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9"/>
  </p:notesMasterIdLst>
  <p:sldIdLst>
    <p:sldId id="256" r:id="rId2"/>
    <p:sldId id="257" r:id="rId3"/>
    <p:sldId id="258" r:id="rId4"/>
    <p:sldId id="369" r:id="rId5"/>
    <p:sldId id="259" r:id="rId6"/>
    <p:sldId id="260" r:id="rId7"/>
    <p:sldId id="261" r:id="rId8"/>
    <p:sldId id="336"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370" r:id="rId22"/>
    <p:sldId id="275" r:id="rId23"/>
    <p:sldId id="371" r:id="rId24"/>
    <p:sldId id="276" r:id="rId25"/>
    <p:sldId id="277" r:id="rId26"/>
    <p:sldId id="278" r:id="rId27"/>
    <p:sldId id="279" r:id="rId28"/>
    <p:sldId id="280" r:id="rId29"/>
    <p:sldId id="372" r:id="rId30"/>
    <p:sldId id="281" r:id="rId31"/>
    <p:sldId id="374" r:id="rId32"/>
    <p:sldId id="375" r:id="rId33"/>
    <p:sldId id="283" r:id="rId34"/>
    <p:sldId id="285" r:id="rId35"/>
    <p:sldId id="286" r:id="rId36"/>
    <p:sldId id="288" r:id="rId37"/>
    <p:sldId id="289" r:id="rId38"/>
    <p:sldId id="373" r:id="rId39"/>
    <p:sldId id="290" r:id="rId40"/>
    <p:sldId id="293" r:id="rId41"/>
    <p:sldId id="294" r:id="rId42"/>
    <p:sldId id="295" r:id="rId43"/>
    <p:sldId id="337" r:id="rId44"/>
    <p:sldId id="338" r:id="rId45"/>
    <p:sldId id="297" r:id="rId46"/>
    <p:sldId id="298" r:id="rId47"/>
    <p:sldId id="299" r:id="rId48"/>
    <p:sldId id="300" r:id="rId49"/>
    <p:sldId id="301" r:id="rId50"/>
    <p:sldId id="302" r:id="rId51"/>
    <p:sldId id="303" r:id="rId52"/>
    <p:sldId id="304" r:id="rId53"/>
    <p:sldId id="342" r:id="rId54"/>
    <p:sldId id="343" r:id="rId55"/>
    <p:sldId id="306" r:id="rId56"/>
    <p:sldId id="308" r:id="rId57"/>
    <p:sldId id="310" r:id="rId58"/>
    <p:sldId id="311" r:id="rId59"/>
    <p:sldId id="314" r:id="rId60"/>
    <p:sldId id="315" r:id="rId61"/>
    <p:sldId id="316" r:id="rId62"/>
    <p:sldId id="317"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9" r:id="rId80"/>
    <p:sldId id="340" r:id="rId81"/>
    <p:sldId id="341"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35" r:id="rId108"/>
  </p:sldIdLst>
  <p:sldSz cx="12192000" cy="6858000"/>
  <p:notesSz cx="6858000" cy="12192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p15:clr>
            <a:srgbClr val="A4A3A4"/>
          </p15:clr>
        </p15:guide>
        <p15:guide id="2" pos="24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110" d="100"/>
          <a:sy n="110" d="100"/>
        </p:scale>
        <p:origin x="402" y="90"/>
      </p:cViewPr>
      <p:guideLst>
        <p:guide orient="horz" pos="1094"/>
        <p:guide pos="2457"/>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7E532F97-5343-475C-9B9C-36C5301D0A41}" type="datetimeFigureOut">
              <a:rPr lang="ru-RU" smtClean="0"/>
              <a:t>30.04.2026</a:t>
            </a:fld>
            <a:endParaRPr lang="ru-RU"/>
          </a:p>
        </p:txBody>
      </p:sp>
      <p:sp>
        <p:nvSpPr>
          <p:cNvPr id="4" name="Образ слайда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7B70C833-DE39-49DE-BC9B-7ECB758AD93D}" type="slidenum">
              <a:rPr lang="ru-RU" smtClean="0"/>
              <a:t>‹#›</a:t>
            </a:fld>
            <a:endParaRPr lang="ru-RU"/>
          </a:p>
        </p:txBody>
      </p:sp>
    </p:spTree>
    <p:extLst>
      <p:ext uri="{BB962C8B-B14F-4D97-AF65-F5344CB8AC3E}">
        <p14:creationId xmlns:p14="http://schemas.microsoft.com/office/powerpoint/2010/main" val="149590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9EDB2C-87B2-2240-7059-30A89176BE9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1A050B31-4FF0-F4A7-7316-FC5B98C7959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9E7A2602-9B1D-38EC-0042-1773968D82E9}"/>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36AC5B84-7247-FA25-059E-780E21BD4307}"/>
              </a:ext>
            </a:extLst>
          </p:cNvPr>
          <p:cNvSpPr>
            <a:spLocks noGrp="1"/>
          </p:cNvSpPr>
          <p:nvPr>
            <p:ph type="sldNum" sz="quarter" idx="5"/>
          </p:nvPr>
        </p:nvSpPr>
        <p:spPr/>
        <p:txBody>
          <a:bodyPr/>
          <a:lstStyle/>
          <a:p>
            <a:fld id="{39B1997C-167A-A948-8C59-AB9172D2013B}" type="slidenum">
              <a:rPr lang="ru-RU" smtClean="0"/>
              <a:pPr/>
              <a:t>43</a:t>
            </a:fld>
            <a:endParaRPr lang="ru-RU"/>
          </a:p>
        </p:txBody>
      </p:sp>
    </p:spTree>
    <p:extLst>
      <p:ext uri="{BB962C8B-B14F-4D97-AF65-F5344CB8AC3E}">
        <p14:creationId xmlns:p14="http://schemas.microsoft.com/office/powerpoint/2010/main" val="281559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A89CF2E-32E8-1628-D7C5-C66E3CBAAEE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5849267D-2380-5013-4DE7-5457E309913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425E867D-9A57-714A-0B2B-83A99F24404D}"/>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C531A21D-B42F-8E58-2D35-2BF895747148}"/>
              </a:ext>
            </a:extLst>
          </p:cNvPr>
          <p:cNvSpPr>
            <a:spLocks noGrp="1"/>
          </p:cNvSpPr>
          <p:nvPr>
            <p:ph type="sldNum" sz="quarter" idx="5"/>
          </p:nvPr>
        </p:nvSpPr>
        <p:spPr/>
        <p:txBody>
          <a:bodyPr/>
          <a:lstStyle/>
          <a:p>
            <a:fld id="{39B1997C-167A-A948-8C59-AB9172D2013B}" type="slidenum">
              <a:rPr lang="ru-RU" smtClean="0"/>
              <a:t>95</a:t>
            </a:fld>
            <a:endParaRPr lang="ru-RU"/>
          </a:p>
        </p:txBody>
      </p:sp>
    </p:spTree>
    <p:extLst>
      <p:ext uri="{BB962C8B-B14F-4D97-AF65-F5344CB8AC3E}">
        <p14:creationId xmlns:p14="http://schemas.microsoft.com/office/powerpoint/2010/main" val="167274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FFB957-A441-5594-F441-F2F2E0EA123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A85E7499-67AF-D128-929E-A669B7187B1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786D862D-CD5B-8D62-8A5A-439D007FFF51}"/>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04AB75FA-499E-635D-F94E-6FC59890915E}"/>
              </a:ext>
            </a:extLst>
          </p:cNvPr>
          <p:cNvSpPr>
            <a:spLocks noGrp="1"/>
          </p:cNvSpPr>
          <p:nvPr>
            <p:ph type="sldNum" sz="quarter" idx="5"/>
          </p:nvPr>
        </p:nvSpPr>
        <p:spPr/>
        <p:txBody>
          <a:bodyPr/>
          <a:lstStyle/>
          <a:p>
            <a:fld id="{39B1997C-167A-A948-8C59-AB9172D2013B}" type="slidenum">
              <a:rPr lang="ru-RU" smtClean="0"/>
              <a:t>96</a:t>
            </a:fld>
            <a:endParaRPr lang="ru-RU"/>
          </a:p>
        </p:txBody>
      </p:sp>
    </p:spTree>
    <p:extLst>
      <p:ext uri="{BB962C8B-B14F-4D97-AF65-F5344CB8AC3E}">
        <p14:creationId xmlns:p14="http://schemas.microsoft.com/office/powerpoint/2010/main" val="121721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PlaceHolder 1"/>
          <p:cNvSpPr>
            <a:spLocks noGrp="1" noRot="1" noChangeAspect="1"/>
          </p:cNvSpPr>
          <p:nvPr>
            <p:ph type="sldImg"/>
          </p:nvPr>
        </p:nvSpPr>
        <p:spPr>
          <a:xfrm>
            <a:off x="217488" y="812800"/>
            <a:ext cx="7124700" cy="4008438"/>
          </a:xfrm>
          <a:prstGeom prst="rect">
            <a:avLst/>
          </a:prstGeom>
          <a:ln w="0">
            <a:noFill/>
          </a:ln>
        </p:spPr>
      </p:sp>
      <p:sp>
        <p:nvSpPr>
          <p:cNvPr id="604"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buNone/>
            </a:pPr>
            <a:endParaRPr lang="ru-RU" sz="1800" b="0" strike="noStrike" spc="-1">
              <a:solidFill>
                <a:srgbClr val="000000"/>
              </a:solidFill>
              <a:latin typeface="Arial"/>
            </a:endParaRPr>
          </a:p>
        </p:txBody>
      </p:sp>
      <p:sp>
        <p:nvSpPr>
          <p:cNvPr id="605" name="PlaceHolder 3"/>
          <p:cNvSpPr>
            <a:spLocks noGrp="1"/>
          </p:cNvSpPr>
          <p:nvPr>
            <p:ph type="sldNum" idx="20"/>
          </p:nvPr>
        </p:nvSpPr>
        <p:spPr>
          <a:xfrm>
            <a:off x="4278960" y="10157400"/>
            <a:ext cx="3280320" cy="533880"/>
          </a:xfrm>
          <a:prstGeom prst="rect">
            <a:avLst/>
          </a:prstGeom>
          <a:noFill/>
          <a:ln w="0">
            <a:noFill/>
          </a:ln>
        </p:spPr>
        <p:txBody>
          <a:bodyPr lIns="0" tIns="0" rIns="0" bIns="0" anchor="b">
            <a:noAutofit/>
          </a:bodyPr>
          <a:lstStyle>
            <a:lvl1pPr indent="0" algn="r">
              <a:lnSpc>
                <a:spcPct val="100000"/>
              </a:lnSpc>
              <a:buNone/>
              <a:tabLst>
                <a:tab pos="0" algn="l"/>
              </a:tabLst>
              <a:defRPr lang="ru-RU" sz="1400" b="0" strike="noStrike" spc="-1">
                <a:solidFill>
                  <a:srgbClr val="000000"/>
                </a:solidFill>
                <a:latin typeface="Times New Roman"/>
              </a:defRPr>
            </a:lvl1pPr>
          </a:lstStyle>
          <a:p>
            <a:pPr indent="0" algn="r">
              <a:lnSpc>
                <a:spcPct val="100000"/>
              </a:lnSpc>
              <a:buNone/>
              <a:tabLst>
                <a:tab pos="0" algn="l"/>
              </a:tabLst>
            </a:pPr>
            <a:fld id="{00B62D12-B714-4FF0-8721-605398CC71BF}" type="slidenum">
              <a:rPr lang="ru-RU" sz="1400" b="0" strike="noStrike" spc="-1">
                <a:solidFill>
                  <a:srgbClr val="000000"/>
                </a:solidFill>
                <a:latin typeface="Times New Roman"/>
              </a:rPr>
              <a:t>98</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344020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PlaceHolder 1"/>
          <p:cNvSpPr>
            <a:spLocks noGrp="1" noRot="1" noChangeAspect="1"/>
          </p:cNvSpPr>
          <p:nvPr>
            <p:ph type="sldImg"/>
          </p:nvPr>
        </p:nvSpPr>
        <p:spPr>
          <a:xfrm>
            <a:off x="217488" y="812800"/>
            <a:ext cx="7124700" cy="4008438"/>
          </a:xfrm>
          <a:prstGeom prst="rect">
            <a:avLst/>
          </a:prstGeom>
          <a:ln w="0">
            <a:noFill/>
          </a:ln>
        </p:spPr>
      </p:sp>
      <p:sp>
        <p:nvSpPr>
          <p:cNvPr id="607"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buNone/>
            </a:pPr>
            <a:endParaRPr lang="ru-RU" sz="1800" b="0" strike="noStrike" spc="-1">
              <a:solidFill>
                <a:srgbClr val="000000"/>
              </a:solidFill>
              <a:latin typeface="Arial"/>
            </a:endParaRPr>
          </a:p>
        </p:txBody>
      </p:sp>
      <p:sp>
        <p:nvSpPr>
          <p:cNvPr id="608" name="PlaceHolder 3"/>
          <p:cNvSpPr>
            <a:spLocks noGrp="1"/>
          </p:cNvSpPr>
          <p:nvPr>
            <p:ph type="sldNum" idx="21"/>
          </p:nvPr>
        </p:nvSpPr>
        <p:spPr>
          <a:xfrm>
            <a:off x="4278960" y="10157400"/>
            <a:ext cx="3280320" cy="533880"/>
          </a:xfrm>
          <a:prstGeom prst="rect">
            <a:avLst/>
          </a:prstGeom>
          <a:noFill/>
          <a:ln w="0">
            <a:noFill/>
          </a:ln>
        </p:spPr>
        <p:txBody>
          <a:bodyPr lIns="0" tIns="0" rIns="0" bIns="0" anchor="b">
            <a:noAutofit/>
          </a:bodyPr>
          <a:lstStyle>
            <a:lvl1pPr indent="0" algn="r">
              <a:lnSpc>
                <a:spcPct val="100000"/>
              </a:lnSpc>
              <a:buNone/>
              <a:tabLst>
                <a:tab pos="0" algn="l"/>
              </a:tabLst>
              <a:defRPr lang="ru-RU" sz="1400" b="0" strike="noStrike" spc="-1">
                <a:solidFill>
                  <a:srgbClr val="000000"/>
                </a:solidFill>
                <a:latin typeface="Times New Roman"/>
              </a:defRPr>
            </a:lvl1pPr>
          </a:lstStyle>
          <a:p>
            <a:pPr indent="0" algn="r">
              <a:lnSpc>
                <a:spcPct val="100000"/>
              </a:lnSpc>
              <a:buNone/>
              <a:tabLst>
                <a:tab pos="0" algn="l"/>
              </a:tabLst>
            </a:pPr>
            <a:fld id="{72FA4221-8949-45C9-9C9B-781C6AED25A1}" type="slidenum">
              <a:rPr lang="ru-RU" sz="1400" b="0" strike="noStrike" spc="-1">
                <a:solidFill>
                  <a:srgbClr val="000000"/>
                </a:solidFill>
                <a:latin typeface="Times New Roman"/>
              </a:rPr>
              <a:t>99</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403244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PlaceHolder 1"/>
          <p:cNvSpPr>
            <a:spLocks noGrp="1" noRot="1" noChangeAspect="1"/>
          </p:cNvSpPr>
          <p:nvPr>
            <p:ph type="sldImg"/>
          </p:nvPr>
        </p:nvSpPr>
        <p:spPr>
          <a:xfrm>
            <a:off x="217488" y="812800"/>
            <a:ext cx="7124700" cy="4008438"/>
          </a:xfrm>
          <a:prstGeom prst="rect">
            <a:avLst/>
          </a:prstGeom>
          <a:ln w="0">
            <a:noFill/>
          </a:ln>
        </p:spPr>
      </p:sp>
      <p:sp>
        <p:nvSpPr>
          <p:cNvPr id="607"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buNone/>
            </a:pPr>
            <a:endParaRPr lang="ru-RU" sz="1800" b="0" strike="noStrike" spc="-1">
              <a:solidFill>
                <a:srgbClr val="000000"/>
              </a:solidFill>
              <a:latin typeface="Arial"/>
            </a:endParaRPr>
          </a:p>
        </p:txBody>
      </p:sp>
      <p:sp>
        <p:nvSpPr>
          <p:cNvPr id="608" name="PlaceHolder 3"/>
          <p:cNvSpPr>
            <a:spLocks noGrp="1"/>
          </p:cNvSpPr>
          <p:nvPr>
            <p:ph type="sldNum" idx="21"/>
          </p:nvPr>
        </p:nvSpPr>
        <p:spPr>
          <a:xfrm>
            <a:off x="4278960" y="10157400"/>
            <a:ext cx="3280320" cy="533880"/>
          </a:xfrm>
          <a:prstGeom prst="rect">
            <a:avLst/>
          </a:prstGeom>
          <a:noFill/>
          <a:ln w="0">
            <a:noFill/>
          </a:ln>
        </p:spPr>
        <p:txBody>
          <a:bodyPr lIns="0" tIns="0" rIns="0" bIns="0" anchor="b">
            <a:noAutofit/>
          </a:bodyPr>
          <a:lstStyle>
            <a:lvl1pPr indent="0" algn="r">
              <a:lnSpc>
                <a:spcPct val="100000"/>
              </a:lnSpc>
              <a:buNone/>
              <a:tabLst>
                <a:tab pos="0" algn="l"/>
              </a:tabLst>
              <a:defRPr lang="ru-RU" sz="1400" b="0" strike="noStrike" spc="-1">
                <a:solidFill>
                  <a:srgbClr val="000000"/>
                </a:solidFill>
                <a:latin typeface="Times New Roman"/>
              </a:defRPr>
            </a:lvl1pPr>
          </a:lstStyle>
          <a:p>
            <a:pPr indent="0" algn="r">
              <a:lnSpc>
                <a:spcPct val="100000"/>
              </a:lnSpc>
              <a:buNone/>
              <a:tabLst>
                <a:tab pos="0" algn="l"/>
              </a:tabLst>
            </a:pPr>
            <a:fld id="{72FA4221-8949-45C9-9C9B-781C6AED25A1}" type="slidenum">
              <a:rPr lang="ru-RU" sz="1400" b="0" strike="noStrike" spc="-1">
                <a:solidFill>
                  <a:srgbClr val="000000"/>
                </a:solidFill>
                <a:latin typeface="Times New Roman"/>
              </a:rPr>
              <a:t>100</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6921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PlaceHolder 1"/>
          <p:cNvSpPr>
            <a:spLocks noGrp="1" noRot="1" noChangeAspect="1"/>
          </p:cNvSpPr>
          <p:nvPr>
            <p:ph type="sldImg"/>
          </p:nvPr>
        </p:nvSpPr>
        <p:spPr>
          <a:xfrm>
            <a:off x="217488" y="812800"/>
            <a:ext cx="7124700" cy="4008438"/>
          </a:xfrm>
          <a:prstGeom prst="rect">
            <a:avLst/>
          </a:prstGeom>
          <a:ln w="0">
            <a:noFill/>
          </a:ln>
        </p:spPr>
      </p:sp>
      <p:sp>
        <p:nvSpPr>
          <p:cNvPr id="607"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buNone/>
            </a:pPr>
            <a:endParaRPr lang="ru-RU" sz="1800" b="0" strike="noStrike" spc="-1">
              <a:solidFill>
                <a:srgbClr val="000000"/>
              </a:solidFill>
              <a:latin typeface="Arial"/>
            </a:endParaRPr>
          </a:p>
        </p:txBody>
      </p:sp>
      <p:sp>
        <p:nvSpPr>
          <p:cNvPr id="608" name="PlaceHolder 3"/>
          <p:cNvSpPr>
            <a:spLocks noGrp="1"/>
          </p:cNvSpPr>
          <p:nvPr>
            <p:ph type="sldNum" idx="21"/>
          </p:nvPr>
        </p:nvSpPr>
        <p:spPr>
          <a:xfrm>
            <a:off x="4278960" y="10157400"/>
            <a:ext cx="3280320" cy="533880"/>
          </a:xfrm>
          <a:prstGeom prst="rect">
            <a:avLst/>
          </a:prstGeom>
          <a:noFill/>
          <a:ln w="0">
            <a:noFill/>
          </a:ln>
        </p:spPr>
        <p:txBody>
          <a:bodyPr lIns="0" tIns="0" rIns="0" bIns="0" anchor="b">
            <a:noAutofit/>
          </a:bodyPr>
          <a:lstStyle>
            <a:lvl1pPr indent="0" algn="r">
              <a:lnSpc>
                <a:spcPct val="100000"/>
              </a:lnSpc>
              <a:buNone/>
              <a:tabLst>
                <a:tab pos="0" algn="l"/>
              </a:tabLst>
              <a:defRPr lang="ru-RU" sz="1400" b="0" strike="noStrike" spc="-1">
                <a:solidFill>
                  <a:srgbClr val="000000"/>
                </a:solidFill>
                <a:latin typeface="Times New Roman"/>
              </a:defRPr>
            </a:lvl1pPr>
          </a:lstStyle>
          <a:p>
            <a:pPr indent="0" algn="r">
              <a:lnSpc>
                <a:spcPct val="100000"/>
              </a:lnSpc>
              <a:buNone/>
              <a:tabLst>
                <a:tab pos="0" algn="l"/>
              </a:tabLst>
            </a:pPr>
            <a:fld id="{72FA4221-8949-45C9-9C9B-781C6AED25A1}" type="slidenum">
              <a:rPr lang="ru-RU" sz="1400" b="0" strike="noStrike" spc="-1">
                <a:solidFill>
                  <a:srgbClr val="000000"/>
                </a:solidFill>
                <a:latin typeface="Times New Roman"/>
              </a:rPr>
              <a:t>101</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2533368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PlaceHolder 1"/>
          <p:cNvSpPr>
            <a:spLocks noGrp="1" noRot="1" noChangeAspect="1"/>
          </p:cNvSpPr>
          <p:nvPr>
            <p:ph type="sldImg"/>
          </p:nvPr>
        </p:nvSpPr>
        <p:spPr>
          <a:xfrm>
            <a:off x="217488" y="812800"/>
            <a:ext cx="7124700" cy="4008438"/>
          </a:xfrm>
          <a:prstGeom prst="rect">
            <a:avLst/>
          </a:prstGeom>
          <a:ln w="0">
            <a:noFill/>
          </a:ln>
        </p:spPr>
      </p:sp>
      <p:sp>
        <p:nvSpPr>
          <p:cNvPr id="607"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buNone/>
            </a:pPr>
            <a:endParaRPr lang="ru-RU" sz="1800" b="0" strike="noStrike" spc="-1">
              <a:solidFill>
                <a:srgbClr val="000000"/>
              </a:solidFill>
              <a:latin typeface="Arial"/>
            </a:endParaRPr>
          </a:p>
        </p:txBody>
      </p:sp>
      <p:sp>
        <p:nvSpPr>
          <p:cNvPr id="608" name="PlaceHolder 3"/>
          <p:cNvSpPr>
            <a:spLocks noGrp="1"/>
          </p:cNvSpPr>
          <p:nvPr>
            <p:ph type="sldNum" idx="21"/>
          </p:nvPr>
        </p:nvSpPr>
        <p:spPr>
          <a:xfrm>
            <a:off x="4278960" y="10157400"/>
            <a:ext cx="3280320" cy="533880"/>
          </a:xfrm>
          <a:prstGeom prst="rect">
            <a:avLst/>
          </a:prstGeom>
          <a:noFill/>
          <a:ln w="0">
            <a:noFill/>
          </a:ln>
        </p:spPr>
        <p:txBody>
          <a:bodyPr lIns="0" tIns="0" rIns="0" bIns="0" anchor="b">
            <a:noAutofit/>
          </a:bodyPr>
          <a:lstStyle>
            <a:lvl1pPr indent="0" algn="r">
              <a:lnSpc>
                <a:spcPct val="100000"/>
              </a:lnSpc>
              <a:buNone/>
              <a:tabLst>
                <a:tab pos="0" algn="l"/>
              </a:tabLst>
              <a:defRPr lang="ru-RU" sz="1400" b="0" strike="noStrike" spc="-1">
                <a:solidFill>
                  <a:srgbClr val="000000"/>
                </a:solidFill>
                <a:latin typeface="Times New Roman"/>
              </a:defRPr>
            </a:lvl1pPr>
          </a:lstStyle>
          <a:p>
            <a:pPr indent="0" algn="r">
              <a:lnSpc>
                <a:spcPct val="100000"/>
              </a:lnSpc>
              <a:buNone/>
              <a:tabLst>
                <a:tab pos="0" algn="l"/>
              </a:tabLst>
            </a:pPr>
            <a:fld id="{72FA4221-8949-45C9-9C9B-781C6AED25A1}" type="slidenum">
              <a:rPr lang="ru-RU" sz="1400" b="0" strike="noStrike" spc="-1">
                <a:solidFill>
                  <a:srgbClr val="000000"/>
                </a:solidFill>
                <a:latin typeface="Times New Roman"/>
              </a:rPr>
              <a:t>102</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4001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7B18106-B6F6-4EBC-BAD1-276CCFB2FF3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752420A7-048B-535B-701E-9002525A40DF}"/>
              </a:ext>
            </a:extLst>
          </p:cNvPr>
          <p:cNvSpPr>
            <a:spLocks noGrp="1" noRot="1" noChangeAspect="1"/>
          </p:cNvSpPr>
          <p:nvPr>
            <p:ph type="sldImg"/>
          </p:nvPr>
        </p:nvSpPr>
        <p:spPr>
          <a:xfrm>
            <a:off x="217488" y="812800"/>
            <a:ext cx="7124700" cy="4008438"/>
          </a:xfrm>
        </p:spPr>
      </p:sp>
      <p:sp>
        <p:nvSpPr>
          <p:cNvPr id="3" name="Заметки 2">
            <a:extLst>
              <a:ext uri="{FF2B5EF4-FFF2-40B4-BE49-F238E27FC236}">
                <a16:creationId xmlns:a16="http://schemas.microsoft.com/office/drawing/2014/main" xmlns="" id="{B7A40742-4E1F-408A-32E1-FFFACD90B836}"/>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B08E75BB-8DB7-B245-308A-209B0ECEFBCD}"/>
              </a:ext>
            </a:extLst>
          </p:cNvPr>
          <p:cNvSpPr>
            <a:spLocks noGrp="1"/>
          </p:cNvSpPr>
          <p:nvPr>
            <p:ph type="sldNum" idx="12"/>
          </p:nvPr>
        </p:nvSpPr>
        <p:spPr/>
        <p:txBody>
          <a:bodyPr/>
          <a:lstStyle/>
          <a:p>
            <a:pPr indent="0" algn="r">
              <a:buNone/>
            </a:pPr>
            <a:fld id="{20293177-C23F-4F76-B35A-27DE62C411DC}" type="slidenum">
              <a:rPr lang="ru-RU" sz="1400" b="0" strike="noStrike" spc="-1" smtClean="0">
                <a:solidFill>
                  <a:srgbClr val="000000"/>
                </a:solidFill>
                <a:latin typeface="Times New Roman"/>
              </a:rPr>
              <a:t>103</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335016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4AC572-EFDD-7984-5C76-71955BEDEB7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5B48A59F-20F1-3D51-621A-9C668E6F0324}"/>
              </a:ext>
            </a:extLst>
          </p:cNvPr>
          <p:cNvSpPr>
            <a:spLocks noGrp="1" noRot="1" noChangeAspect="1"/>
          </p:cNvSpPr>
          <p:nvPr>
            <p:ph type="sldImg"/>
          </p:nvPr>
        </p:nvSpPr>
        <p:spPr>
          <a:xfrm>
            <a:off x="217488" y="812800"/>
            <a:ext cx="7124700" cy="4008438"/>
          </a:xfrm>
        </p:spPr>
      </p:sp>
      <p:sp>
        <p:nvSpPr>
          <p:cNvPr id="3" name="Заметки 2">
            <a:extLst>
              <a:ext uri="{FF2B5EF4-FFF2-40B4-BE49-F238E27FC236}">
                <a16:creationId xmlns:a16="http://schemas.microsoft.com/office/drawing/2014/main" xmlns="" id="{4D305182-A3FE-23E7-AF9E-E6836C381491}"/>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F27FFD27-7DE8-AC59-177B-B3AD2394745A}"/>
              </a:ext>
            </a:extLst>
          </p:cNvPr>
          <p:cNvSpPr>
            <a:spLocks noGrp="1"/>
          </p:cNvSpPr>
          <p:nvPr>
            <p:ph type="sldNum" idx="12"/>
          </p:nvPr>
        </p:nvSpPr>
        <p:spPr/>
        <p:txBody>
          <a:bodyPr/>
          <a:lstStyle/>
          <a:p>
            <a:pPr indent="0" algn="r">
              <a:buNone/>
            </a:pPr>
            <a:fld id="{20293177-C23F-4F76-B35A-27DE62C411DC}" type="slidenum">
              <a:rPr lang="ru-RU" sz="1400" b="0" strike="noStrike" spc="-1" smtClean="0">
                <a:solidFill>
                  <a:srgbClr val="000000"/>
                </a:solidFill>
                <a:latin typeface="Times New Roman"/>
              </a:rPr>
              <a:t>104</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12017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94CA07-19C2-4D3A-B380-DFE317AD2E2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D72C6041-8CBC-95F2-EFBC-4F28D84B949B}"/>
              </a:ext>
            </a:extLst>
          </p:cNvPr>
          <p:cNvSpPr>
            <a:spLocks noGrp="1" noRot="1" noChangeAspect="1"/>
          </p:cNvSpPr>
          <p:nvPr>
            <p:ph type="sldImg"/>
          </p:nvPr>
        </p:nvSpPr>
        <p:spPr>
          <a:xfrm>
            <a:off x="217488" y="812800"/>
            <a:ext cx="7124700" cy="4008438"/>
          </a:xfrm>
        </p:spPr>
      </p:sp>
      <p:sp>
        <p:nvSpPr>
          <p:cNvPr id="3" name="Заметки 2">
            <a:extLst>
              <a:ext uri="{FF2B5EF4-FFF2-40B4-BE49-F238E27FC236}">
                <a16:creationId xmlns:a16="http://schemas.microsoft.com/office/drawing/2014/main" xmlns="" id="{6D31D6DA-473E-CD16-5514-60962F453E02}"/>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C6FF6555-D2B3-C4AC-9D06-CB6CDF0ED37B}"/>
              </a:ext>
            </a:extLst>
          </p:cNvPr>
          <p:cNvSpPr>
            <a:spLocks noGrp="1"/>
          </p:cNvSpPr>
          <p:nvPr>
            <p:ph type="sldNum" idx="12"/>
          </p:nvPr>
        </p:nvSpPr>
        <p:spPr/>
        <p:txBody>
          <a:bodyPr/>
          <a:lstStyle/>
          <a:p>
            <a:pPr indent="0" algn="r">
              <a:buNone/>
            </a:pPr>
            <a:fld id="{20293177-C23F-4F76-B35A-27DE62C411DC}" type="slidenum">
              <a:rPr lang="ru-RU" sz="1400" b="0" strike="noStrike" spc="-1" smtClean="0">
                <a:solidFill>
                  <a:srgbClr val="000000"/>
                </a:solidFill>
                <a:latin typeface="Times New Roman"/>
              </a:rPr>
              <a:t>105</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193917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9EDB2C-87B2-2240-7059-30A89176BE9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1A050B31-4FF0-F4A7-7316-FC5B98C7959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9E7A2602-9B1D-38EC-0042-1773968D82E9}"/>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36AC5B84-7247-FA25-059E-780E21BD4307}"/>
              </a:ext>
            </a:extLst>
          </p:cNvPr>
          <p:cNvSpPr>
            <a:spLocks noGrp="1"/>
          </p:cNvSpPr>
          <p:nvPr>
            <p:ph type="sldNum" sz="quarter" idx="5"/>
          </p:nvPr>
        </p:nvSpPr>
        <p:spPr/>
        <p:txBody>
          <a:bodyPr/>
          <a:lstStyle/>
          <a:p>
            <a:fld id="{39B1997C-167A-A948-8C59-AB9172D2013B}" type="slidenum">
              <a:rPr lang="ru-RU" smtClean="0"/>
              <a:pPr/>
              <a:t>44</a:t>
            </a:fld>
            <a:endParaRPr lang="ru-RU"/>
          </a:p>
        </p:txBody>
      </p:sp>
    </p:spTree>
    <p:extLst>
      <p:ext uri="{BB962C8B-B14F-4D97-AF65-F5344CB8AC3E}">
        <p14:creationId xmlns:p14="http://schemas.microsoft.com/office/powerpoint/2010/main" val="2978785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8B85F3-46A6-165A-1F0C-33106E8E2B9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4DA11FD4-91A2-B5F0-9244-55F454041627}"/>
              </a:ext>
            </a:extLst>
          </p:cNvPr>
          <p:cNvSpPr>
            <a:spLocks noGrp="1" noRot="1" noChangeAspect="1"/>
          </p:cNvSpPr>
          <p:nvPr>
            <p:ph type="sldImg"/>
          </p:nvPr>
        </p:nvSpPr>
        <p:spPr>
          <a:xfrm>
            <a:off x="217488" y="812800"/>
            <a:ext cx="7124700" cy="4008438"/>
          </a:xfrm>
        </p:spPr>
      </p:sp>
      <p:sp>
        <p:nvSpPr>
          <p:cNvPr id="3" name="Заметки 2">
            <a:extLst>
              <a:ext uri="{FF2B5EF4-FFF2-40B4-BE49-F238E27FC236}">
                <a16:creationId xmlns:a16="http://schemas.microsoft.com/office/drawing/2014/main" xmlns="" id="{42060A12-49BB-A44A-BDB9-C5B0BF3D3536}"/>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6272F15E-9AF3-DE09-EB90-58423DF5E61B}"/>
              </a:ext>
            </a:extLst>
          </p:cNvPr>
          <p:cNvSpPr>
            <a:spLocks noGrp="1"/>
          </p:cNvSpPr>
          <p:nvPr>
            <p:ph type="sldNum" idx="12"/>
          </p:nvPr>
        </p:nvSpPr>
        <p:spPr/>
        <p:txBody>
          <a:bodyPr/>
          <a:lstStyle/>
          <a:p>
            <a:pPr indent="0" algn="r">
              <a:buNone/>
            </a:pPr>
            <a:fld id="{20293177-C23F-4F76-B35A-27DE62C411DC}" type="slidenum">
              <a:rPr lang="ru-RU" sz="1400" b="0" strike="noStrike" spc="-1" smtClean="0">
                <a:solidFill>
                  <a:srgbClr val="000000"/>
                </a:solidFill>
                <a:latin typeface="Times New Roman"/>
              </a:rPr>
              <a:t>106</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355668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9B1997C-167A-A948-8C59-AB9172D2013B}" type="slidenum">
              <a:rPr lang="ru-RU" smtClean="0"/>
              <a:pPr/>
              <a:t>54</a:t>
            </a:fld>
            <a:endParaRPr lang="ru-RU"/>
          </a:p>
        </p:txBody>
      </p:sp>
    </p:spTree>
    <p:extLst>
      <p:ext uri="{BB962C8B-B14F-4D97-AF65-F5344CB8AC3E}">
        <p14:creationId xmlns:p14="http://schemas.microsoft.com/office/powerpoint/2010/main" val="382484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158E6-659B-422E-B4FB-69932B4329EE}" type="slidenum">
              <a:rPr lang="ru-RU" smtClean="0"/>
              <a:t>79</a:t>
            </a:fld>
            <a:endParaRPr lang="ru-RU"/>
          </a:p>
        </p:txBody>
      </p:sp>
    </p:spTree>
    <p:extLst>
      <p:ext uri="{BB962C8B-B14F-4D97-AF65-F5344CB8AC3E}">
        <p14:creationId xmlns:p14="http://schemas.microsoft.com/office/powerpoint/2010/main" val="383486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158E6-659B-422E-B4FB-69932B4329EE}" type="slidenum">
              <a:rPr lang="ru-RU" smtClean="0"/>
              <a:t>80</a:t>
            </a:fld>
            <a:endParaRPr lang="ru-RU"/>
          </a:p>
        </p:txBody>
      </p:sp>
    </p:spTree>
    <p:extLst>
      <p:ext uri="{BB962C8B-B14F-4D97-AF65-F5344CB8AC3E}">
        <p14:creationId xmlns:p14="http://schemas.microsoft.com/office/powerpoint/2010/main" val="112238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158E6-659B-422E-B4FB-69932B4329EE}" type="slidenum">
              <a:rPr lang="ru-RU" smtClean="0"/>
              <a:t>81</a:t>
            </a:fld>
            <a:endParaRPr lang="ru-RU"/>
          </a:p>
        </p:txBody>
      </p:sp>
    </p:spTree>
    <p:extLst>
      <p:ext uri="{BB962C8B-B14F-4D97-AF65-F5344CB8AC3E}">
        <p14:creationId xmlns:p14="http://schemas.microsoft.com/office/powerpoint/2010/main" val="239200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9B1997C-167A-A948-8C59-AB9172D2013B}" type="slidenum">
              <a:rPr lang="ru-RU" smtClean="0"/>
              <a:t>90</a:t>
            </a:fld>
            <a:endParaRPr lang="ru-RU"/>
          </a:p>
        </p:txBody>
      </p:sp>
    </p:spTree>
    <p:extLst>
      <p:ext uri="{BB962C8B-B14F-4D97-AF65-F5344CB8AC3E}">
        <p14:creationId xmlns:p14="http://schemas.microsoft.com/office/powerpoint/2010/main" val="295513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9B1997C-167A-A948-8C59-AB9172D2013B}" type="slidenum">
              <a:rPr lang="ru-RU" smtClean="0"/>
              <a:t>93</a:t>
            </a:fld>
            <a:endParaRPr lang="ru-RU"/>
          </a:p>
        </p:txBody>
      </p:sp>
    </p:spTree>
    <p:extLst>
      <p:ext uri="{BB962C8B-B14F-4D97-AF65-F5344CB8AC3E}">
        <p14:creationId xmlns:p14="http://schemas.microsoft.com/office/powerpoint/2010/main" val="19767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1BE8D36-7B84-3543-9EBC-7683A958E29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439C6E08-8954-A47C-289F-F0F02518F6C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F7529744-1B78-D55C-D0D2-75CCCA46DA20}"/>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xmlns="" id="{70062643-0853-648D-30FB-E97A04E751CD}"/>
              </a:ext>
            </a:extLst>
          </p:cNvPr>
          <p:cNvSpPr>
            <a:spLocks noGrp="1"/>
          </p:cNvSpPr>
          <p:nvPr>
            <p:ph type="sldNum" sz="quarter" idx="5"/>
          </p:nvPr>
        </p:nvSpPr>
        <p:spPr/>
        <p:txBody>
          <a:bodyPr/>
          <a:lstStyle/>
          <a:p>
            <a:fld id="{39B1997C-167A-A948-8C59-AB9172D2013B}" type="slidenum">
              <a:rPr lang="ru-RU" smtClean="0"/>
              <a:t>94</a:t>
            </a:fld>
            <a:endParaRPr lang="ru-RU"/>
          </a:p>
        </p:txBody>
      </p:sp>
    </p:spTree>
    <p:extLst>
      <p:ext uri="{BB962C8B-B14F-4D97-AF65-F5344CB8AC3E}">
        <p14:creationId xmlns:p14="http://schemas.microsoft.com/office/powerpoint/2010/main" val="166247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GroupShape 7"/>
        <p:cNvGrpSpPr/>
        <p:nvPr/>
      </p:nvGrpSpPr>
      <p:grpSpPr>
        <a:xfrm>
          <a:off x="0" y="0"/>
          <a:ext cx="0" cy="0"/>
          <a:chOff x="0" y="0"/>
          <a:chExt cx="0" cy="0"/>
        </a:xfrm>
      </p:grpSpPr>
      <p:sp>
        <p:nvSpPr>
          <p:cNvPr id="8" name="Shape 8"/>
          <p:cNvSpPr txBox="1">
            <a:spLocks noGrp="1"/>
          </p:cNvSpPr>
          <p:nvPr>
            <p:ph type="title"/>
          </p:nvPr>
        </p:nvSpPr>
        <p:spPr>
          <a:xfrm>
            <a:off x="1524000" y="1122363"/>
            <a:ext cx="9144000" cy="2387600"/>
          </a:xfrm>
          <a:prstGeom prst="rect">
            <a:avLst/>
          </a:prstGeom>
        </p:spPr>
        <p:txBody>
          <a:bodyPr anchor="b"/>
          <a:lstStyle>
            <a:defPPr/>
            <a:lvl1pPr lvl="0" algn="ctr">
              <a:defRPr sz="6000"/>
            </a:lvl1pPr>
          </a:lstStyle>
          <a:p>
            <a:r>
              <a:t>Образец заголовка</a:t>
            </a:r>
          </a:p>
        </p:txBody>
      </p:sp>
      <p:sp>
        <p:nvSpPr>
          <p:cNvPr id="9" name="Shape 9"/>
          <p:cNvSpPr txBox="1">
            <a:spLocks noGrp="1"/>
          </p:cNvSpPr>
          <p:nvPr>
            <p:ph type="subTitle" idx="1"/>
          </p:nvPr>
        </p:nvSpPr>
        <p:spPr>
          <a:xfrm>
            <a:off x="1524000" y="3602038"/>
            <a:ext cx="9144000" cy="1655762"/>
          </a:xfrm>
          <a:prstGeom prst="rect">
            <a:avLst/>
          </a:prstGeom>
        </p:spPr>
        <p:txBody>
          <a:bodyPr/>
          <a:lstStyle>
            <a:defPPr/>
            <a:lvl1pPr marL="0" lvl="0" indent="0" algn="ctr">
              <a:buNone/>
              <a:defRPr sz="24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t>Образец подзаголовка</a:t>
            </a:r>
          </a:p>
        </p:txBody>
      </p:sp>
      <p:sp>
        <p:nvSpPr>
          <p:cNvPr id="10" name="Shape 10"/>
          <p:cNvSpPr txBox="1">
            <a:spLocks noGrp="1"/>
          </p:cNvSpPr>
          <p:nvPr>
            <p:ph type="dt" idx="10"/>
          </p:nvPr>
        </p:nvSpPr>
        <p:spPr>
          <a:prstGeom prst="rect">
            <a:avLst/>
          </a:prstGeom>
        </p:spPr>
        <p:txBody>
          <a:bodyPr/>
          <a:lstStyle>
            <a:defPPr/>
            <a:lvl1pPr lvl="0"/>
          </a:lstStyle>
          <a:p>
            <a:r>
              <a:rPr/>
              <a:t>26.03.2026</a:t>
            </a:r>
          </a:p>
        </p:txBody>
      </p:sp>
      <p:sp>
        <p:nvSpPr>
          <p:cNvPr id="11" name="Shape 11"/>
          <p:cNvSpPr txBox="1">
            <a:spLocks noGrp="1"/>
          </p:cNvSpPr>
          <p:nvPr>
            <p:ph type="ftr" idx="11"/>
          </p:nvPr>
        </p:nvSpPr>
        <p:spPr>
          <a:prstGeom prst="rect">
            <a:avLst/>
          </a:prstGeom>
        </p:spPr>
        <p:txBody>
          <a:bodyPr/>
          <a:lstStyle>
            <a:defPPr/>
            <a:lvl1pPr lvl="0"/>
          </a:lstStyle>
          <a:p>
            <a:endParaRPr/>
          </a:p>
        </p:txBody>
      </p:sp>
      <p:sp>
        <p:nvSpPr>
          <p:cNvPr id="12" name="Shape 12"/>
          <p:cNvSpPr txBox="1">
            <a:spLocks noGrp="1"/>
          </p:cNvSpPr>
          <p:nvPr>
            <p:ph type="sldNum" idx="12"/>
          </p:nvPr>
        </p:nvSpPr>
        <p:spPr>
          <a:prstGeom prst="rect">
            <a:avLst/>
          </a:prstGeom>
        </p:spPr>
        <p:txBody>
          <a:bodyPr/>
          <a:lstStyle>
            <a:defPPr/>
            <a:lvl1pPr lvl="0"/>
          </a:lstStyle>
          <a:p>
            <a:fld id="{E0346737-CCE2-4F02-A075-6DEACAF913DF}"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GroupShape 20"/>
        <p:cNvGrpSpPr/>
        <p:nvPr/>
      </p:nvGrpSpPr>
      <p:grpSpPr>
        <a:xfrm>
          <a:off x="0" y="0"/>
          <a:ext cx="0" cy="0"/>
          <a:chOff x="0" y="0"/>
          <a:chExt cx="0" cy="0"/>
        </a:xfrm>
      </p:grpSpPr>
      <p:sp>
        <p:nvSpPr>
          <p:cNvPr id="21" name="Shape 21"/>
          <p:cNvSpPr txBox="1">
            <a:spLocks noGrp="1"/>
          </p:cNvSpPr>
          <p:nvPr>
            <p:ph type="title"/>
          </p:nvPr>
        </p:nvSpPr>
        <p:spPr>
          <a:xfrm>
            <a:off x="8724900" y="365125"/>
            <a:ext cx="2628900" cy="5811838"/>
          </a:xfrm>
          <a:prstGeom prst="rect">
            <a:avLst/>
          </a:prstGeom>
        </p:spPr>
        <p:txBody>
          <a:bodyPr vert="eaVert"/>
          <a:lstStyle>
            <a:defPPr/>
            <a:lvl1pPr lvl="0"/>
          </a:lstStyle>
          <a:p>
            <a:r>
              <a:t>Образец заголовка</a:t>
            </a:r>
          </a:p>
        </p:txBody>
      </p:sp>
      <p:sp>
        <p:nvSpPr>
          <p:cNvPr id="22" name="Shape 22"/>
          <p:cNvSpPr txBox="1">
            <a:spLocks noGrp="1"/>
          </p:cNvSpPr>
          <p:nvPr>
            <p:ph type="body" idx="1"/>
          </p:nvPr>
        </p:nvSpPr>
        <p:spPr>
          <a:xfrm>
            <a:off x="838200" y="365125"/>
            <a:ext cx="7734300" cy="5811838"/>
          </a:xfrm>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23" name="Shape 23"/>
          <p:cNvSpPr txBox="1">
            <a:spLocks noGrp="1"/>
          </p:cNvSpPr>
          <p:nvPr>
            <p:ph type="dt" idx="10"/>
          </p:nvPr>
        </p:nvSpPr>
        <p:spPr>
          <a:prstGeom prst="rect">
            <a:avLst/>
          </a:prstGeom>
        </p:spPr>
        <p:txBody>
          <a:bodyPr/>
          <a:lstStyle>
            <a:defPPr/>
            <a:lvl1pPr lvl="0"/>
          </a:lstStyle>
          <a:p>
            <a:r>
              <a:rPr/>
              <a:t>29.01.2024</a:t>
            </a:r>
          </a:p>
        </p:txBody>
      </p:sp>
      <p:sp>
        <p:nvSpPr>
          <p:cNvPr id="24" name="Shape 24"/>
          <p:cNvSpPr txBox="1">
            <a:spLocks noGrp="1"/>
          </p:cNvSpPr>
          <p:nvPr>
            <p:ph type="ftr" idx="11"/>
          </p:nvPr>
        </p:nvSpPr>
        <p:spPr>
          <a:prstGeom prst="rect">
            <a:avLst/>
          </a:prstGeom>
        </p:spPr>
        <p:txBody>
          <a:bodyPr/>
          <a:lstStyle>
            <a:defPPr/>
            <a:lvl1pPr lvl="0"/>
          </a:lstStyle>
          <a:p>
            <a:endParaRPr/>
          </a:p>
        </p:txBody>
      </p:sp>
      <p:sp>
        <p:nvSpPr>
          <p:cNvPr id="25" name="Shape 25"/>
          <p:cNvSpPr txBox="1">
            <a:spLocks noGrp="1"/>
          </p:cNvSpPr>
          <p:nvPr>
            <p:ph type="sldNum" idx="12"/>
          </p:nvPr>
        </p:nvSpPr>
        <p:spPr>
          <a:prstGeom prst="rect">
            <a:avLst/>
          </a:prstGeom>
        </p:spPr>
        <p:txBody>
          <a:bodyPr/>
          <a:lstStyle>
            <a:defPPr/>
            <a:lvl1pPr lvl="0"/>
          </a:lstStyle>
          <a:p>
            <a:r>
              <a:rPr/>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GroupShape 45"/>
        <p:cNvGrpSpPr/>
        <p:nvPr/>
      </p:nvGrpSpPr>
      <p:grpSpPr>
        <a:xfrm>
          <a:off x="0" y="0"/>
          <a:ext cx="0" cy="0"/>
          <a:chOff x="0" y="0"/>
          <a:chExt cx="0" cy="0"/>
        </a:xfrm>
      </p:grpSpPr>
      <p:sp>
        <p:nvSpPr>
          <p:cNvPr id="46" name="Shape 46"/>
          <p:cNvSpPr txBox="1">
            <a:spLocks noGrp="1"/>
          </p:cNvSpPr>
          <p:nvPr>
            <p:ph type="title"/>
          </p:nvPr>
        </p:nvSpPr>
        <p:spPr>
          <a:prstGeom prst="rect">
            <a:avLst/>
          </a:prstGeom>
        </p:spPr>
        <p:txBody>
          <a:bodyPr/>
          <a:lstStyle>
            <a:defPPr/>
            <a:lvl1pPr lvl="0"/>
          </a:lstStyle>
          <a:p>
            <a:r>
              <a:t>Образец заголовка</a:t>
            </a:r>
          </a:p>
        </p:txBody>
      </p:sp>
      <p:sp>
        <p:nvSpPr>
          <p:cNvPr id="47" name="Shape 47"/>
          <p:cNvSpPr txBox="1">
            <a:spLocks noGrp="1"/>
          </p:cNvSpPr>
          <p:nvPr>
            <p:ph type="body" idx="1"/>
          </p:nvPr>
        </p:nvSpPr>
        <p:spPr>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8" name="Shape 48"/>
          <p:cNvSpPr txBox="1">
            <a:spLocks noGrp="1"/>
          </p:cNvSpPr>
          <p:nvPr>
            <p:ph type="dt" idx="10"/>
          </p:nvPr>
        </p:nvSpPr>
        <p:spPr>
          <a:prstGeom prst="rect">
            <a:avLst/>
          </a:prstGeom>
        </p:spPr>
        <p:txBody>
          <a:bodyPr/>
          <a:lstStyle>
            <a:defPPr/>
            <a:lvl1pPr lvl="0"/>
          </a:lstStyle>
          <a:p>
            <a:r>
              <a:rPr/>
              <a:t>29.01.2024</a:t>
            </a:r>
          </a:p>
        </p:txBody>
      </p:sp>
      <p:sp>
        <p:nvSpPr>
          <p:cNvPr id="49" name="Shape 49"/>
          <p:cNvSpPr txBox="1">
            <a:spLocks noGrp="1"/>
          </p:cNvSpPr>
          <p:nvPr>
            <p:ph type="ftr" idx="11"/>
          </p:nvPr>
        </p:nvSpPr>
        <p:spPr>
          <a:prstGeom prst="rect">
            <a:avLst/>
          </a:prstGeom>
        </p:spPr>
        <p:txBody>
          <a:bodyPr/>
          <a:lstStyle>
            <a:defPPr/>
            <a:lvl1pPr lvl="0"/>
          </a:lstStyle>
          <a:p>
            <a:endParaRPr/>
          </a:p>
        </p:txBody>
      </p:sp>
      <p:sp>
        <p:nvSpPr>
          <p:cNvPr id="50" name="Shape 50"/>
          <p:cNvSpPr txBox="1">
            <a:spLocks noGrp="1"/>
          </p:cNvSpPr>
          <p:nvPr>
            <p:ph type="sldNum" idx="12"/>
          </p:nvPr>
        </p:nvSpPr>
        <p:spPr>
          <a:prstGeom prst="rect">
            <a:avLst/>
          </a:prstGeom>
        </p:spPr>
        <p:txBody>
          <a:bodyPr/>
          <a:lstStyle>
            <a:defPPr/>
            <a:lvl1pPr lvl="0"/>
          </a:lstStyle>
          <a:p>
            <a:r>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Slide Title">
    <p:spTree>
      <p:nvGrpSpPr>
        <p:cNvPr id="1" name="Group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a:lstStyle>
            <a:defPPr/>
            <a:lvl1pPr lvl="0"/>
          </a:lstStyle>
          <a:p>
            <a:r>
              <a:t>Образец заголовка</a:t>
            </a:r>
          </a:p>
        </p:txBody>
      </p:sp>
      <p:sp>
        <p:nvSpPr>
          <p:cNvPr id="67" name="Shape 67"/>
          <p:cNvSpPr txBox="1">
            <a:spLocks noGrp="1"/>
          </p:cNvSpPr>
          <p:nvPr>
            <p:ph type="dt" idx="10"/>
          </p:nvPr>
        </p:nvSpPr>
        <p:spPr>
          <a:prstGeom prst="rect">
            <a:avLst/>
          </a:prstGeom>
        </p:spPr>
        <p:txBody>
          <a:bodyPr/>
          <a:lstStyle>
            <a:defPPr/>
            <a:lvl1pPr lvl="0"/>
          </a:lstStyle>
          <a:p>
            <a:r>
              <a:rPr/>
              <a:t>29.01.2024</a:t>
            </a:r>
          </a:p>
        </p:txBody>
      </p:sp>
      <p:sp>
        <p:nvSpPr>
          <p:cNvPr id="68" name="Shape 68"/>
          <p:cNvSpPr txBox="1">
            <a:spLocks noGrp="1"/>
          </p:cNvSpPr>
          <p:nvPr>
            <p:ph type="ftr" idx="11"/>
          </p:nvPr>
        </p:nvSpPr>
        <p:spPr>
          <a:prstGeom prst="rect">
            <a:avLst/>
          </a:prstGeom>
        </p:spPr>
        <p:txBody>
          <a:bodyPr/>
          <a:lstStyle>
            <a:defPPr/>
            <a:lvl1pPr lvl="0"/>
          </a:lstStyle>
          <a:p>
            <a:endParaRPr/>
          </a:p>
        </p:txBody>
      </p:sp>
      <p:sp>
        <p:nvSpPr>
          <p:cNvPr id="69" name="Shape 69"/>
          <p:cNvSpPr txBox="1">
            <a:spLocks noGrp="1"/>
          </p:cNvSpPr>
          <p:nvPr>
            <p:ph type="sldNum" idx="12"/>
          </p:nvPr>
        </p:nvSpPr>
        <p:spPr>
          <a:prstGeom prst="rect">
            <a:avLst/>
          </a:prstGeom>
        </p:spPr>
        <p:txBody>
          <a:bodyPr/>
          <a:lstStyle>
            <a:defPPr/>
            <a:lvl1pPr lvl="0"/>
          </a:lstStyle>
          <a:p>
            <a:r>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itle and Two Columns">
    <p:spTree>
      <p:nvGrpSpPr>
        <p:cNvPr id="1" name="GroupShape 51"/>
        <p:cNvGrpSpPr/>
        <p:nvPr/>
      </p:nvGrpSpPr>
      <p:grpSpPr>
        <a:xfrm>
          <a:off x="0" y="0"/>
          <a:ext cx="0" cy="0"/>
          <a:chOff x="0" y="0"/>
          <a:chExt cx="0" cy="0"/>
        </a:xfrm>
      </p:grpSpPr>
      <p:sp>
        <p:nvSpPr>
          <p:cNvPr id="52" name="Shape 52"/>
          <p:cNvSpPr txBox="1">
            <a:spLocks noGrp="1"/>
          </p:cNvSpPr>
          <p:nvPr>
            <p:ph type="title"/>
          </p:nvPr>
        </p:nvSpPr>
        <p:spPr>
          <a:prstGeom prst="rect">
            <a:avLst/>
          </a:prstGeom>
        </p:spPr>
        <p:txBody>
          <a:bodyPr/>
          <a:lstStyle>
            <a:defPPr/>
            <a:lvl1pPr lvl="0"/>
          </a:lstStyle>
          <a:p>
            <a:r>
              <a:t>Образец заголовка</a:t>
            </a:r>
          </a:p>
        </p:txBody>
      </p:sp>
      <p:sp>
        <p:nvSpPr>
          <p:cNvPr id="53" name="Shape 53"/>
          <p:cNvSpPr txBox="1">
            <a:spLocks noGrp="1"/>
          </p:cNvSpPr>
          <p:nvPr>
            <p:ph type="body" idx="1"/>
          </p:nvPr>
        </p:nvSpPr>
        <p:spPr>
          <a:xfrm>
            <a:off x="838200" y="1825625"/>
            <a:ext cx="5181600" cy="435133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54" name="Shape 54"/>
          <p:cNvSpPr txBox="1">
            <a:spLocks noGrp="1"/>
          </p:cNvSpPr>
          <p:nvPr>
            <p:ph type="body" idx="2"/>
          </p:nvPr>
        </p:nvSpPr>
        <p:spPr>
          <a:xfrm>
            <a:off x="6172200" y="1825625"/>
            <a:ext cx="5181600" cy="435133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55" name="Shape 55"/>
          <p:cNvSpPr txBox="1">
            <a:spLocks noGrp="1"/>
          </p:cNvSpPr>
          <p:nvPr>
            <p:ph type="dt" idx="10"/>
          </p:nvPr>
        </p:nvSpPr>
        <p:spPr>
          <a:prstGeom prst="rect">
            <a:avLst/>
          </a:prstGeom>
        </p:spPr>
        <p:txBody>
          <a:bodyPr/>
          <a:lstStyle>
            <a:defPPr/>
            <a:lvl1pPr lvl="0"/>
          </a:lstStyle>
          <a:p>
            <a:r>
              <a:rPr/>
              <a:t>29.01.2024</a:t>
            </a:r>
          </a:p>
        </p:txBody>
      </p:sp>
      <p:sp>
        <p:nvSpPr>
          <p:cNvPr id="56" name="Shape 56"/>
          <p:cNvSpPr txBox="1">
            <a:spLocks noGrp="1"/>
          </p:cNvSpPr>
          <p:nvPr>
            <p:ph type="ftr" idx="11"/>
          </p:nvPr>
        </p:nvSpPr>
        <p:spPr>
          <a:prstGeom prst="rect">
            <a:avLst/>
          </a:prstGeom>
        </p:spPr>
        <p:txBody>
          <a:bodyPr/>
          <a:lstStyle>
            <a:defPPr/>
            <a:lvl1pPr lvl="0"/>
          </a:lstStyle>
          <a:p>
            <a:endParaRPr/>
          </a:p>
        </p:txBody>
      </p:sp>
      <p:sp>
        <p:nvSpPr>
          <p:cNvPr id="57" name="Shape 57"/>
          <p:cNvSpPr txBox="1">
            <a:spLocks noGrp="1"/>
          </p:cNvSpPr>
          <p:nvPr>
            <p:ph type="sldNum" idx="12"/>
          </p:nvPr>
        </p:nvSpPr>
        <p:spPr>
          <a:prstGeom prst="rect">
            <a:avLst/>
          </a:prstGeom>
        </p:spPr>
        <p:txBody>
          <a:bodyPr/>
          <a:lstStyle>
            <a:defPPr/>
            <a:lvl1pPr lvl="0"/>
          </a:lstStyle>
          <a:p>
            <a:r>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GroupShape 26"/>
        <p:cNvGrpSpPr/>
        <p:nvPr/>
      </p:nvGrpSpPr>
      <p:grpSpPr>
        <a:xfrm>
          <a:off x="0" y="0"/>
          <a:ext cx="0" cy="0"/>
          <a:chOff x="0" y="0"/>
          <a:chExt cx="0" cy="0"/>
        </a:xfrm>
      </p:grpSpPr>
      <p:sp>
        <p:nvSpPr>
          <p:cNvPr id="27" name="Shape 27"/>
          <p:cNvSpPr txBox="1">
            <a:spLocks noGrp="1"/>
          </p:cNvSpPr>
          <p:nvPr>
            <p:ph type="dt" idx="10"/>
          </p:nvPr>
        </p:nvSpPr>
        <p:spPr>
          <a:prstGeom prst="rect">
            <a:avLst/>
          </a:prstGeom>
        </p:spPr>
        <p:txBody>
          <a:bodyPr/>
          <a:lstStyle>
            <a:defPPr/>
            <a:lvl1pPr lvl="0"/>
          </a:lstStyle>
          <a:p>
            <a:r>
              <a:rPr/>
              <a:t>29.01.2024</a:t>
            </a:r>
          </a:p>
        </p:txBody>
      </p:sp>
      <p:sp>
        <p:nvSpPr>
          <p:cNvPr id="28" name="Shape 28"/>
          <p:cNvSpPr txBox="1">
            <a:spLocks noGrp="1"/>
          </p:cNvSpPr>
          <p:nvPr>
            <p:ph type="ftr" idx="11"/>
          </p:nvPr>
        </p:nvSpPr>
        <p:spPr>
          <a:prstGeom prst="rect">
            <a:avLst/>
          </a:prstGeom>
        </p:spPr>
        <p:txBody>
          <a:bodyPr/>
          <a:lstStyle>
            <a:defPPr/>
            <a:lvl1pPr lvl="0"/>
          </a:lstStyle>
          <a:p>
            <a:endParaRPr/>
          </a:p>
        </p:txBody>
      </p:sp>
      <p:sp>
        <p:nvSpPr>
          <p:cNvPr id="29" name="Shape 29"/>
          <p:cNvSpPr txBox="1">
            <a:spLocks noGrp="1"/>
          </p:cNvSpPr>
          <p:nvPr>
            <p:ph type="sldNum" idx="12"/>
          </p:nvPr>
        </p:nvSpPr>
        <p:spPr>
          <a:prstGeom prst="rect">
            <a:avLst/>
          </a:prstGeom>
        </p:spPr>
        <p:txBody>
          <a:bodyPr/>
          <a:lstStyle>
            <a:defPPr/>
            <a:lvl1pPr lvl="0"/>
          </a:lstStyle>
          <a:p>
            <a:r>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GroupShape 30"/>
        <p:cNvGrpSpPr/>
        <p:nvPr/>
      </p:nvGrpSpPr>
      <p:grpSpPr>
        <a:xfrm>
          <a:off x="0" y="0"/>
          <a:ext cx="0" cy="0"/>
          <a:chOff x="0" y="0"/>
          <a:chExt cx="0" cy="0"/>
        </a:xfrm>
      </p:grpSpPr>
      <p:sp>
        <p:nvSpPr>
          <p:cNvPr id="31" name="Shape 31"/>
          <p:cNvSpPr txBox="1">
            <a:spLocks noGrp="1"/>
          </p:cNvSpPr>
          <p:nvPr>
            <p:ph type="title"/>
          </p:nvPr>
        </p:nvSpPr>
        <p:spPr>
          <a:xfrm>
            <a:off x="839788" y="365125"/>
            <a:ext cx="10515600" cy="1325562"/>
          </a:xfrm>
          <a:prstGeom prst="rect">
            <a:avLst/>
          </a:prstGeom>
        </p:spPr>
        <p:txBody>
          <a:bodyPr/>
          <a:lstStyle>
            <a:defPPr/>
            <a:lvl1pPr lvl="0"/>
          </a:lstStyle>
          <a:p>
            <a:r>
              <a:t>Образец заголовка</a:t>
            </a:r>
          </a:p>
        </p:txBody>
      </p:sp>
      <p:sp>
        <p:nvSpPr>
          <p:cNvPr id="32" name="Shape 32"/>
          <p:cNvSpPr txBox="1">
            <a:spLocks noGrp="1"/>
          </p:cNvSpPr>
          <p:nvPr>
            <p:ph type="body" idx="1"/>
          </p:nvPr>
        </p:nvSpPr>
        <p:spPr>
          <a:xfrm>
            <a:off x="839788" y="1681163"/>
            <a:ext cx="5157787" cy="823911"/>
          </a:xfrm>
          <a:prstGeom prst="rect">
            <a:avLst/>
          </a:prstGeom>
        </p:spPr>
        <p:txBody>
          <a:bodyPr anchor="b"/>
          <a:lstStyle>
            <a:defPPr/>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t>Образец текста</a:t>
            </a:r>
          </a:p>
        </p:txBody>
      </p:sp>
      <p:sp>
        <p:nvSpPr>
          <p:cNvPr id="33" name="Shape 33"/>
          <p:cNvSpPr txBox="1">
            <a:spLocks noGrp="1"/>
          </p:cNvSpPr>
          <p:nvPr>
            <p:ph type="body" idx="2"/>
          </p:nvPr>
        </p:nvSpPr>
        <p:spPr>
          <a:xfrm>
            <a:off x="839788" y="2505075"/>
            <a:ext cx="5157787" cy="368458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34" name="Shape 34"/>
          <p:cNvSpPr txBox="1">
            <a:spLocks noGrp="1"/>
          </p:cNvSpPr>
          <p:nvPr>
            <p:ph type="body" idx="3"/>
          </p:nvPr>
        </p:nvSpPr>
        <p:spPr>
          <a:xfrm>
            <a:off x="6172200" y="1681163"/>
            <a:ext cx="5183187" cy="823911"/>
          </a:xfrm>
          <a:prstGeom prst="rect">
            <a:avLst/>
          </a:prstGeom>
        </p:spPr>
        <p:txBody>
          <a:bodyPr anchor="b"/>
          <a:lstStyle>
            <a:defPPr/>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t>Образец текста</a:t>
            </a:r>
          </a:p>
        </p:txBody>
      </p:sp>
      <p:sp>
        <p:nvSpPr>
          <p:cNvPr id="35" name="Shape 35"/>
          <p:cNvSpPr txBox="1">
            <a:spLocks noGrp="1"/>
          </p:cNvSpPr>
          <p:nvPr>
            <p:ph type="body" idx="4"/>
          </p:nvPr>
        </p:nvSpPr>
        <p:spPr>
          <a:xfrm>
            <a:off x="6172200" y="2505075"/>
            <a:ext cx="5183187" cy="368458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36" name="Shape 36"/>
          <p:cNvSpPr txBox="1">
            <a:spLocks noGrp="1"/>
          </p:cNvSpPr>
          <p:nvPr>
            <p:ph type="dt" idx="10"/>
          </p:nvPr>
        </p:nvSpPr>
        <p:spPr>
          <a:prstGeom prst="rect">
            <a:avLst/>
          </a:prstGeom>
        </p:spPr>
        <p:txBody>
          <a:bodyPr/>
          <a:lstStyle>
            <a:defPPr/>
            <a:lvl1pPr lvl="0"/>
          </a:lstStyle>
          <a:p>
            <a:r>
              <a:rPr/>
              <a:t>29.01.2024</a:t>
            </a:r>
          </a:p>
        </p:txBody>
      </p:sp>
      <p:sp>
        <p:nvSpPr>
          <p:cNvPr id="37" name="Shape 37"/>
          <p:cNvSpPr txBox="1">
            <a:spLocks noGrp="1"/>
          </p:cNvSpPr>
          <p:nvPr>
            <p:ph type="ftr" idx="11"/>
          </p:nvPr>
        </p:nvSpPr>
        <p:spPr>
          <a:prstGeom prst="rect">
            <a:avLst/>
          </a:prstGeom>
        </p:spPr>
        <p:txBody>
          <a:bodyPr/>
          <a:lstStyle>
            <a:defPPr/>
            <a:lvl1pPr lvl="0"/>
          </a:lstStyle>
          <a:p>
            <a:endParaRPr/>
          </a:p>
        </p:txBody>
      </p:sp>
      <p:sp>
        <p:nvSpPr>
          <p:cNvPr id="38" name="Shape 38"/>
          <p:cNvSpPr txBox="1">
            <a:spLocks noGrp="1"/>
          </p:cNvSpPr>
          <p:nvPr>
            <p:ph type="sldNum" idx="12"/>
          </p:nvPr>
        </p:nvSpPr>
        <p:spPr>
          <a:prstGeom prst="rect">
            <a:avLst/>
          </a:prstGeom>
        </p:spPr>
        <p:txBody>
          <a:bodyPr/>
          <a:lstStyle>
            <a:defPPr/>
            <a:lvl1pPr lvl="0"/>
          </a:lstStyle>
          <a:p>
            <a:r>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Title, Text and Object">
    <p:spTree>
      <p:nvGrpSpPr>
        <p:cNvPr id="1" name="GroupShape 13"/>
        <p:cNvGrpSpPr/>
        <p:nvPr/>
      </p:nvGrpSpPr>
      <p:grpSpPr>
        <a:xfrm>
          <a:off x="0" y="0"/>
          <a:ext cx="0" cy="0"/>
          <a:chOff x="0" y="0"/>
          <a:chExt cx="0" cy="0"/>
        </a:xfrm>
      </p:grpSpPr>
      <p:sp>
        <p:nvSpPr>
          <p:cNvPr id="14" name="Shape 14"/>
          <p:cNvSpPr txBox="1">
            <a:spLocks noGrp="1"/>
          </p:cNvSpPr>
          <p:nvPr>
            <p:ph type="title"/>
          </p:nvPr>
        </p:nvSpPr>
        <p:spPr>
          <a:xfrm>
            <a:off x="839788" y="457200"/>
            <a:ext cx="3932237" cy="1600200"/>
          </a:xfrm>
          <a:prstGeom prst="rect">
            <a:avLst/>
          </a:prstGeom>
        </p:spPr>
        <p:txBody>
          <a:bodyPr anchor="b"/>
          <a:lstStyle>
            <a:defPPr/>
            <a:lvl1pPr lvl="0">
              <a:defRPr sz="3200"/>
            </a:lvl1pPr>
          </a:lstStyle>
          <a:p>
            <a:r>
              <a:t>Образец заголовка</a:t>
            </a:r>
          </a:p>
        </p:txBody>
      </p:sp>
      <p:sp>
        <p:nvSpPr>
          <p:cNvPr id="15" name="Shape 15"/>
          <p:cNvSpPr txBox="1">
            <a:spLocks noGrp="1"/>
          </p:cNvSpPr>
          <p:nvPr>
            <p:ph type="body" idx="1"/>
          </p:nvPr>
        </p:nvSpPr>
        <p:spPr>
          <a:xfrm>
            <a:off x="5183188" y="987425"/>
            <a:ext cx="6172199" cy="4873625"/>
          </a:xfrm>
          <a:prstGeom prst="rect">
            <a:avLst/>
          </a:prstGeom>
        </p:spPr>
        <p:txBody>
          <a:bodyPr/>
          <a:lstStyle>
            <a:defPPr/>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16" name="Shape 16"/>
          <p:cNvSpPr txBox="1">
            <a:spLocks noGrp="1"/>
          </p:cNvSpPr>
          <p:nvPr>
            <p:ph type="body" idx="2"/>
          </p:nvPr>
        </p:nvSpPr>
        <p:spPr>
          <a:xfrm>
            <a:off x="839788" y="2057400"/>
            <a:ext cx="3932237" cy="3811588"/>
          </a:xfrm>
          <a:prstGeom prst="rect">
            <a:avLst/>
          </a:prstGeom>
        </p:spPr>
        <p:txBody>
          <a:bodyPr/>
          <a:lstStyle>
            <a:defPPr/>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t>Образец текста</a:t>
            </a:r>
          </a:p>
        </p:txBody>
      </p:sp>
      <p:sp>
        <p:nvSpPr>
          <p:cNvPr id="17" name="Shape 17"/>
          <p:cNvSpPr txBox="1">
            <a:spLocks noGrp="1"/>
          </p:cNvSpPr>
          <p:nvPr>
            <p:ph type="dt" idx="10"/>
          </p:nvPr>
        </p:nvSpPr>
        <p:spPr>
          <a:prstGeom prst="rect">
            <a:avLst/>
          </a:prstGeom>
        </p:spPr>
        <p:txBody>
          <a:bodyPr/>
          <a:lstStyle>
            <a:defPPr/>
            <a:lvl1pPr lvl="0"/>
          </a:lstStyle>
          <a:p>
            <a:r>
              <a:rPr/>
              <a:t>29.01.2024</a:t>
            </a:r>
          </a:p>
        </p:txBody>
      </p:sp>
      <p:sp>
        <p:nvSpPr>
          <p:cNvPr id="18" name="Shape 18"/>
          <p:cNvSpPr txBox="1">
            <a:spLocks noGrp="1"/>
          </p:cNvSpPr>
          <p:nvPr>
            <p:ph type="ftr" idx="11"/>
          </p:nvPr>
        </p:nvSpPr>
        <p:spPr>
          <a:prstGeom prst="rect">
            <a:avLst/>
          </a:prstGeom>
        </p:spPr>
        <p:txBody>
          <a:bodyPr/>
          <a:lstStyle>
            <a:defPPr/>
            <a:lvl1pPr lvl="0"/>
          </a:lstStyle>
          <a:p>
            <a:endParaRPr/>
          </a:p>
        </p:txBody>
      </p:sp>
      <p:sp>
        <p:nvSpPr>
          <p:cNvPr id="19" name="Shape 19"/>
          <p:cNvSpPr txBox="1">
            <a:spLocks noGrp="1"/>
          </p:cNvSpPr>
          <p:nvPr>
            <p:ph type="sldNum" idx="12"/>
          </p:nvPr>
        </p:nvSpPr>
        <p:spPr>
          <a:prstGeom prst="rect">
            <a:avLst/>
          </a:prstGeom>
        </p:spPr>
        <p:txBody>
          <a:bodyPr/>
          <a:lstStyle>
            <a:defPPr/>
            <a:lvl1pPr lvl="0"/>
          </a:lstStyle>
          <a:p>
            <a:r>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Title and Picture">
    <p:spTree>
      <p:nvGrpSpPr>
        <p:cNvPr id="1" name="Group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p:spPr>
        <p:txBody>
          <a:bodyPr anchor="b"/>
          <a:lstStyle>
            <a:defPPr/>
            <a:lvl1pPr lvl="0">
              <a:defRPr sz="3200"/>
            </a:lvl1pPr>
          </a:lstStyle>
          <a:p>
            <a:r>
              <a:t>Образец заголовка</a:t>
            </a:r>
          </a:p>
        </p:txBody>
      </p:sp>
      <p:sp>
        <p:nvSpPr>
          <p:cNvPr id="60" name="Shape 60"/>
          <p:cNvSpPr txBox="1">
            <a:spLocks noGrp="1"/>
          </p:cNvSpPr>
          <p:nvPr>
            <p:ph type="body" idx="1"/>
          </p:nvPr>
        </p:nvSpPr>
        <p:spPr>
          <a:xfrm>
            <a:off x="5183188" y="987425"/>
            <a:ext cx="6172199" cy="4873625"/>
          </a:xfrm>
          <a:prstGeom prst="rect">
            <a:avLst/>
          </a:prstGeom>
        </p:spPr>
        <p:txBody>
          <a:bodyPr/>
          <a:lstStyle>
            <a:defPPr/>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a:p>
        </p:txBody>
      </p:sp>
      <p:sp>
        <p:nvSpPr>
          <p:cNvPr id="61" name="Shape 61"/>
          <p:cNvSpPr txBox="1">
            <a:spLocks noGrp="1"/>
          </p:cNvSpPr>
          <p:nvPr>
            <p:ph type="body" idx="2"/>
          </p:nvPr>
        </p:nvSpPr>
        <p:spPr>
          <a:xfrm>
            <a:off x="839788" y="2057400"/>
            <a:ext cx="3932237" cy="3811588"/>
          </a:xfrm>
          <a:prstGeom prst="rect">
            <a:avLst/>
          </a:prstGeom>
        </p:spPr>
        <p:txBody>
          <a:bodyPr/>
          <a:lstStyle>
            <a:defPPr/>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t>Образец текста</a:t>
            </a:r>
          </a:p>
        </p:txBody>
      </p:sp>
      <p:sp>
        <p:nvSpPr>
          <p:cNvPr id="62" name="Shape 62"/>
          <p:cNvSpPr txBox="1">
            <a:spLocks noGrp="1"/>
          </p:cNvSpPr>
          <p:nvPr>
            <p:ph type="dt" idx="10"/>
          </p:nvPr>
        </p:nvSpPr>
        <p:spPr>
          <a:prstGeom prst="rect">
            <a:avLst/>
          </a:prstGeom>
        </p:spPr>
        <p:txBody>
          <a:bodyPr/>
          <a:lstStyle>
            <a:defPPr/>
            <a:lvl1pPr lvl="0"/>
          </a:lstStyle>
          <a:p>
            <a:r>
              <a:rPr/>
              <a:t>29.01.2024</a:t>
            </a:r>
          </a:p>
        </p:txBody>
      </p:sp>
      <p:sp>
        <p:nvSpPr>
          <p:cNvPr id="63" name="Shape 63"/>
          <p:cNvSpPr txBox="1">
            <a:spLocks noGrp="1"/>
          </p:cNvSpPr>
          <p:nvPr>
            <p:ph type="ftr" idx="11"/>
          </p:nvPr>
        </p:nvSpPr>
        <p:spPr>
          <a:prstGeom prst="rect">
            <a:avLst/>
          </a:prstGeom>
        </p:spPr>
        <p:txBody>
          <a:bodyPr/>
          <a:lstStyle>
            <a:defPPr/>
            <a:lvl1pPr lvl="0"/>
          </a:lstStyle>
          <a:p>
            <a:endParaRPr/>
          </a:p>
        </p:txBody>
      </p:sp>
      <p:sp>
        <p:nvSpPr>
          <p:cNvPr id="64" name="Shape 64"/>
          <p:cNvSpPr txBox="1">
            <a:spLocks noGrp="1"/>
          </p:cNvSpPr>
          <p:nvPr>
            <p:ph type="sldNum" idx="12"/>
          </p:nvPr>
        </p:nvSpPr>
        <p:spPr>
          <a:prstGeom prst="rect">
            <a:avLst/>
          </a:prstGeom>
        </p:spPr>
        <p:txBody>
          <a:bodyPr/>
          <a:lstStyle>
            <a:defPPr/>
            <a:lvl1pPr lvl="0"/>
          </a:lstStyle>
          <a:p>
            <a:r>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GroupShape 39"/>
        <p:cNvGrpSpPr/>
        <p:nvPr/>
      </p:nvGrpSpPr>
      <p:grpSpPr>
        <a:xfrm>
          <a:off x="0" y="0"/>
          <a:ext cx="0" cy="0"/>
          <a:chOff x="0" y="0"/>
          <a:chExt cx="0" cy="0"/>
        </a:xfrm>
      </p:grpSpPr>
      <p:sp>
        <p:nvSpPr>
          <p:cNvPr id="40" name="Shape 40"/>
          <p:cNvSpPr txBox="1">
            <a:spLocks noGrp="1"/>
          </p:cNvSpPr>
          <p:nvPr>
            <p:ph type="title"/>
          </p:nvPr>
        </p:nvSpPr>
        <p:spPr>
          <a:prstGeom prst="rect">
            <a:avLst/>
          </a:prstGeom>
        </p:spPr>
        <p:txBody>
          <a:bodyPr/>
          <a:lstStyle>
            <a:defPPr/>
            <a:lvl1pPr lvl="0"/>
          </a:lstStyle>
          <a:p>
            <a:r>
              <a:t>Образец заголовка</a:t>
            </a:r>
          </a:p>
        </p:txBody>
      </p:sp>
      <p:sp>
        <p:nvSpPr>
          <p:cNvPr id="41" name="Shape 41"/>
          <p:cNvSpPr txBox="1">
            <a:spLocks noGrp="1"/>
          </p:cNvSpPr>
          <p:nvPr>
            <p:ph type="body" idx="1"/>
          </p:nvPr>
        </p:nvSpPr>
        <p:spPr>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2" name="Shape 42"/>
          <p:cNvSpPr txBox="1">
            <a:spLocks noGrp="1"/>
          </p:cNvSpPr>
          <p:nvPr>
            <p:ph type="dt" idx="10"/>
          </p:nvPr>
        </p:nvSpPr>
        <p:spPr>
          <a:prstGeom prst="rect">
            <a:avLst/>
          </a:prstGeom>
        </p:spPr>
        <p:txBody>
          <a:bodyPr/>
          <a:lstStyle>
            <a:defPPr/>
            <a:lvl1pPr lvl="0"/>
          </a:lstStyle>
          <a:p>
            <a:r>
              <a:rPr/>
              <a:t>29.01.2024</a:t>
            </a:r>
          </a:p>
        </p:txBody>
      </p:sp>
      <p:sp>
        <p:nvSpPr>
          <p:cNvPr id="43" name="Shape 43"/>
          <p:cNvSpPr txBox="1">
            <a:spLocks noGrp="1"/>
          </p:cNvSpPr>
          <p:nvPr>
            <p:ph type="ftr" idx="11"/>
          </p:nvPr>
        </p:nvSpPr>
        <p:spPr>
          <a:prstGeom prst="rect">
            <a:avLst/>
          </a:prstGeom>
        </p:spPr>
        <p:txBody>
          <a:bodyPr/>
          <a:lstStyle>
            <a:defPPr/>
            <a:lvl1pPr lvl="0"/>
          </a:lstStyle>
          <a:p>
            <a:endParaRPr/>
          </a:p>
        </p:txBody>
      </p:sp>
      <p:sp>
        <p:nvSpPr>
          <p:cNvPr id="44" name="Shape 44"/>
          <p:cNvSpPr txBox="1">
            <a:spLocks noGrp="1"/>
          </p:cNvSpPr>
          <p:nvPr>
            <p:ph type="sldNum" idx="12"/>
          </p:nvPr>
        </p:nvSpPr>
        <p:spPr>
          <a:prstGeom prst="rect">
            <a:avLst/>
          </a:prstGeom>
        </p:spPr>
        <p:txBody>
          <a:bodyPr/>
          <a:lstStyle>
            <a:defPPr/>
            <a:lvl1pPr lvl="0"/>
          </a:lstStyle>
          <a:p>
            <a:r>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GroupShape 1"/>
        <p:cNvGrpSpPr/>
        <p:nvPr/>
      </p:nvGrpSpPr>
      <p:grpSpPr>
        <a:xfrm>
          <a:off x="0" y="0"/>
          <a:ext cx="0" cy="0"/>
          <a:chOff x="0" y="0"/>
          <a:chExt cx="0" cy="0"/>
        </a:xfrm>
      </p:grpSpPr>
      <p:sp>
        <p:nvSpPr>
          <p:cNvPr id="2" name="Shape 2"/>
          <p:cNvSpPr txBox="1">
            <a:spLocks noGrp="1"/>
          </p:cNvSpPr>
          <p:nvPr>
            <p:ph type="title"/>
          </p:nvPr>
        </p:nvSpPr>
        <p:spPr>
          <a:xfrm>
            <a:off x="838200" y="365125"/>
            <a:ext cx="10515600" cy="1325562"/>
          </a:xfrm>
          <a:prstGeom prst="rect">
            <a:avLst/>
          </a:prstGeom>
        </p:spPr>
        <p:txBody>
          <a:bodyPr vert="horz" lIns="91440" tIns="45720" rIns="91440" bIns="45720" anchor="ctr">
            <a:normAutofit/>
          </a:bodyPr>
          <a:lstStyle/>
          <a:p>
            <a:r>
              <a:t>Образец заголовка</a:t>
            </a:r>
          </a:p>
        </p:txBody>
      </p:sp>
      <p:sp>
        <p:nvSpPr>
          <p:cNvPr id="3" name="Shape 3"/>
          <p:cNvSpPr txBox="1">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Shape 4"/>
          <p:cNvSpPr txBox="1">
            <a:spLocks noGrp="1"/>
          </p:cNvSpPr>
          <p:nvPr>
            <p:ph type="dt" idx="2"/>
          </p:nvPr>
        </p:nvSpPr>
        <p:spPr>
          <a:xfrm>
            <a:off x="838200" y="6356350"/>
            <a:ext cx="2743200" cy="365125"/>
          </a:xfrm>
          <a:prstGeom prst="rect">
            <a:avLst/>
          </a:prstGeom>
        </p:spPr>
        <p:txBody>
          <a:bodyPr vert="horz" lIns="91440" tIns="45720" rIns="91440" bIns="45720" anchor="ctr"/>
          <a:lstStyle>
            <a:defPPr/>
            <a:lvl1pPr marL="0" lvl="0" indent="0" algn="l">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a:t>29.01.2024</a:t>
            </a:r>
          </a:p>
        </p:txBody>
      </p:sp>
      <p:sp>
        <p:nvSpPr>
          <p:cNvPr id="5" name="Shape 5"/>
          <p:cNvSpPr txBox="1">
            <a:spLocks noGrp="1"/>
          </p:cNvSpPr>
          <p:nvPr>
            <p:ph type="ftr" idx="3"/>
          </p:nvPr>
        </p:nvSpPr>
        <p:spPr>
          <a:xfrm>
            <a:off x="4038600" y="6356350"/>
            <a:ext cx="4114800" cy="365125"/>
          </a:xfrm>
          <a:prstGeom prst="rect">
            <a:avLst/>
          </a:prstGeom>
        </p:spPr>
        <p:txBody>
          <a:bodyPr vert="horz" lIns="91440" tIns="45720" rIns="91440" bIns="45720" anchor="ctr"/>
          <a:lstStyle>
            <a:defPPr/>
            <a:lvl1pPr marL="0" lvl="0" indent="0" algn="ctr">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p>
        </p:txBody>
      </p:sp>
      <p:sp>
        <p:nvSpPr>
          <p:cNvPr id="6" name="Shape 6"/>
          <p:cNvSpPr txBox="1">
            <a:spLocks noGrp="1"/>
          </p:cNvSpPr>
          <p:nvPr>
            <p:ph type="sldNum" idx="4"/>
          </p:nvPr>
        </p:nvSpPr>
        <p:spPr>
          <a:xfrm>
            <a:off x="8610600" y="6356350"/>
            <a:ext cx="2743200" cy="365125"/>
          </a:xfrm>
          <a:prstGeom prst="rect">
            <a:avLst/>
          </a:prstGeom>
        </p:spPr>
        <p:txBody>
          <a:bodyPr vert="horz" lIns="91440" tIns="45720" rIns="91440" bIns="45720" anchor="ctr"/>
          <a:lstStyle>
            <a:defPPr/>
            <a:lvl1pPr marL="0" lvl="0" indent="0" algn="r">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rPr/>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defPPr/>
      <a:lvl1pPr lvl="0" algn="l">
        <a:lnSpc>
          <a:spcPct val="90000"/>
        </a:lnSpc>
        <a:buNone/>
        <a:defRPr sz="4400">
          <a:solidFill>
            <a:schemeClr val="tx1"/>
          </a:solidFill>
          <a:latin typeface="+mj-lt"/>
          <a:ea typeface="+mj-ea"/>
          <a:cs typeface="+mj-cs"/>
        </a:defRPr>
      </a:lvl1pPr>
    </p:titleStyle>
    <p:bodyStyle>
      <a:defPPr/>
      <a:lvl1pPr marL="228600" lvl="0" indent="-228600" algn="l">
        <a:lnSpc>
          <a:spcPct val="90000"/>
        </a:lnSpc>
        <a:spcBef>
          <a:spcPts val="1000"/>
        </a:spcBef>
        <a:buFont typeface="Arial"/>
        <a:buChar char="•"/>
        <a:defRPr sz="2800">
          <a:solidFill>
            <a:schemeClr val="tx1"/>
          </a:solidFill>
          <a:latin typeface="+mn-lt"/>
          <a:ea typeface="+mn-ea"/>
          <a:cs typeface="+mn-cs"/>
        </a:defRPr>
      </a:lvl1pPr>
      <a:lvl2pPr marL="685800" lvl="1" indent="-228600" algn="l">
        <a:lnSpc>
          <a:spcPct val="90000"/>
        </a:lnSpc>
        <a:spcBef>
          <a:spcPts val="500"/>
        </a:spcBef>
        <a:buFont typeface="Arial"/>
        <a:buChar char="•"/>
        <a:defRPr sz="2400">
          <a:solidFill>
            <a:schemeClr val="tx1"/>
          </a:solidFill>
          <a:latin typeface="+mn-lt"/>
          <a:ea typeface="+mn-ea"/>
          <a:cs typeface="+mn-cs"/>
        </a:defRPr>
      </a:lvl2pPr>
      <a:lvl3pPr marL="1143000" lvl="2" indent="-228600" algn="l">
        <a:lnSpc>
          <a:spcPct val="90000"/>
        </a:lnSpc>
        <a:spcBef>
          <a:spcPts val="500"/>
        </a:spcBef>
        <a:buFont typeface="Arial"/>
        <a:buChar char="•"/>
        <a:defRPr sz="2000">
          <a:solidFill>
            <a:schemeClr val="tx1"/>
          </a:solidFill>
          <a:latin typeface="+mn-lt"/>
          <a:ea typeface="+mn-ea"/>
          <a:cs typeface="+mn-cs"/>
        </a:defRPr>
      </a:lvl3pPr>
      <a:lvl4pPr marL="1600200" lvl="3" indent="-228600" algn="l">
        <a:lnSpc>
          <a:spcPct val="90000"/>
        </a:lnSpc>
        <a:spcBef>
          <a:spcPts val="500"/>
        </a:spcBef>
        <a:buFont typeface="Arial"/>
        <a:buChar char="•"/>
        <a:defRPr sz="1800">
          <a:solidFill>
            <a:schemeClr val="tx1"/>
          </a:solidFill>
          <a:latin typeface="+mn-lt"/>
          <a:ea typeface="+mn-ea"/>
          <a:cs typeface="+mn-cs"/>
        </a:defRPr>
      </a:lvl4pPr>
      <a:lvl5pPr marL="2057400" lvl="4" indent="-228600" algn="l">
        <a:lnSpc>
          <a:spcPct val="90000"/>
        </a:lnSpc>
        <a:spcBef>
          <a:spcPts val="500"/>
        </a:spcBef>
        <a:buFont typeface="Arial"/>
        <a:buChar char="•"/>
        <a:defRPr sz="1800">
          <a:solidFill>
            <a:schemeClr val="tx1"/>
          </a:solidFill>
          <a:latin typeface="+mn-lt"/>
          <a:ea typeface="+mn-ea"/>
          <a:cs typeface="+mn-cs"/>
        </a:defRPr>
      </a:lvl5pPr>
      <a:lvl6pPr marL="2514600" lvl="5" indent="-228600" algn="l">
        <a:lnSpc>
          <a:spcPct val="90000"/>
        </a:lnSpc>
        <a:spcBef>
          <a:spcPts val="500"/>
        </a:spcBef>
        <a:buFont typeface="Arial"/>
        <a:buChar char="•"/>
        <a:defRPr sz="1800">
          <a:solidFill>
            <a:schemeClr val="tx1"/>
          </a:solidFill>
          <a:latin typeface="+mn-lt"/>
          <a:ea typeface="+mn-ea"/>
          <a:cs typeface="+mn-cs"/>
        </a:defRPr>
      </a:lvl6pPr>
      <a:lvl7pPr marL="2971800" lvl="6" indent="-228600" algn="l">
        <a:lnSpc>
          <a:spcPct val="90000"/>
        </a:lnSpc>
        <a:spcBef>
          <a:spcPts val="500"/>
        </a:spcBef>
        <a:buFont typeface="Arial"/>
        <a:buChar char="•"/>
        <a:defRPr sz="1800">
          <a:solidFill>
            <a:schemeClr val="tx1"/>
          </a:solidFill>
          <a:latin typeface="+mn-lt"/>
          <a:ea typeface="+mn-ea"/>
          <a:cs typeface="+mn-cs"/>
        </a:defRPr>
      </a:lvl7pPr>
      <a:lvl8pPr marL="3429000" lvl="7" indent="-228600" algn="l">
        <a:lnSpc>
          <a:spcPct val="90000"/>
        </a:lnSpc>
        <a:spcBef>
          <a:spcPts val="500"/>
        </a:spcBef>
        <a:buFont typeface="Arial"/>
        <a:buChar char="•"/>
        <a:defRPr sz="1800">
          <a:solidFill>
            <a:schemeClr val="tx1"/>
          </a:solidFill>
          <a:latin typeface="+mn-lt"/>
          <a:ea typeface="+mn-ea"/>
          <a:cs typeface="+mn-cs"/>
        </a:defRPr>
      </a:lvl8pPr>
      <a:lvl9pPr marL="3886200" lvl="8" indent="-228600" algn="l">
        <a:lnSpc>
          <a:spcPct val="90000"/>
        </a:lnSpc>
        <a:spcBef>
          <a:spcPts val="500"/>
        </a:spcBef>
        <a:buFont typeface="Arial"/>
        <a:buChar char="•"/>
        <a:defRPr sz="1800">
          <a:solidFill>
            <a:schemeClr val="tx1"/>
          </a:solidFill>
          <a:latin typeface="+mn-lt"/>
          <a:ea typeface="+mn-ea"/>
          <a:cs typeface="+mn-cs"/>
        </a:defRPr>
      </a:lvl9pPr>
    </p:bodyStyle>
    <p:otherStyle>
      <a:defPPr/>
      <a:lvl1pPr marL="0" lvl="0" indent="0" algn="l">
        <a:defRPr sz="1800">
          <a:latin typeface="+mn-lt"/>
          <a:ea typeface="+mn-ea"/>
          <a:cs typeface="+mn-cs"/>
        </a:defRPr>
      </a:lvl1pPr>
      <a:lvl2pPr marL="457200" lvl="1" indent="0" algn="l">
        <a:defRPr sz="1800">
          <a:latin typeface="+mn-lt"/>
          <a:ea typeface="+mn-ea"/>
          <a:cs typeface="+mn-cs"/>
        </a:defRPr>
      </a:lvl2pPr>
      <a:lvl3pPr marL="914400" lvl="2" indent="0" algn="l">
        <a:defRPr sz="1800">
          <a:latin typeface="+mn-lt"/>
          <a:ea typeface="+mn-ea"/>
          <a:cs typeface="+mn-cs"/>
        </a:defRPr>
      </a:lvl3pPr>
      <a:lvl4pPr marL="1371600" lvl="3" indent="0" algn="l">
        <a:defRPr sz="1800">
          <a:latin typeface="+mn-lt"/>
          <a:ea typeface="+mn-ea"/>
          <a:cs typeface="+mn-cs"/>
        </a:defRPr>
      </a:lvl4pPr>
      <a:lvl5pPr marL="1828800" lvl="4" indent="0" algn="l">
        <a:defRPr sz="1800">
          <a:latin typeface="+mn-lt"/>
          <a:ea typeface="+mn-ea"/>
          <a:cs typeface="+mn-cs"/>
        </a:defRPr>
      </a:lvl5pPr>
      <a:lvl6pPr marL="2286000" lvl="5" indent="0" algn="l">
        <a:defRPr sz="1800">
          <a:latin typeface="+mn-lt"/>
          <a:ea typeface="+mn-ea"/>
          <a:cs typeface="+mn-cs"/>
        </a:defRPr>
      </a:lvl6pPr>
      <a:lvl7pPr marL="2743200" lvl="6" indent="0" algn="l">
        <a:defRPr sz="1800">
          <a:latin typeface="+mn-lt"/>
          <a:ea typeface="+mn-ea"/>
          <a:cs typeface="+mn-cs"/>
        </a:defRPr>
      </a:lvl7pPr>
      <a:lvl8pPr marL="3200400" lvl="7" indent="0" algn="l">
        <a:defRPr sz="1800">
          <a:latin typeface="+mn-lt"/>
          <a:ea typeface="+mn-ea"/>
          <a:cs typeface="+mn-cs"/>
        </a:defRPr>
      </a:lvl8pPr>
      <a:lvl9pPr marL="3657600" lvl="8" indent="0" algn="l">
        <a:defRPr sz="1800">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2.jpeg"/></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2.jpeg"/></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2.jpeg"/></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8.png"/></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8.png"/></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8.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jpeg"/><Relationship Id="rId9"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jpe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jpeg"/></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9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2.jpeg"/></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GroupShape 70"/>
        <p:cNvGrpSpPr/>
        <p:nvPr/>
      </p:nvGrpSpPr>
      <p:grpSpPr>
        <a:xfrm>
          <a:off x="0" y="0"/>
          <a:ext cx="0" cy="0"/>
          <a:chOff x="0" y="0"/>
          <a:chExt cx="0" cy="0"/>
        </a:xfrm>
      </p:grpSpPr>
      <p:sp>
        <p:nvSpPr>
          <p:cNvPr id="71" name="Shape 71"/>
          <p:cNvSpPr txBox="1"/>
          <p:nvPr/>
        </p:nvSpPr>
        <p:spPr>
          <a:xfrm>
            <a:off x="4966119" y="6363607"/>
            <a:ext cx="1097242" cy="276999"/>
          </a:xfrm>
          <a:prstGeom prst="rect">
            <a:avLst/>
          </a:prstGeom>
          <a:noFill/>
        </p:spPr>
        <p:txBody>
          <a:bodyPr wrap="square" lIns="91440" tIns="45720" rIns="91440" bIns="45720">
            <a:spAutoFit/>
          </a:bodyPr>
          <a:lstStyle/>
          <a:p>
            <a:pPr marL="0" indent="0" algn="l"/>
            <a:r>
              <a:rPr sz="1200" i="1">
                <a:solidFill>
                  <a:schemeClr val="bg1"/>
                </a:solidFill>
                <a:latin typeface="DejaVu Sans Condensed"/>
                <a:ea typeface="DejaVu Sans Condensed"/>
                <a:cs typeface="DejaVu Sans Condensed"/>
              </a:rPr>
              <a:t>Март, 2025</a:t>
            </a:r>
          </a:p>
        </p:txBody>
      </p:sp>
      <p:pic>
        <p:nvPicPr>
          <p:cNvPr id="73" name="Picture 73"/>
          <p:cNvPicPr/>
          <p:nvPr/>
        </p:nvPicPr>
        <p:blipFill>
          <a:blip r:embed="rId2"/>
          <a:srcRect l="67360" r="-1"/>
          <a:stretch/>
        </p:blipFill>
        <p:spPr>
          <a:xfrm>
            <a:off x="0" y="0"/>
            <a:ext cx="12192000" cy="6858000"/>
          </a:xfrm>
          <a:prstGeom prst="rect">
            <a:avLst/>
          </a:prstGeom>
        </p:spPr>
      </p:pic>
      <p:sp>
        <p:nvSpPr>
          <p:cNvPr id="74" name="Shape 74"/>
          <p:cNvSpPr txBox="1"/>
          <p:nvPr/>
        </p:nvSpPr>
        <p:spPr>
          <a:xfrm>
            <a:off x="249020" y="1754099"/>
            <a:ext cx="10531437" cy="2862322"/>
          </a:xfrm>
          <a:prstGeom prst="rect">
            <a:avLst/>
          </a:prstGeom>
          <a:noFill/>
        </p:spPr>
        <p:txBody>
          <a:bodyPr wrap="square" lIns="91440" tIns="45720" rIns="91440" bIns="45720">
            <a:spAutoFit/>
          </a:bodyPr>
          <a:lstStyle/>
          <a:p>
            <a:pPr marL="0" indent="0" algn="l"/>
            <a:r>
              <a:rPr lang="ru-RU" sz="3600" b="1" smtClean="0">
                <a:solidFill>
                  <a:schemeClr val="bg1"/>
                </a:solidFill>
                <a:latin typeface="Times New Roman"/>
                <a:ea typeface="Times New Roman"/>
                <a:cs typeface="Times New Roman"/>
              </a:rPr>
              <a:t>Основные изменения законодательства Российской Федерации о контрактной системе </a:t>
            </a:r>
            <a:br>
              <a:rPr lang="ru-RU" sz="3600" b="1" smtClean="0">
                <a:solidFill>
                  <a:schemeClr val="bg1"/>
                </a:solidFill>
                <a:latin typeface="Times New Roman"/>
                <a:ea typeface="Times New Roman"/>
                <a:cs typeface="Times New Roman"/>
              </a:rPr>
            </a:br>
            <a:r>
              <a:rPr lang="ru-RU" sz="3600" b="1" smtClean="0">
                <a:solidFill>
                  <a:schemeClr val="bg1"/>
                </a:solidFill>
                <a:latin typeface="Times New Roman"/>
                <a:ea typeface="Times New Roman"/>
                <a:cs typeface="Times New Roman"/>
              </a:rPr>
              <a:t>в сфере закупок.</a:t>
            </a:r>
            <a:br>
              <a:rPr lang="ru-RU" sz="3600" b="1" smtClean="0">
                <a:solidFill>
                  <a:schemeClr val="bg1"/>
                </a:solidFill>
                <a:latin typeface="Times New Roman"/>
                <a:ea typeface="Times New Roman"/>
                <a:cs typeface="Times New Roman"/>
              </a:rPr>
            </a:br>
            <a:r>
              <a:rPr lang="ru-RU" sz="3600" b="1" smtClean="0">
                <a:solidFill>
                  <a:schemeClr val="bg1"/>
                </a:solidFill>
                <a:latin typeface="Times New Roman"/>
                <a:ea typeface="Times New Roman"/>
                <a:cs typeface="Times New Roman"/>
              </a:rPr>
              <a:t>Практика рассмотрения жалоб ФАС России </a:t>
            </a:r>
            <a:br>
              <a:rPr lang="ru-RU" sz="3600" b="1" smtClean="0">
                <a:solidFill>
                  <a:schemeClr val="bg1"/>
                </a:solidFill>
                <a:latin typeface="Times New Roman"/>
                <a:ea typeface="Times New Roman"/>
                <a:cs typeface="Times New Roman"/>
              </a:rPr>
            </a:br>
            <a:r>
              <a:rPr lang="ru-RU" sz="3600" b="1" smtClean="0">
                <a:solidFill>
                  <a:schemeClr val="bg1"/>
                </a:solidFill>
                <a:latin typeface="Times New Roman"/>
                <a:ea typeface="Times New Roman"/>
                <a:cs typeface="Times New Roman"/>
              </a:rPr>
              <a:t>на действия субъектов контроля.  </a:t>
            </a:r>
            <a:endParaRPr sz="3600" b="1">
              <a:solidFill>
                <a:schemeClr val="bg1"/>
              </a:solidFill>
              <a:latin typeface="Times New Roman"/>
              <a:ea typeface="Times New Roman"/>
              <a:cs typeface="Times New Roman"/>
            </a:endParaRPr>
          </a:p>
        </p:txBody>
      </p:sp>
      <p:sp>
        <p:nvSpPr>
          <p:cNvPr id="75" name="Shape 75"/>
          <p:cNvSpPr txBox="1"/>
          <p:nvPr/>
        </p:nvSpPr>
        <p:spPr>
          <a:xfrm>
            <a:off x="5683348" y="5159085"/>
            <a:ext cx="6062339" cy="1077218"/>
          </a:xfrm>
          <a:prstGeom prst="rect">
            <a:avLst/>
          </a:prstGeom>
          <a:noFill/>
        </p:spPr>
        <p:txBody>
          <a:bodyPr wrap="square" lIns="91440" tIns="45720" rIns="91440" bIns="45720">
            <a:spAutoFit/>
          </a:bodyPr>
          <a:lstStyle/>
          <a:p>
            <a:pPr algn="r"/>
            <a:r>
              <a:rPr lang="ru-RU" sz="1600" i="1" smtClean="0">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rPr>
              <a:t>Багов </a:t>
            </a:r>
            <a:r>
              <a:rPr lang="ru-RU" sz="1600" i="1" err="1" smtClean="0">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rPr>
              <a:t>Сосланбек</a:t>
            </a:r>
            <a:r>
              <a:rPr lang="ru-RU" sz="1600" i="1" smtClean="0">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rPr>
              <a:t> </a:t>
            </a:r>
            <a:r>
              <a:rPr lang="ru-RU" sz="1600" i="1" err="1" smtClean="0">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rPr>
              <a:t>Муаедович</a:t>
            </a:r>
            <a:r>
              <a:rPr lang="ru-RU" sz="1600" i="1" smtClean="0">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rPr>
              <a:t>,</a:t>
            </a:r>
            <a:endParaRPr lang="ru-RU" sz="1600" i="1">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endParaRPr>
          </a:p>
          <a:p>
            <a:pPr algn="r"/>
            <a:r>
              <a:rPr lang="ru-RU" sz="1600" i="1">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rPr>
              <a:t>з</a:t>
            </a:r>
            <a:r>
              <a:rPr lang="ru-RU" sz="1600" i="1" smtClean="0">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rPr>
              <a:t>аместитель начальника </a:t>
            </a:r>
            <a:r>
              <a:rPr lang="ru-RU" sz="1600" i="1">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rPr>
              <a:t>отдела рассмотрения жалоб </a:t>
            </a:r>
          </a:p>
          <a:p>
            <a:pPr algn="r"/>
            <a:r>
              <a:rPr lang="ru-RU" sz="1600" i="1">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rPr>
              <a:t>Управления контроля размещения </a:t>
            </a:r>
          </a:p>
          <a:p>
            <a:pPr algn="r"/>
            <a:r>
              <a:rPr lang="ru-RU" sz="1600" i="1">
                <a:solidFill>
                  <a:schemeClr val="bg1"/>
                </a:solidFill>
                <a:latin typeface="Times New Roman" panose="02020603050405020304" pitchFamily="18" charset="0"/>
                <a:ea typeface="DejaVu Sans Condensed" panose="020B0606030804020204" pitchFamily="34" charset="0"/>
                <a:cs typeface="Times New Roman" panose="02020603050405020304" pitchFamily="18" charset="0"/>
              </a:rPr>
              <a:t>государственного заказа ФАС России</a:t>
            </a:r>
          </a:p>
        </p:txBody>
      </p:sp>
      <p:pic>
        <p:nvPicPr>
          <p:cNvPr id="6" name="Рисунок 5"/>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8378" t="22518" r="14078" b="25491"/>
          <a:stretch/>
        </p:blipFill>
        <p:spPr>
          <a:xfrm>
            <a:off x="7716000" y="122357"/>
            <a:ext cx="3397829" cy="15044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GroupShape 134"/>
        <p:cNvGrpSpPr/>
        <p:nvPr/>
      </p:nvGrpSpPr>
      <p:grpSpPr>
        <a:xfrm>
          <a:off x="0" y="0"/>
          <a:ext cx="0" cy="0"/>
          <a:chOff x="0" y="0"/>
          <a:chExt cx="0" cy="0"/>
        </a:xfrm>
      </p:grpSpPr>
      <p:pic>
        <p:nvPicPr>
          <p:cNvPr id="136" name="Picture 136"/>
          <p:cNvPicPr/>
          <p:nvPr/>
        </p:nvPicPr>
        <p:blipFill>
          <a:blip r:embed="rId2"/>
          <a:srcRect l="31461"/>
          <a:stretch/>
        </p:blipFill>
        <p:spPr>
          <a:xfrm>
            <a:off x="2735627" y="260648"/>
            <a:ext cx="6267544" cy="6466397"/>
          </a:xfrm>
          <a:prstGeom prst="rect">
            <a:avLst/>
          </a:prstGeom>
        </p:spPr>
      </p:pic>
      <p:pic>
        <p:nvPicPr>
          <p:cNvPr id="138" name="Picture 138"/>
          <p:cNvPicPr/>
          <p:nvPr/>
        </p:nvPicPr>
        <p:blipFill>
          <a:blip r:embed="rId3"/>
          <a:srcRect l="96064" r="-2107"/>
          <a:stretch/>
        </p:blipFill>
        <p:spPr>
          <a:xfrm rot="5400000">
            <a:off x="5268128" y="-5076020"/>
            <a:ext cx="1655747" cy="12192000"/>
          </a:xfrm>
          <a:prstGeom prst="rect">
            <a:avLst/>
          </a:prstGeom>
        </p:spPr>
      </p:pic>
      <p:sp>
        <p:nvSpPr>
          <p:cNvPr id="139" name="Shape 139"/>
          <p:cNvSpPr/>
          <p:nvPr/>
        </p:nvSpPr>
        <p:spPr>
          <a:xfrm rot="181051">
            <a:off x="10919113" y="-375561"/>
            <a:ext cx="2545776" cy="2704985"/>
          </a:xfrm>
          <a:prstGeom prst="triangle">
            <a:avLst>
              <a:gd name="adj" fmla="val 48791"/>
            </a:avLst>
          </a:prstGeom>
          <a:solidFill>
            <a:schemeClr val="bg1"/>
          </a:solidFill>
          <a:ln w="12700">
            <a:solidFill>
              <a:schemeClr val="bg1"/>
            </a:solidFill>
            <a:prstDash val="solid"/>
          </a:ln>
        </p:spPr>
        <p:txBody>
          <a:bodyPr lIns="91440" tIns="45720" rIns="91440" bIns="45720" anchor="ctr"/>
          <a:lstStyle/>
          <a:p>
            <a:pPr marL="0" indent="0" algn="ctr"/>
            <a:endParaRPr sz="1800">
              <a:solidFill>
                <a:schemeClr val="lt1"/>
              </a:solidFill>
              <a:latin typeface="+mn-lt"/>
              <a:ea typeface="+mn-ea"/>
              <a:cs typeface="+mn-cs"/>
            </a:endParaRPr>
          </a:p>
        </p:txBody>
      </p:sp>
      <p:sp>
        <p:nvSpPr>
          <p:cNvPr id="140" name="Shape 140"/>
          <p:cNvSpPr/>
          <p:nvPr/>
        </p:nvSpPr>
        <p:spPr>
          <a:xfrm>
            <a:off x="603150" y="1445309"/>
            <a:ext cx="10532497" cy="5293757"/>
          </a:xfrm>
          <a:prstGeom prst="rect">
            <a:avLst/>
          </a:prstGeom>
        </p:spPr>
        <p:txBody>
          <a:bodyPr wrap="square" lIns="91440" tIns="45720" rIns="91440" bIns="45720">
            <a:spAutoFit/>
          </a:bodyPr>
          <a:lstStyle/>
          <a:p>
            <a:pPr marL="0" indent="0" algn="just"/>
            <a:r>
              <a:rPr sz="1300">
                <a:solidFill>
                  <a:schemeClr val="tx1"/>
                </a:solidFill>
                <a:latin typeface="DejaVu Sans Condensed"/>
                <a:ea typeface="DejaVu Sans Condensed"/>
                <a:cs typeface="DejaVu Sans Condensed"/>
              </a:rPr>
              <a:t>В </a:t>
            </a:r>
            <a:r>
              <a:rPr sz="1300" err="1">
                <a:solidFill>
                  <a:schemeClr val="tx1"/>
                </a:solidFill>
                <a:latin typeface="DejaVu Sans Condensed"/>
                <a:ea typeface="DejaVu Sans Condensed"/>
                <a:cs typeface="DejaVu Sans Condensed"/>
              </a:rPr>
              <a:t>силу</a:t>
            </a:r>
            <a:r>
              <a:rPr sz="1300">
                <a:solidFill>
                  <a:schemeClr val="tx1"/>
                </a:solidFill>
                <a:latin typeface="DejaVu Sans Condensed"/>
                <a:ea typeface="DejaVu Sans Condensed"/>
                <a:cs typeface="DejaVu Sans Condensed"/>
              </a:rPr>
              <a:t> </a:t>
            </a:r>
            <a:r>
              <a:rPr sz="1300" err="1">
                <a:solidFill>
                  <a:schemeClr val="tx1"/>
                </a:solidFill>
                <a:latin typeface="DejaVu Sans Condensed"/>
                <a:ea typeface="DejaVu Sans Condensed"/>
                <a:cs typeface="DejaVu Sans Condensed"/>
              </a:rPr>
              <a:t>подпункта</a:t>
            </a:r>
            <a:r>
              <a:rPr sz="1300">
                <a:solidFill>
                  <a:schemeClr val="tx1"/>
                </a:solidFill>
                <a:latin typeface="DejaVu Sans Condensed"/>
                <a:ea typeface="DejaVu Sans Condensed"/>
                <a:cs typeface="DejaVu Sans Condensed"/>
              </a:rPr>
              <a:t> «д» </a:t>
            </a:r>
            <a:r>
              <a:rPr sz="1300" err="1">
                <a:solidFill>
                  <a:schemeClr val="tx1"/>
                </a:solidFill>
                <a:latin typeface="DejaVu Sans Condensed"/>
                <a:ea typeface="DejaVu Sans Condensed"/>
                <a:cs typeface="DejaVu Sans Condensed"/>
              </a:rPr>
              <a:t>пункта</a:t>
            </a:r>
            <a:r>
              <a:rPr sz="1300">
                <a:solidFill>
                  <a:schemeClr val="tx1"/>
                </a:solidFill>
                <a:latin typeface="DejaVu Sans Condensed"/>
                <a:ea typeface="DejaVu Sans Condensed"/>
                <a:cs typeface="DejaVu Sans Condensed"/>
              </a:rPr>
              <a:t> 4 </a:t>
            </a:r>
            <a:r>
              <a:rPr sz="1300" err="1">
                <a:solidFill>
                  <a:schemeClr val="tx1"/>
                </a:solidFill>
                <a:latin typeface="DejaVu Sans Condensed"/>
                <a:ea typeface="DejaVu Sans Condensed"/>
                <a:cs typeface="DejaVu Sans Condensed"/>
              </a:rPr>
              <a:t>Постановления</a:t>
            </a:r>
            <a:r>
              <a:rPr sz="1300">
                <a:solidFill>
                  <a:schemeClr val="tx1"/>
                </a:solidFill>
                <a:latin typeface="DejaVu Sans Condensed"/>
                <a:ea typeface="DejaVu Sans Condensed"/>
                <a:cs typeface="DejaVu Sans Condensed"/>
              </a:rPr>
              <a:t> № 1875 </a:t>
            </a:r>
            <a:r>
              <a:rPr sz="1300" b="1" err="1">
                <a:solidFill>
                  <a:schemeClr val="tx1"/>
                </a:solidFill>
                <a:latin typeface="DejaVu Sans Condensed"/>
                <a:ea typeface="DejaVu Sans Condensed"/>
                <a:cs typeface="DejaVu Sans Condensed"/>
              </a:rPr>
              <a:t>позиции</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приложений</a:t>
            </a:r>
            <a:r>
              <a:rPr sz="1300" b="1">
                <a:solidFill>
                  <a:schemeClr val="tx1"/>
                </a:solidFill>
                <a:latin typeface="DejaVu Sans Condensed"/>
                <a:ea typeface="DejaVu Sans Condensed"/>
                <a:cs typeface="DejaVu Sans Condensed"/>
              </a:rPr>
              <a:t> №№ 1, 2 </a:t>
            </a:r>
            <a:r>
              <a:rPr sz="1300">
                <a:solidFill>
                  <a:schemeClr val="tx1"/>
                </a:solidFill>
                <a:latin typeface="DejaVu Sans Condensed"/>
                <a:ea typeface="DejaVu Sans Condensed"/>
                <a:cs typeface="DejaVu Sans Condensed"/>
              </a:rPr>
              <a:t>к </a:t>
            </a:r>
            <a:r>
              <a:rPr sz="1300" err="1">
                <a:solidFill>
                  <a:schemeClr val="tx1"/>
                </a:solidFill>
                <a:latin typeface="DejaVu Sans Condensed"/>
                <a:ea typeface="DejaVu Sans Condensed"/>
                <a:cs typeface="DejaVu Sans Condensed"/>
              </a:rPr>
              <a:t>Постановлению</a:t>
            </a:r>
            <a:r>
              <a:rPr sz="1300">
                <a:solidFill>
                  <a:schemeClr val="tx1"/>
                </a:solidFill>
                <a:latin typeface="DejaVu Sans Condensed"/>
                <a:ea typeface="DejaVu Sans Condensed"/>
                <a:cs typeface="DejaVu Sans Condensed"/>
              </a:rPr>
              <a:t> № 1875 </a:t>
            </a:r>
            <a:r>
              <a:rPr sz="1300" b="1" err="1">
                <a:solidFill>
                  <a:schemeClr val="tx1"/>
                </a:solidFill>
                <a:latin typeface="DejaVu Sans Condensed"/>
                <a:ea typeface="DejaVu Sans Condensed"/>
                <a:cs typeface="DejaVu Sans Condensed"/>
              </a:rPr>
              <a:t>применяются</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если</a:t>
            </a:r>
            <a:r>
              <a:rPr sz="1300" b="1">
                <a:solidFill>
                  <a:schemeClr val="tx1"/>
                </a:solidFill>
                <a:latin typeface="DejaVu Sans Condensed"/>
                <a:ea typeface="DejaVu Sans Condensed"/>
                <a:cs typeface="DejaVu Sans Condensed"/>
              </a:rPr>
              <a:t> в </a:t>
            </a:r>
            <a:r>
              <a:rPr sz="1300" b="1" err="1">
                <a:solidFill>
                  <a:schemeClr val="tx1"/>
                </a:solidFill>
                <a:latin typeface="DejaVu Sans Condensed"/>
                <a:ea typeface="DejaVu Sans Condensed"/>
                <a:cs typeface="DejaVu Sans Condensed"/>
              </a:rPr>
              <a:t>объект</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закупки</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включен</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товар</a:t>
            </a:r>
            <a:r>
              <a:rPr sz="1300">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наименование</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которого</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указано</a:t>
            </a:r>
            <a:r>
              <a:rPr sz="1300" b="1">
                <a:solidFill>
                  <a:schemeClr val="tx1"/>
                </a:solidFill>
                <a:latin typeface="DejaVu Sans Condensed"/>
                <a:ea typeface="DejaVu Sans Condensed"/>
                <a:cs typeface="DejaVu Sans Condensed"/>
              </a:rPr>
              <a:t> в </a:t>
            </a:r>
            <a:r>
              <a:rPr sz="1300" b="1" err="1">
                <a:solidFill>
                  <a:schemeClr val="tx1"/>
                </a:solidFill>
                <a:latin typeface="DejaVu Sans Condensed"/>
                <a:ea typeface="DejaVu Sans Condensed"/>
                <a:cs typeface="DejaVu Sans Condensed"/>
              </a:rPr>
              <a:t>графе</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Наименование</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товара</a:t>
            </a:r>
            <a:r>
              <a:rPr sz="1300" b="1">
                <a:solidFill>
                  <a:schemeClr val="tx1"/>
                </a:solidFill>
                <a:latin typeface="DejaVu Sans Condensed"/>
                <a:ea typeface="DejaVu Sans Condensed"/>
                <a:cs typeface="DejaVu Sans Condensed"/>
              </a:rPr>
              <a:t>» и </a:t>
            </a:r>
            <a:r>
              <a:rPr sz="1300" b="1" err="1">
                <a:solidFill>
                  <a:schemeClr val="tx1"/>
                </a:solidFill>
                <a:latin typeface="DejaVu Sans Condensed"/>
                <a:ea typeface="DejaVu Sans Condensed"/>
                <a:cs typeface="DejaVu Sans Condensed"/>
              </a:rPr>
              <a:t>который</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включен</a:t>
            </a:r>
            <a:r>
              <a:rPr sz="1300" b="1">
                <a:solidFill>
                  <a:schemeClr val="tx1"/>
                </a:solidFill>
                <a:latin typeface="DejaVu Sans Condensed"/>
                <a:ea typeface="DejaVu Sans Condensed"/>
                <a:cs typeface="DejaVu Sans Condensed"/>
              </a:rPr>
              <a:t> в </a:t>
            </a:r>
            <a:r>
              <a:rPr sz="1300" b="1" err="1">
                <a:solidFill>
                  <a:schemeClr val="tx1"/>
                </a:solidFill>
                <a:latin typeface="DejaVu Sans Condensed"/>
                <a:ea typeface="DejaVu Sans Condensed"/>
                <a:cs typeface="DejaVu Sans Condensed"/>
              </a:rPr>
              <a:t>код</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указанный</a:t>
            </a:r>
            <a:r>
              <a:rPr sz="1300" b="1">
                <a:solidFill>
                  <a:schemeClr val="tx1"/>
                </a:solidFill>
                <a:latin typeface="DejaVu Sans Condensed"/>
                <a:ea typeface="DejaVu Sans Condensed"/>
                <a:cs typeface="DejaVu Sans Condensed"/>
              </a:rPr>
              <a:t> в </a:t>
            </a:r>
            <a:r>
              <a:rPr sz="1300" b="1" err="1">
                <a:solidFill>
                  <a:schemeClr val="tx1"/>
                </a:solidFill>
                <a:latin typeface="DejaVu Sans Condensed"/>
                <a:ea typeface="DejaVu Sans Condensed"/>
                <a:cs typeface="DejaVu Sans Condensed"/>
              </a:rPr>
              <a:t>графе</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Код</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товара</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по</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Общероссийскому</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классификатору</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продукции</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по</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видам</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экономической</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деятельности</a:t>
            </a:r>
            <a:r>
              <a:rPr sz="1300" b="1">
                <a:solidFill>
                  <a:schemeClr val="tx1"/>
                </a:solidFill>
                <a:latin typeface="DejaVu Sans Condensed"/>
                <a:ea typeface="DejaVu Sans Condensed"/>
                <a:cs typeface="DejaVu Sans Condensed"/>
              </a:rPr>
              <a:t> ОК 034-2014 (КПЕС 2008)»</a:t>
            </a:r>
            <a:r>
              <a:rPr sz="1300">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Если</a:t>
            </a:r>
            <a:r>
              <a:rPr sz="1300" u="sng">
                <a:solidFill>
                  <a:schemeClr val="tx1"/>
                </a:solidFill>
                <a:latin typeface="DejaVu Sans Condensed"/>
                <a:ea typeface="DejaVu Sans Condensed"/>
                <a:cs typeface="DejaVu Sans Condensed"/>
              </a:rPr>
              <a:t> в </a:t>
            </a:r>
            <a:r>
              <a:rPr sz="1300" u="sng" err="1">
                <a:solidFill>
                  <a:schemeClr val="tx1"/>
                </a:solidFill>
                <a:latin typeface="DejaVu Sans Condensed"/>
                <a:ea typeface="DejaVu Sans Condensed"/>
                <a:cs typeface="DejaVu Sans Condensed"/>
              </a:rPr>
              <a:t>объект</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закупки</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включено</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медицинское</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изделие</a:t>
            </a:r>
            <a:r>
              <a:rPr sz="1300">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соответствующая</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позиция</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применяется</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если</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закупаемое</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медицинское</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изделие</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также</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относится</a:t>
            </a:r>
            <a:r>
              <a:rPr sz="1300" u="sng">
                <a:solidFill>
                  <a:schemeClr val="tx1"/>
                </a:solidFill>
                <a:latin typeface="DejaVu Sans Condensed"/>
                <a:ea typeface="DejaVu Sans Condensed"/>
                <a:cs typeface="DejaVu Sans Condensed"/>
              </a:rPr>
              <a:t> к </a:t>
            </a:r>
            <a:r>
              <a:rPr sz="1300" u="sng" err="1">
                <a:solidFill>
                  <a:schemeClr val="tx1"/>
                </a:solidFill>
                <a:latin typeface="DejaVu Sans Condensed"/>
                <a:ea typeface="DejaVu Sans Condensed"/>
                <a:cs typeface="DejaVu Sans Condensed"/>
              </a:rPr>
              <a:t>указанному</a:t>
            </a:r>
            <a:r>
              <a:rPr sz="1300" u="sng">
                <a:solidFill>
                  <a:schemeClr val="tx1"/>
                </a:solidFill>
                <a:latin typeface="DejaVu Sans Condensed"/>
                <a:ea typeface="DejaVu Sans Condensed"/>
                <a:cs typeface="DejaVu Sans Condensed"/>
              </a:rPr>
              <a:t> в </a:t>
            </a:r>
            <a:r>
              <a:rPr sz="1300" u="sng" err="1">
                <a:solidFill>
                  <a:schemeClr val="tx1"/>
                </a:solidFill>
                <a:latin typeface="DejaVu Sans Condensed"/>
                <a:ea typeface="DejaVu Sans Condensed"/>
                <a:cs typeface="DejaVu Sans Condensed"/>
              </a:rPr>
              <a:t>графе</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Наименование</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товара</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коду</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вида</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медицинского</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изделия</a:t>
            </a:r>
            <a:r>
              <a:rPr sz="1300" u="sng">
                <a:solidFill>
                  <a:schemeClr val="tx1"/>
                </a:solidFill>
                <a:latin typeface="DejaVu Sans Condensed"/>
                <a:ea typeface="DejaVu Sans Condensed"/>
                <a:cs typeface="DejaVu Sans Condensed"/>
              </a:rPr>
              <a:t> в </a:t>
            </a:r>
            <a:r>
              <a:rPr sz="1300" u="sng" err="1">
                <a:solidFill>
                  <a:schemeClr val="tx1"/>
                </a:solidFill>
                <a:latin typeface="DejaVu Sans Condensed"/>
                <a:ea typeface="DejaVu Sans Condensed"/>
                <a:cs typeface="DejaVu Sans Condensed"/>
              </a:rPr>
              <a:t>соответствии</a:t>
            </a:r>
            <a:r>
              <a:rPr lang="ru-RU" sz="1300" u="sng">
                <a:latin typeface="DejaVu Sans Condensed"/>
                <a:ea typeface="DejaVu Sans Condensed"/>
                <a:cs typeface="DejaVu Sans Condensed"/>
              </a:rPr>
              <a:t> </a:t>
            </a:r>
            <a:r>
              <a:rPr sz="1300" u="sng">
                <a:solidFill>
                  <a:schemeClr val="tx1"/>
                </a:solidFill>
                <a:latin typeface="DejaVu Sans Condensed"/>
                <a:ea typeface="DejaVu Sans Condensed"/>
                <a:cs typeface="DejaVu Sans Condensed"/>
              </a:rPr>
              <a:t>с </a:t>
            </a:r>
            <a:r>
              <a:rPr sz="1300" u="sng" err="1">
                <a:solidFill>
                  <a:schemeClr val="tx1"/>
                </a:solidFill>
                <a:latin typeface="DejaVu Sans Condensed"/>
                <a:ea typeface="DejaVu Sans Condensed"/>
                <a:cs typeface="DejaVu Sans Condensed"/>
              </a:rPr>
              <a:t>номенклатурной</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классификацией</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медицинских</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изделий</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утвержденной</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Минздравом</a:t>
            </a:r>
            <a:r>
              <a:rPr sz="1300" u="sng">
                <a:solidFill>
                  <a:schemeClr val="tx1"/>
                </a:solidFill>
                <a:latin typeface="DejaVu Sans Condensed"/>
                <a:ea typeface="DejaVu Sans Condensed"/>
                <a:cs typeface="DejaVu Sans Condensed"/>
              </a:rPr>
              <a:t> </a:t>
            </a:r>
            <a:r>
              <a:rPr sz="1300" u="sng" err="1">
                <a:solidFill>
                  <a:schemeClr val="tx1"/>
                </a:solidFill>
                <a:latin typeface="DejaVu Sans Condensed"/>
                <a:ea typeface="DejaVu Sans Condensed"/>
                <a:cs typeface="DejaVu Sans Condensed"/>
              </a:rPr>
              <a:t>России</a:t>
            </a:r>
            <a:endParaRPr sz="1300" u="sng">
              <a:solidFill>
                <a:schemeClr val="tx1"/>
              </a:solidFill>
              <a:latin typeface="DejaVu Sans Condensed"/>
              <a:ea typeface="DejaVu Sans Condensed"/>
              <a:cs typeface="DejaVu Sans Condensed"/>
            </a:endParaRPr>
          </a:p>
          <a:p>
            <a:pPr marL="0" indent="0" algn="just"/>
            <a:endParaRPr sz="1300">
              <a:solidFill>
                <a:schemeClr val="tx1"/>
              </a:solidFill>
              <a:latin typeface="DejaVu Sans Condensed"/>
              <a:ea typeface="DejaVu Sans Condensed"/>
              <a:cs typeface="DejaVu Sans Condensed"/>
            </a:endParaRPr>
          </a:p>
          <a:p>
            <a:pPr marL="0" indent="0" algn="just"/>
            <a:r>
              <a:rPr sz="1300" err="1">
                <a:solidFill>
                  <a:schemeClr val="tx1"/>
                </a:solidFill>
                <a:latin typeface="DejaVu Sans Condensed"/>
                <a:ea typeface="DejaVu Sans Condensed"/>
                <a:cs typeface="DejaVu Sans Condensed"/>
              </a:rPr>
              <a:t>При</a:t>
            </a:r>
            <a:r>
              <a:rPr sz="1300">
                <a:solidFill>
                  <a:schemeClr val="tx1"/>
                </a:solidFill>
                <a:latin typeface="DejaVu Sans Condensed"/>
                <a:ea typeface="DejaVu Sans Condensed"/>
                <a:cs typeface="DejaVu Sans Condensed"/>
              </a:rPr>
              <a:t> </a:t>
            </a:r>
            <a:r>
              <a:rPr sz="1300" err="1">
                <a:solidFill>
                  <a:schemeClr val="tx1"/>
                </a:solidFill>
                <a:latin typeface="DejaVu Sans Condensed"/>
                <a:ea typeface="DejaVu Sans Condensed"/>
                <a:cs typeface="DejaVu Sans Condensed"/>
              </a:rPr>
              <a:t>этом</a:t>
            </a:r>
            <a:r>
              <a:rPr sz="1300">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требования</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об</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использовании</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наименований</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указанных</a:t>
            </a:r>
            <a:r>
              <a:rPr sz="1300" b="1">
                <a:solidFill>
                  <a:schemeClr val="tx1"/>
                </a:solidFill>
                <a:latin typeface="DejaVu Sans Condensed"/>
                <a:ea typeface="DejaVu Sans Condensed"/>
                <a:cs typeface="DejaVu Sans Condensed"/>
              </a:rPr>
              <a:t> в </a:t>
            </a:r>
            <a:r>
              <a:rPr sz="1300" b="1" err="1">
                <a:solidFill>
                  <a:schemeClr val="tx1"/>
                </a:solidFill>
                <a:latin typeface="DejaVu Sans Condensed"/>
                <a:ea typeface="DejaVu Sans Condensed"/>
                <a:cs typeface="DejaVu Sans Condensed"/>
              </a:rPr>
              <a:t>приложениях</a:t>
            </a:r>
            <a:r>
              <a:rPr sz="1300" b="1">
                <a:solidFill>
                  <a:schemeClr val="tx1"/>
                </a:solidFill>
                <a:latin typeface="DejaVu Sans Condensed"/>
                <a:ea typeface="DejaVu Sans Condensed"/>
                <a:cs typeface="DejaVu Sans Condensed"/>
              </a:rPr>
              <a:t> №№ 1, 2</a:t>
            </a:r>
            <a:r>
              <a:rPr lang="ru-RU" sz="1300" b="1">
                <a:latin typeface="DejaVu Sans Condensed"/>
                <a:ea typeface="DejaVu Sans Condensed"/>
                <a:cs typeface="DejaVu Sans Condensed"/>
              </a:rPr>
              <a:t/>
            </a:r>
            <a:br>
              <a:rPr lang="ru-RU" sz="1300" b="1">
                <a:latin typeface="DejaVu Sans Condensed"/>
                <a:ea typeface="DejaVu Sans Condensed"/>
                <a:cs typeface="DejaVu Sans Condensed"/>
              </a:rPr>
            </a:br>
            <a:r>
              <a:rPr sz="1300" b="1">
                <a:solidFill>
                  <a:schemeClr val="tx1"/>
                </a:solidFill>
                <a:latin typeface="DejaVu Sans Condensed"/>
                <a:ea typeface="DejaVu Sans Condensed"/>
                <a:cs typeface="DejaVu Sans Condensed"/>
              </a:rPr>
              <a:t>к </a:t>
            </a:r>
            <a:r>
              <a:rPr sz="1300" b="1" err="1">
                <a:solidFill>
                  <a:schemeClr val="tx1"/>
                </a:solidFill>
                <a:latin typeface="DejaVu Sans Condensed"/>
                <a:ea typeface="DejaVu Sans Condensed"/>
                <a:cs typeface="DejaVu Sans Condensed"/>
              </a:rPr>
              <a:t>Постановлению</a:t>
            </a:r>
            <a:r>
              <a:rPr sz="1300" b="1">
                <a:solidFill>
                  <a:schemeClr val="tx1"/>
                </a:solidFill>
                <a:latin typeface="DejaVu Sans Condensed"/>
                <a:ea typeface="DejaVu Sans Condensed"/>
                <a:cs typeface="DejaVu Sans Condensed"/>
              </a:rPr>
              <a:t> № 1875 </a:t>
            </a:r>
            <a:r>
              <a:rPr sz="1300" b="1" err="1">
                <a:solidFill>
                  <a:schemeClr val="tx1"/>
                </a:solidFill>
                <a:latin typeface="DejaVu Sans Condensed"/>
                <a:ea typeface="DejaVu Sans Condensed"/>
                <a:cs typeface="DejaVu Sans Condensed"/>
              </a:rPr>
              <a:t>для</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целей</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описания</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объекта</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закупки</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Постановлением</a:t>
            </a:r>
            <a:r>
              <a:rPr sz="1300" b="1">
                <a:solidFill>
                  <a:schemeClr val="tx1"/>
                </a:solidFill>
                <a:latin typeface="DejaVu Sans Condensed"/>
                <a:ea typeface="DejaVu Sans Condensed"/>
                <a:cs typeface="DejaVu Sans Condensed"/>
              </a:rPr>
              <a:t> № 1875</a:t>
            </a:r>
            <a:r>
              <a:rPr lang="ru-RU" sz="1300" b="1">
                <a:solidFill>
                  <a:schemeClr val="tx1"/>
                </a:solidFill>
                <a:latin typeface="DejaVu Sans Condensed"/>
                <a:ea typeface="DejaVu Sans Condensed"/>
                <a:cs typeface="DejaVu Sans Condensed"/>
              </a:rPr>
              <a:t/>
            </a:r>
            <a:br>
              <a:rPr lang="ru-RU" sz="1300" b="1">
                <a:solidFill>
                  <a:schemeClr val="tx1"/>
                </a:solidFill>
                <a:latin typeface="DejaVu Sans Condensed"/>
                <a:ea typeface="DejaVu Sans Condensed"/>
                <a:cs typeface="DejaVu Sans Condensed"/>
              </a:rPr>
            </a:br>
            <a:r>
              <a:rPr sz="1300" b="1" err="1">
                <a:solidFill>
                  <a:schemeClr val="tx1"/>
                </a:solidFill>
                <a:latin typeface="DejaVu Sans Condensed"/>
                <a:ea typeface="DejaVu Sans Condensed"/>
                <a:cs typeface="DejaVu Sans Condensed"/>
              </a:rPr>
              <a:t>не</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установлены</a:t>
            </a:r>
            <a:r>
              <a:rPr sz="1300">
                <a:solidFill>
                  <a:schemeClr val="tx1"/>
                </a:solidFill>
                <a:latin typeface="DejaVu Sans Condensed"/>
                <a:ea typeface="DejaVu Sans Condensed"/>
                <a:cs typeface="DejaVu Sans Condensed"/>
              </a:rPr>
              <a:t>,</a:t>
            </a:r>
            <a:r>
              <a:rPr lang="ru-RU" sz="1300">
                <a:solidFill>
                  <a:schemeClr val="tx1"/>
                </a:solidFill>
                <a:latin typeface="DejaVu Sans Condensed"/>
                <a:ea typeface="DejaVu Sans Condensed"/>
                <a:cs typeface="DejaVu Sans Condensed"/>
              </a:rPr>
              <a:t> </a:t>
            </a:r>
            <a:r>
              <a:rPr sz="1300">
                <a:solidFill>
                  <a:schemeClr val="tx1"/>
                </a:solidFill>
                <a:latin typeface="DejaVu Sans Condensed"/>
                <a:ea typeface="DejaVu Sans Condensed"/>
                <a:cs typeface="DejaVu Sans Condensed"/>
              </a:rPr>
              <a:t>в </a:t>
            </a:r>
            <a:r>
              <a:rPr sz="1300" err="1">
                <a:solidFill>
                  <a:schemeClr val="tx1"/>
                </a:solidFill>
                <a:latin typeface="DejaVu Sans Condensed"/>
                <a:ea typeface="DejaVu Sans Condensed"/>
                <a:cs typeface="DejaVu Sans Condensed"/>
              </a:rPr>
              <a:t>том</a:t>
            </a:r>
            <a:r>
              <a:rPr sz="1300">
                <a:solidFill>
                  <a:schemeClr val="tx1"/>
                </a:solidFill>
                <a:latin typeface="DejaVu Sans Condensed"/>
                <a:ea typeface="DejaVu Sans Condensed"/>
                <a:cs typeface="DejaVu Sans Condensed"/>
              </a:rPr>
              <a:t> </a:t>
            </a:r>
            <a:r>
              <a:rPr sz="1300" err="1">
                <a:solidFill>
                  <a:schemeClr val="tx1"/>
                </a:solidFill>
                <a:latin typeface="DejaVu Sans Condensed"/>
                <a:ea typeface="DejaVu Sans Condensed"/>
                <a:cs typeface="DejaVu Sans Condensed"/>
              </a:rPr>
              <a:t>числе</a:t>
            </a:r>
            <a:r>
              <a:rPr sz="1300">
                <a:solidFill>
                  <a:schemeClr val="tx1"/>
                </a:solidFill>
                <a:latin typeface="DejaVu Sans Condensed"/>
                <a:ea typeface="DejaVu Sans Condensed"/>
                <a:cs typeface="DejaVu Sans Condensed"/>
              </a:rPr>
              <a:t> </a:t>
            </a:r>
            <a:r>
              <a:rPr sz="1300" err="1">
                <a:solidFill>
                  <a:schemeClr val="tx1"/>
                </a:solidFill>
                <a:latin typeface="DejaVu Sans Condensed"/>
                <a:ea typeface="DejaVu Sans Condensed"/>
                <a:cs typeface="DejaVu Sans Condensed"/>
              </a:rPr>
              <a:t>поскольку</a:t>
            </a:r>
            <a:r>
              <a:rPr sz="1300">
                <a:solidFill>
                  <a:schemeClr val="tx1"/>
                </a:solidFill>
                <a:latin typeface="DejaVu Sans Condensed"/>
                <a:ea typeface="DejaVu Sans Condensed"/>
                <a:cs typeface="DejaVu Sans Condensed"/>
              </a:rPr>
              <a:t> </a:t>
            </a:r>
            <a:r>
              <a:rPr sz="1300" err="1">
                <a:solidFill>
                  <a:schemeClr val="tx1"/>
                </a:solidFill>
                <a:latin typeface="DejaVu Sans Condensed"/>
                <a:ea typeface="DejaVu Sans Condensed"/>
                <a:cs typeface="DejaVu Sans Condensed"/>
              </a:rPr>
              <a:t>указанный</a:t>
            </a:r>
            <a:r>
              <a:rPr sz="1300">
                <a:solidFill>
                  <a:schemeClr val="tx1"/>
                </a:solidFill>
                <a:latin typeface="DejaVu Sans Condensed"/>
                <a:ea typeface="DejaVu Sans Condensed"/>
                <a:cs typeface="DejaVu Sans Condensed"/>
              </a:rPr>
              <a:t> </a:t>
            </a:r>
            <a:r>
              <a:rPr sz="1300" err="1">
                <a:solidFill>
                  <a:schemeClr val="tx1"/>
                </a:solidFill>
                <a:latin typeface="DejaVu Sans Condensed"/>
                <a:ea typeface="DejaVu Sans Condensed"/>
                <a:cs typeface="DejaVu Sans Condensed"/>
              </a:rPr>
              <a:t>вопрос</a:t>
            </a:r>
            <a:r>
              <a:rPr sz="1300">
                <a:solidFill>
                  <a:schemeClr val="tx1"/>
                </a:solidFill>
                <a:latin typeface="DejaVu Sans Condensed"/>
                <a:ea typeface="DejaVu Sans Condensed"/>
                <a:cs typeface="DejaVu Sans Condensed"/>
              </a:rPr>
              <a:t> к </a:t>
            </a:r>
            <a:r>
              <a:rPr sz="1300" err="1">
                <a:solidFill>
                  <a:schemeClr val="tx1"/>
                </a:solidFill>
                <a:latin typeface="DejaVu Sans Condensed"/>
                <a:ea typeface="DejaVu Sans Condensed"/>
                <a:cs typeface="DejaVu Sans Condensed"/>
              </a:rPr>
              <a:t>предмету</a:t>
            </a:r>
            <a:r>
              <a:rPr sz="1300">
                <a:solidFill>
                  <a:schemeClr val="tx1"/>
                </a:solidFill>
                <a:latin typeface="DejaVu Sans Condensed"/>
                <a:ea typeface="DejaVu Sans Condensed"/>
                <a:cs typeface="DejaVu Sans Condensed"/>
              </a:rPr>
              <a:t> </a:t>
            </a:r>
            <a:r>
              <a:rPr sz="1300" err="1">
                <a:solidFill>
                  <a:schemeClr val="tx1"/>
                </a:solidFill>
                <a:latin typeface="DejaVu Sans Condensed"/>
                <a:ea typeface="DejaVu Sans Condensed"/>
                <a:cs typeface="DejaVu Sans Condensed"/>
              </a:rPr>
              <a:t>регулирования</a:t>
            </a:r>
            <a:r>
              <a:rPr lang="ru-RU" sz="1300">
                <a:latin typeface="DejaVu Sans Condensed"/>
                <a:ea typeface="DejaVu Sans Condensed"/>
                <a:cs typeface="DejaVu Sans Condensed"/>
              </a:rPr>
              <a:t/>
            </a:r>
            <a:br>
              <a:rPr lang="ru-RU" sz="1300">
                <a:latin typeface="DejaVu Sans Condensed"/>
                <a:ea typeface="DejaVu Sans Condensed"/>
                <a:cs typeface="DejaVu Sans Condensed"/>
              </a:rPr>
            </a:br>
            <a:r>
              <a:rPr sz="1300" err="1">
                <a:solidFill>
                  <a:schemeClr val="tx1"/>
                </a:solidFill>
                <a:latin typeface="DejaVu Sans Condensed"/>
                <a:ea typeface="DejaVu Sans Condensed"/>
                <a:cs typeface="DejaVu Sans Condensed"/>
              </a:rPr>
              <a:t>Постановления</a:t>
            </a:r>
            <a:r>
              <a:rPr sz="1300">
                <a:solidFill>
                  <a:schemeClr val="tx1"/>
                </a:solidFill>
                <a:latin typeface="DejaVu Sans Condensed"/>
                <a:ea typeface="DejaVu Sans Condensed"/>
                <a:cs typeface="DejaVu Sans Condensed"/>
              </a:rPr>
              <a:t> № 1875 </a:t>
            </a:r>
            <a:r>
              <a:rPr sz="1300" err="1">
                <a:solidFill>
                  <a:schemeClr val="tx1"/>
                </a:solidFill>
                <a:latin typeface="DejaVu Sans Condensed"/>
                <a:ea typeface="DejaVu Sans Condensed"/>
                <a:cs typeface="DejaVu Sans Condensed"/>
              </a:rPr>
              <a:t>не</a:t>
            </a:r>
            <a:r>
              <a:rPr sz="1300">
                <a:solidFill>
                  <a:schemeClr val="tx1"/>
                </a:solidFill>
                <a:latin typeface="DejaVu Sans Condensed"/>
                <a:ea typeface="DejaVu Sans Condensed"/>
                <a:cs typeface="DejaVu Sans Condensed"/>
              </a:rPr>
              <a:t> </a:t>
            </a:r>
            <a:r>
              <a:rPr sz="1300" err="1">
                <a:solidFill>
                  <a:schemeClr val="tx1"/>
                </a:solidFill>
                <a:latin typeface="DejaVu Sans Condensed"/>
                <a:ea typeface="DejaVu Sans Condensed"/>
                <a:cs typeface="DejaVu Sans Condensed"/>
              </a:rPr>
              <a:t>относится</a:t>
            </a:r>
            <a:endParaRPr sz="1300">
              <a:solidFill>
                <a:schemeClr val="tx1"/>
              </a:solidFill>
              <a:latin typeface="+mn-lt"/>
              <a:ea typeface="+mn-ea"/>
              <a:cs typeface="+mn-cs"/>
            </a:endParaRPr>
          </a:p>
          <a:p>
            <a:pPr marL="0" indent="0" algn="just"/>
            <a:endParaRPr sz="1300">
              <a:solidFill>
                <a:schemeClr val="tx1"/>
              </a:solidFill>
              <a:latin typeface="DejaVu Sans Condensed"/>
              <a:ea typeface="DejaVu Sans Condensed"/>
              <a:cs typeface="DejaVu Sans Condensed"/>
            </a:endParaRPr>
          </a:p>
          <a:p>
            <a:pPr marL="0" indent="0" algn="just"/>
            <a:r>
              <a:rPr sz="1300" err="1">
                <a:solidFill>
                  <a:schemeClr val="tx1"/>
                </a:solidFill>
                <a:latin typeface="DejaVu Sans Condensed"/>
                <a:ea typeface="DejaVu Sans Condensed"/>
                <a:cs typeface="DejaVu Sans Condensed"/>
              </a:rPr>
              <a:t>Учитывая</a:t>
            </a:r>
            <a:r>
              <a:rPr sz="1300">
                <a:solidFill>
                  <a:schemeClr val="tx1"/>
                </a:solidFill>
                <a:latin typeface="DejaVu Sans Condensed"/>
                <a:ea typeface="DejaVu Sans Condensed"/>
                <a:cs typeface="DejaVu Sans Condensed"/>
              </a:rPr>
              <a:t> </a:t>
            </a:r>
            <a:r>
              <a:rPr sz="1300" err="1">
                <a:solidFill>
                  <a:schemeClr val="tx1"/>
                </a:solidFill>
                <a:latin typeface="DejaVu Sans Condensed"/>
                <a:ea typeface="DejaVu Sans Condensed"/>
                <a:cs typeface="DejaVu Sans Condensed"/>
              </a:rPr>
              <a:t>изложенное</a:t>
            </a:r>
            <a:r>
              <a:rPr sz="1300">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при</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применении</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Постановления</a:t>
            </a:r>
            <a:r>
              <a:rPr sz="1300" b="1">
                <a:solidFill>
                  <a:schemeClr val="tx1"/>
                </a:solidFill>
                <a:latin typeface="DejaVu Sans Condensed"/>
                <a:ea typeface="DejaVu Sans Condensed"/>
                <a:cs typeface="DejaVu Sans Condensed"/>
              </a:rPr>
              <a:t> № 1875 </a:t>
            </a:r>
            <a:r>
              <a:rPr sz="1300" b="1" err="1">
                <a:solidFill>
                  <a:schemeClr val="tx1"/>
                </a:solidFill>
                <a:latin typeface="DejaVu Sans Condensed"/>
                <a:ea typeface="DejaVu Sans Condensed"/>
                <a:cs typeface="DejaVu Sans Condensed"/>
              </a:rPr>
              <a:t>не</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предусматривается</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обеспечение</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дословного</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соответствия</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наименований</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указанных</a:t>
            </a:r>
            <a:r>
              <a:rPr sz="1300" b="1">
                <a:solidFill>
                  <a:schemeClr val="tx1"/>
                </a:solidFill>
                <a:latin typeface="DejaVu Sans Condensed"/>
                <a:ea typeface="DejaVu Sans Condensed"/>
                <a:cs typeface="DejaVu Sans Condensed"/>
              </a:rPr>
              <a:t> в </a:t>
            </a:r>
            <a:r>
              <a:rPr sz="1300" b="1" err="1">
                <a:solidFill>
                  <a:schemeClr val="tx1"/>
                </a:solidFill>
                <a:latin typeface="DejaVu Sans Condensed"/>
                <a:ea typeface="DejaVu Sans Condensed"/>
                <a:cs typeface="DejaVu Sans Condensed"/>
              </a:rPr>
              <a:t>описании</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объекта</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закупки</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наименованиям</a:t>
            </a:r>
            <a:r>
              <a:rPr sz="1300" b="1">
                <a:solidFill>
                  <a:schemeClr val="tx1"/>
                </a:solidFill>
                <a:latin typeface="DejaVu Sans Condensed"/>
                <a:ea typeface="DejaVu Sans Condensed"/>
                <a:cs typeface="DejaVu Sans Condensed"/>
              </a:rPr>
              <a:t>, </a:t>
            </a:r>
            <a:r>
              <a:rPr sz="1300" b="1" err="1">
                <a:solidFill>
                  <a:schemeClr val="tx1"/>
                </a:solidFill>
                <a:latin typeface="DejaVu Sans Condensed"/>
                <a:ea typeface="DejaVu Sans Condensed"/>
                <a:cs typeface="DejaVu Sans Condensed"/>
              </a:rPr>
              <a:t>указанным</a:t>
            </a:r>
            <a:r>
              <a:rPr lang="ru-RU" sz="1300" b="1">
                <a:latin typeface="DejaVu Sans Condensed"/>
                <a:ea typeface="DejaVu Sans Condensed"/>
                <a:cs typeface="DejaVu Sans Condensed"/>
              </a:rPr>
              <a:t> </a:t>
            </a:r>
            <a:r>
              <a:rPr sz="1300" b="1">
                <a:solidFill>
                  <a:schemeClr val="tx1"/>
                </a:solidFill>
                <a:latin typeface="DejaVu Sans Condensed"/>
                <a:ea typeface="DejaVu Sans Condensed"/>
                <a:cs typeface="DejaVu Sans Condensed"/>
              </a:rPr>
              <a:t>в </a:t>
            </a:r>
            <a:r>
              <a:rPr sz="1300" b="1" err="1">
                <a:solidFill>
                  <a:schemeClr val="tx1"/>
                </a:solidFill>
                <a:latin typeface="DejaVu Sans Condensed"/>
                <a:ea typeface="DejaVu Sans Condensed"/>
                <a:cs typeface="DejaVu Sans Condensed"/>
              </a:rPr>
              <a:t>приложениях</a:t>
            </a:r>
            <a:r>
              <a:rPr sz="1300" b="1">
                <a:solidFill>
                  <a:schemeClr val="tx1"/>
                </a:solidFill>
                <a:latin typeface="DejaVu Sans Condensed"/>
                <a:ea typeface="DejaVu Sans Condensed"/>
                <a:cs typeface="DejaVu Sans Condensed"/>
              </a:rPr>
              <a:t> </a:t>
            </a:r>
            <a:r>
              <a:rPr lang="ru-RU" sz="1300" b="1">
                <a:solidFill>
                  <a:schemeClr val="tx1"/>
                </a:solidFill>
                <a:latin typeface="DejaVu Sans Condensed"/>
                <a:ea typeface="DejaVu Sans Condensed"/>
                <a:cs typeface="DejaVu Sans Condensed"/>
              </a:rPr>
              <a:t/>
            </a:r>
            <a:br>
              <a:rPr lang="ru-RU" sz="1300" b="1">
                <a:solidFill>
                  <a:schemeClr val="tx1"/>
                </a:solidFill>
                <a:latin typeface="DejaVu Sans Condensed"/>
                <a:ea typeface="DejaVu Sans Condensed"/>
                <a:cs typeface="DejaVu Sans Condensed"/>
              </a:rPr>
            </a:br>
            <a:r>
              <a:rPr sz="1300" b="1">
                <a:solidFill>
                  <a:schemeClr val="tx1"/>
                </a:solidFill>
                <a:latin typeface="DejaVu Sans Condensed"/>
                <a:ea typeface="DejaVu Sans Condensed"/>
                <a:cs typeface="DejaVu Sans Condensed"/>
              </a:rPr>
              <a:t>№№ 1, 2  к </a:t>
            </a:r>
            <a:r>
              <a:rPr sz="1300" b="1" err="1">
                <a:solidFill>
                  <a:schemeClr val="tx1"/>
                </a:solidFill>
                <a:latin typeface="DejaVu Sans Condensed"/>
                <a:ea typeface="DejaVu Sans Condensed"/>
                <a:cs typeface="DejaVu Sans Condensed"/>
              </a:rPr>
              <a:t>Постановлению</a:t>
            </a:r>
            <a:r>
              <a:rPr sz="1300" b="1">
                <a:solidFill>
                  <a:schemeClr val="tx1"/>
                </a:solidFill>
                <a:latin typeface="DejaVu Sans Condensed"/>
                <a:ea typeface="DejaVu Sans Condensed"/>
                <a:cs typeface="DejaVu Sans Condensed"/>
              </a:rPr>
              <a:t> № 1875</a:t>
            </a:r>
          </a:p>
          <a:p>
            <a:pPr marL="0" indent="0" algn="just"/>
            <a:endParaRPr sz="1300" b="1">
              <a:solidFill>
                <a:schemeClr val="tx1"/>
              </a:solidFill>
              <a:latin typeface="+mn-lt"/>
              <a:ea typeface="+mn-ea"/>
              <a:cs typeface="+mn-cs"/>
            </a:endParaRPr>
          </a:p>
          <a:p>
            <a:pPr marL="0" indent="0" algn="ctr"/>
            <a:r>
              <a:rPr sz="1300" i="1" err="1">
                <a:solidFill>
                  <a:schemeClr val="tx1"/>
                </a:solidFill>
                <a:latin typeface="DejaVu Sans Condensed"/>
                <a:ea typeface="DejaVu Sans Condensed"/>
                <a:cs typeface="DejaVu Sans Condensed"/>
              </a:rPr>
              <a:t>Для</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отнесения</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закупаемого</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заказчиком</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товара</a:t>
            </a:r>
            <a:endParaRPr sz="1300">
              <a:solidFill>
                <a:schemeClr val="tx1"/>
              </a:solidFill>
              <a:latin typeface="+mn-lt"/>
              <a:ea typeface="+mn-ea"/>
              <a:cs typeface="+mn-cs"/>
            </a:endParaRPr>
          </a:p>
          <a:p>
            <a:pPr marL="0" indent="0" algn="ctr"/>
            <a:r>
              <a:rPr sz="1300" i="1">
                <a:solidFill>
                  <a:schemeClr val="tx1"/>
                </a:solidFill>
                <a:latin typeface="DejaVu Sans Condensed"/>
                <a:ea typeface="DejaVu Sans Condensed"/>
                <a:cs typeface="DejaVu Sans Condensed"/>
              </a:rPr>
              <a:t>к </a:t>
            </a:r>
            <a:r>
              <a:rPr sz="1300" i="1" err="1">
                <a:solidFill>
                  <a:schemeClr val="tx1"/>
                </a:solidFill>
                <a:latin typeface="DejaVu Sans Condensed"/>
                <a:ea typeface="DejaVu Sans Condensed"/>
                <a:cs typeface="DejaVu Sans Condensed"/>
              </a:rPr>
              <a:t>товарам</a:t>
            </a:r>
            <a:r>
              <a:rPr sz="1300" i="1">
                <a:solidFill>
                  <a:schemeClr val="tx1"/>
                </a:solidFill>
                <a:latin typeface="DejaVu Sans Condensed"/>
                <a:ea typeface="DejaVu Sans Condensed"/>
                <a:cs typeface="DejaVu Sans Condensed"/>
              </a:rPr>
              <a:t>, в </a:t>
            </a:r>
            <a:r>
              <a:rPr sz="1300" i="1" err="1">
                <a:solidFill>
                  <a:schemeClr val="tx1"/>
                </a:solidFill>
                <a:latin typeface="DejaVu Sans Condensed"/>
                <a:ea typeface="DejaVu Sans Condensed"/>
                <a:cs typeface="DejaVu Sans Condensed"/>
              </a:rPr>
              <a:t>отношении</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которых</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применяются</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соответствующие</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защитные</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меры</a:t>
            </a:r>
            <a:r>
              <a:rPr sz="1300" i="1">
                <a:solidFill>
                  <a:schemeClr val="tx1"/>
                </a:solidFill>
                <a:latin typeface="DejaVu Sans Condensed"/>
                <a:ea typeface="DejaVu Sans Condensed"/>
                <a:cs typeface="DejaVu Sans Condensed"/>
              </a:rPr>
              <a:t>,</a:t>
            </a:r>
            <a:endParaRPr sz="1300">
              <a:solidFill>
                <a:schemeClr val="tx1"/>
              </a:solidFill>
              <a:latin typeface="+mn-lt"/>
              <a:ea typeface="+mn-ea"/>
              <a:cs typeface="+mn-cs"/>
            </a:endParaRPr>
          </a:p>
          <a:p>
            <a:pPr marL="0" indent="0" algn="ctr"/>
            <a:r>
              <a:rPr sz="1300" i="1" err="1">
                <a:solidFill>
                  <a:schemeClr val="tx1"/>
                </a:solidFill>
                <a:latin typeface="DejaVu Sans Condensed"/>
                <a:ea typeface="DejaVu Sans Condensed"/>
                <a:cs typeface="DejaVu Sans Condensed"/>
              </a:rPr>
              <a:t>используется</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наименование</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товара</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указанное</a:t>
            </a:r>
            <a:r>
              <a:rPr sz="1300" i="1">
                <a:solidFill>
                  <a:schemeClr val="tx1"/>
                </a:solidFill>
                <a:latin typeface="DejaVu Sans Condensed"/>
                <a:ea typeface="DejaVu Sans Condensed"/>
                <a:cs typeface="DejaVu Sans Condensed"/>
              </a:rPr>
              <a:t> в </a:t>
            </a:r>
            <a:r>
              <a:rPr sz="1300" i="1" err="1">
                <a:solidFill>
                  <a:schemeClr val="tx1"/>
                </a:solidFill>
                <a:latin typeface="DejaVu Sans Condensed"/>
                <a:ea typeface="DejaVu Sans Condensed"/>
                <a:cs typeface="DejaVu Sans Condensed"/>
              </a:rPr>
              <a:t>позиции</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Перечня</a:t>
            </a:r>
            <a:r>
              <a:rPr sz="1300" i="1">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вне</a:t>
            </a:r>
            <a:r>
              <a:rPr sz="1300" i="1" u="sng">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зависимости</a:t>
            </a:r>
            <a:endParaRPr sz="1300">
              <a:solidFill>
                <a:schemeClr val="tx1"/>
              </a:solidFill>
              <a:latin typeface="+mn-lt"/>
              <a:ea typeface="+mn-ea"/>
              <a:cs typeface="+mn-cs"/>
            </a:endParaRPr>
          </a:p>
          <a:p>
            <a:pPr marL="0" indent="0" algn="ctr"/>
            <a:r>
              <a:rPr sz="1300" i="1" u="sng" err="1">
                <a:solidFill>
                  <a:schemeClr val="tx1"/>
                </a:solidFill>
                <a:latin typeface="DejaVu Sans Condensed"/>
                <a:ea typeface="DejaVu Sans Condensed"/>
                <a:cs typeface="DejaVu Sans Condensed"/>
              </a:rPr>
              <a:t>от</a:t>
            </a:r>
            <a:r>
              <a:rPr sz="1300" i="1" u="sng">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наличия</a:t>
            </a:r>
            <a:r>
              <a:rPr sz="1300" i="1" u="sng">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либо</a:t>
            </a:r>
            <a:r>
              <a:rPr sz="1300" i="1" u="sng">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отсутствия</a:t>
            </a:r>
            <a:r>
              <a:rPr sz="1300" i="1" u="sng">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указания</a:t>
            </a:r>
            <a:r>
              <a:rPr sz="1300" i="1" u="sng">
                <a:solidFill>
                  <a:schemeClr val="tx1"/>
                </a:solidFill>
                <a:latin typeface="DejaVu Sans Condensed"/>
                <a:ea typeface="DejaVu Sans Condensed"/>
                <a:cs typeface="DejaVu Sans Condensed"/>
              </a:rPr>
              <a:t> в </a:t>
            </a:r>
            <a:r>
              <a:rPr sz="1300" i="1" u="sng" err="1">
                <a:solidFill>
                  <a:schemeClr val="tx1"/>
                </a:solidFill>
                <a:latin typeface="DejaVu Sans Condensed"/>
                <a:ea typeface="DejaVu Sans Condensed"/>
                <a:cs typeface="DejaVu Sans Condensed"/>
              </a:rPr>
              <a:t>позиции</a:t>
            </a:r>
            <a:r>
              <a:rPr sz="1300" i="1" u="sng">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каталога</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используемой</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заказчиком</a:t>
            </a:r>
            <a:endParaRPr sz="1300">
              <a:solidFill>
                <a:schemeClr val="tx1"/>
              </a:solidFill>
              <a:latin typeface="+mn-lt"/>
              <a:ea typeface="+mn-ea"/>
              <a:cs typeface="+mn-cs"/>
            </a:endParaRPr>
          </a:p>
          <a:p>
            <a:pPr marL="0" indent="0" algn="ctr"/>
            <a:r>
              <a:rPr sz="1300" i="1" err="1">
                <a:solidFill>
                  <a:schemeClr val="tx1"/>
                </a:solidFill>
                <a:latin typeface="DejaVu Sans Condensed"/>
                <a:ea typeface="DejaVu Sans Condensed"/>
                <a:cs typeface="DejaVu Sans Condensed"/>
              </a:rPr>
              <a:t>при</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осуществлении</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закупки</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такого</a:t>
            </a:r>
            <a:r>
              <a:rPr sz="1300" i="1">
                <a:solidFill>
                  <a:schemeClr val="tx1"/>
                </a:solidFill>
                <a:latin typeface="DejaVu Sans Condensed"/>
                <a:ea typeface="DejaVu Sans Condensed"/>
                <a:cs typeface="DejaVu Sans Condensed"/>
              </a:rPr>
              <a:t> </a:t>
            </a:r>
            <a:r>
              <a:rPr sz="1300" i="1" err="1">
                <a:solidFill>
                  <a:schemeClr val="tx1"/>
                </a:solidFill>
                <a:latin typeface="DejaVu Sans Condensed"/>
                <a:ea typeface="DejaVu Sans Condensed"/>
                <a:cs typeface="DejaVu Sans Condensed"/>
              </a:rPr>
              <a:t>товара</a:t>
            </a:r>
            <a:r>
              <a:rPr sz="1300" i="1">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на</a:t>
            </a:r>
            <a:r>
              <a:rPr sz="1300" i="1" u="sng">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код</a:t>
            </a:r>
            <a:r>
              <a:rPr sz="1300" i="1" u="sng">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по</a:t>
            </a:r>
            <a:r>
              <a:rPr sz="1300" i="1" u="sng">
                <a:solidFill>
                  <a:schemeClr val="tx1"/>
                </a:solidFill>
                <a:latin typeface="DejaVu Sans Condensed"/>
                <a:ea typeface="DejaVu Sans Condensed"/>
                <a:cs typeface="DejaVu Sans Condensed"/>
              </a:rPr>
              <a:t> ОКПД 2, </a:t>
            </a:r>
            <a:r>
              <a:rPr sz="1300" i="1" u="sng" err="1">
                <a:solidFill>
                  <a:schemeClr val="tx1"/>
                </a:solidFill>
                <a:latin typeface="DejaVu Sans Condensed"/>
                <a:ea typeface="DejaVu Sans Condensed"/>
                <a:cs typeface="DejaVu Sans Condensed"/>
              </a:rPr>
              <a:t>содержащийся</a:t>
            </a:r>
            <a:endParaRPr sz="1300">
              <a:solidFill>
                <a:schemeClr val="tx1"/>
              </a:solidFill>
              <a:latin typeface="+mn-lt"/>
              <a:ea typeface="+mn-ea"/>
              <a:cs typeface="+mn-cs"/>
            </a:endParaRPr>
          </a:p>
          <a:p>
            <a:pPr marL="0" indent="0" algn="ctr"/>
            <a:r>
              <a:rPr sz="1300" i="1" u="sng">
                <a:solidFill>
                  <a:schemeClr val="tx1"/>
                </a:solidFill>
                <a:latin typeface="DejaVu Sans Condensed"/>
                <a:ea typeface="DejaVu Sans Condensed"/>
                <a:cs typeface="DejaVu Sans Condensed"/>
              </a:rPr>
              <a:t>в </a:t>
            </a:r>
            <a:r>
              <a:rPr sz="1300" i="1" u="sng" err="1">
                <a:solidFill>
                  <a:schemeClr val="tx1"/>
                </a:solidFill>
                <a:latin typeface="DejaVu Sans Condensed"/>
                <a:ea typeface="DejaVu Sans Condensed"/>
                <a:cs typeface="DejaVu Sans Condensed"/>
              </a:rPr>
              <a:t>такой</a:t>
            </a:r>
            <a:r>
              <a:rPr sz="1300" i="1" u="sng">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позиции</a:t>
            </a:r>
            <a:r>
              <a:rPr sz="1300" i="1" u="sng">
                <a:solidFill>
                  <a:schemeClr val="tx1"/>
                </a:solidFill>
                <a:latin typeface="DejaVu Sans Condensed"/>
                <a:ea typeface="DejaVu Sans Condensed"/>
                <a:cs typeface="DejaVu Sans Condensed"/>
              </a:rPr>
              <a:t> </a:t>
            </a:r>
            <a:r>
              <a:rPr sz="1300" i="1" u="sng" err="1">
                <a:solidFill>
                  <a:schemeClr val="tx1"/>
                </a:solidFill>
                <a:latin typeface="DejaVu Sans Condensed"/>
                <a:ea typeface="DejaVu Sans Condensed"/>
                <a:cs typeface="DejaVu Sans Condensed"/>
              </a:rPr>
              <a:t>Перечня</a:t>
            </a:r>
            <a:r>
              <a:rPr sz="1300" i="1" u="sng">
                <a:solidFill>
                  <a:schemeClr val="tx1"/>
                </a:solidFill>
                <a:latin typeface="DejaVu Sans Condensed"/>
                <a:ea typeface="DejaVu Sans Condensed"/>
                <a:cs typeface="DejaVu Sans Condensed"/>
              </a:rPr>
              <a:t>.</a:t>
            </a:r>
            <a:endParaRPr sz="1300">
              <a:solidFill>
                <a:schemeClr val="tx1"/>
              </a:solidFill>
              <a:latin typeface="+mn-lt"/>
              <a:ea typeface="+mn-ea"/>
              <a:cs typeface="+mn-cs"/>
            </a:endParaRPr>
          </a:p>
          <a:p>
            <a:pPr marL="0" indent="0" algn="just"/>
            <a:endParaRPr sz="1300">
              <a:solidFill>
                <a:schemeClr val="tx1"/>
              </a:solidFill>
              <a:latin typeface="+mn-lt"/>
              <a:ea typeface="+mn-ea"/>
              <a:cs typeface="+mn-cs"/>
            </a:endParaRPr>
          </a:p>
          <a:p>
            <a:pPr marL="0" indent="0" algn="just"/>
            <a:endParaRPr sz="1300">
              <a:solidFill>
                <a:schemeClr val="tx1"/>
              </a:solidFill>
              <a:latin typeface="DejaVu Sans Condensed"/>
              <a:ea typeface="DejaVu Sans Condensed"/>
              <a:cs typeface="DejaVu Sans Condensed"/>
            </a:endParaRPr>
          </a:p>
          <a:p>
            <a:pPr marL="0" indent="0" algn="just"/>
            <a:endParaRPr sz="1300">
              <a:solidFill>
                <a:schemeClr val="tx1"/>
              </a:solidFill>
              <a:latin typeface="DejaVu Sans Condensed"/>
              <a:ea typeface="DejaVu Sans Condensed"/>
              <a:cs typeface="DejaVu Sans Condensed"/>
            </a:endParaRPr>
          </a:p>
        </p:txBody>
      </p:sp>
      <p:sp>
        <p:nvSpPr>
          <p:cNvPr id="141" name="Shape 141"/>
          <p:cNvSpPr/>
          <p:nvPr/>
        </p:nvSpPr>
        <p:spPr>
          <a:xfrm>
            <a:off x="6456000" y="6272367"/>
            <a:ext cx="6210051" cy="523220"/>
          </a:xfrm>
          <a:prstGeom prst="rect">
            <a:avLst/>
          </a:prstGeom>
        </p:spPr>
        <p:txBody>
          <a:bodyPr wrap="square" lIns="91440" tIns="45720" rIns="91440" bIns="45720">
            <a:spAutoFit/>
          </a:bodyPr>
          <a:lstStyle/>
          <a:p>
            <a:pPr marL="14288" indent="0" algn="just"/>
            <a:r>
              <a:rPr sz="1400" i="1" err="1">
                <a:solidFill>
                  <a:srgbClr val="014991"/>
                </a:solidFill>
                <a:latin typeface="DejaVu Sans Condensed"/>
                <a:ea typeface="DejaVu Sans Condensed"/>
                <a:cs typeface="DejaVu Sans Condensed"/>
              </a:rPr>
              <a:t>Письма</a:t>
            </a:r>
            <a:r>
              <a:rPr sz="1400" i="1">
                <a:solidFill>
                  <a:srgbClr val="014991"/>
                </a:solidFill>
                <a:latin typeface="DejaVu Sans Condensed"/>
                <a:ea typeface="DejaVu Sans Condensed"/>
                <a:cs typeface="DejaVu Sans Condensed"/>
              </a:rPr>
              <a:t> </a:t>
            </a:r>
            <a:r>
              <a:rPr sz="1400" i="1" err="1">
                <a:solidFill>
                  <a:srgbClr val="014991"/>
                </a:solidFill>
                <a:latin typeface="DejaVu Sans Condensed"/>
                <a:ea typeface="DejaVu Sans Condensed"/>
                <a:cs typeface="DejaVu Sans Condensed"/>
              </a:rPr>
              <a:t>Минфина</a:t>
            </a:r>
            <a:r>
              <a:rPr sz="1400" i="1">
                <a:solidFill>
                  <a:srgbClr val="014991"/>
                </a:solidFill>
                <a:latin typeface="DejaVu Sans Condensed"/>
                <a:ea typeface="DejaVu Sans Condensed"/>
                <a:cs typeface="DejaVu Sans Condensed"/>
              </a:rPr>
              <a:t> </a:t>
            </a:r>
            <a:r>
              <a:rPr sz="1400" i="1" err="1">
                <a:solidFill>
                  <a:srgbClr val="014991"/>
                </a:solidFill>
                <a:latin typeface="DejaVu Sans Condensed"/>
                <a:ea typeface="DejaVu Sans Condensed"/>
                <a:cs typeface="DejaVu Sans Condensed"/>
              </a:rPr>
              <a:t>России</a:t>
            </a:r>
            <a:r>
              <a:rPr sz="1400" i="1">
                <a:solidFill>
                  <a:srgbClr val="014991"/>
                </a:solidFill>
                <a:latin typeface="DejaVu Sans Condensed"/>
                <a:ea typeface="DejaVu Sans Condensed"/>
                <a:cs typeface="DejaVu Sans Condensed"/>
              </a:rPr>
              <a:t> </a:t>
            </a:r>
            <a:r>
              <a:rPr sz="1400" i="1" err="1">
                <a:solidFill>
                  <a:srgbClr val="014991"/>
                </a:solidFill>
                <a:latin typeface="DejaVu Sans Condensed"/>
                <a:ea typeface="DejaVu Sans Condensed"/>
                <a:cs typeface="DejaVu Sans Condensed"/>
              </a:rPr>
              <a:t>от</a:t>
            </a:r>
            <a:r>
              <a:rPr sz="1400" i="1">
                <a:solidFill>
                  <a:srgbClr val="014991"/>
                </a:solidFill>
                <a:latin typeface="DejaVu Sans Condensed"/>
                <a:ea typeface="DejaVu Sans Condensed"/>
                <a:cs typeface="DejaVu Sans Condensed"/>
              </a:rPr>
              <a:t> 26.06.2025 № 24-06-09/62311,</a:t>
            </a:r>
            <a:endParaRPr sz="1800">
              <a:solidFill>
                <a:schemeClr val="tx1"/>
              </a:solidFill>
              <a:latin typeface="+mn-lt"/>
              <a:ea typeface="+mn-ea"/>
              <a:cs typeface="+mn-cs"/>
            </a:endParaRPr>
          </a:p>
          <a:p>
            <a:pPr marL="14288" indent="0" algn="just"/>
            <a:r>
              <a:rPr sz="1400" i="1">
                <a:solidFill>
                  <a:srgbClr val="014991"/>
                </a:solidFill>
                <a:latin typeface="DejaVu Sans Condensed"/>
                <a:ea typeface="DejaVu Sans Condensed"/>
                <a:cs typeface="DejaVu Sans Condensed"/>
              </a:rPr>
              <a:t>09.09.2025 № 24-06-09/87766</a:t>
            </a:r>
            <a:endParaRPr sz="1800">
              <a:solidFill>
                <a:schemeClr val="tx1"/>
              </a:solidFill>
              <a:latin typeface="+mn-lt"/>
              <a:ea typeface="+mn-ea"/>
              <a:cs typeface="+mn-cs"/>
            </a:endParaRPr>
          </a:p>
        </p:txBody>
      </p:sp>
      <p:sp>
        <p:nvSpPr>
          <p:cNvPr id="142" name="Shape 142"/>
          <p:cNvSpPr txBox="1"/>
          <p:nvPr/>
        </p:nvSpPr>
        <p:spPr>
          <a:xfrm>
            <a:off x="754072" y="492945"/>
            <a:ext cx="11347818" cy="400110"/>
          </a:xfrm>
          <a:prstGeom prst="rect">
            <a:avLst/>
          </a:prstGeom>
          <a:noFill/>
          <a:ln>
            <a:noFill/>
          </a:ln>
        </p:spPr>
        <p:txBody>
          <a:bodyPr wrap="square" lIns="91440" tIns="45720" rIns="91440" bIns="45720">
            <a:spAutoFit/>
          </a:bodyPr>
          <a:lstStyle/>
          <a:p>
            <a:pPr marL="0" indent="0" algn="l"/>
            <a:r>
              <a:rPr sz="2000" b="1">
                <a:solidFill>
                  <a:schemeClr val="bg1"/>
                </a:solidFill>
                <a:latin typeface="DejaVu Sans Condensed"/>
                <a:ea typeface="DejaVu Sans Condensed"/>
                <a:cs typeface="DejaVu Sans Condensed"/>
              </a:rPr>
              <a:t>ОБ УСЛОВИЯХ ПРИМЕНЕНИЯ ПОЛОЖЕНИЯ ПОСТАНОВЛЕНИЯ № 1875</a:t>
            </a:r>
            <a:endParaRPr sz="2000">
              <a:solidFill>
                <a:schemeClr val="tx1"/>
              </a:solidFill>
              <a:latin typeface="+mn-lt"/>
              <a:ea typeface="+mn-ea"/>
              <a:cs typeface="+mn-cs"/>
            </a:endParaRPr>
          </a:p>
        </p:txBody>
      </p:sp>
      <p:pic>
        <p:nvPicPr>
          <p:cNvPr id="144" name="Picture 144"/>
          <p:cNvPicPr/>
          <p:nvPr/>
        </p:nvPicPr>
        <p:blipFill>
          <a:blip r:embed="rId4"/>
          <a:stretch/>
        </p:blipFill>
        <p:spPr>
          <a:xfrm flipV="1">
            <a:off x="185936" y="1767970"/>
            <a:ext cx="336667" cy="671374"/>
          </a:xfrm>
          <a:prstGeom prst="rect">
            <a:avLst/>
          </a:prstGeom>
        </p:spPr>
      </p:pic>
      <p:sp>
        <p:nvSpPr>
          <p:cNvPr id="145" name="Shape 145"/>
          <p:cNvSpPr/>
          <p:nvPr/>
        </p:nvSpPr>
        <p:spPr>
          <a:xfrm>
            <a:off x="285384" y="2997450"/>
            <a:ext cx="0" cy="184785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icture 2"/>
          <p:cNvPicPr/>
          <p:nvPr/>
        </p:nvPicPr>
        <p:blipFill>
          <a:blip r:embed="rId3"/>
          <a:srcRect l="31460"/>
          <a:stretch/>
        </p:blipFill>
        <p:spPr>
          <a:xfrm>
            <a:off x="9151200" y="0"/>
            <a:ext cx="6264360" cy="6944040"/>
          </a:xfrm>
          <a:prstGeom prst="rect">
            <a:avLst/>
          </a:prstGeom>
          <a:ln w="0">
            <a:noFill/>
          </a:ln>
        </p:spPr>
      </p:pic>
      <p:cxnSp>
        <p:nvCxnSpPr>
          <p:cNvPr id="267" name="Прямая соединительная линия 6"/>
          <p:cNvCxnSpPr/>
          <p:nvPr/>
        </p:nvCxnSpPr>
        <p:spPr>
          <a:xfrm>
            <a:off x="577080" y="1253880"/>
            <a:ext cx="8110440" cy="720"/>
          </a:xfrm>
          <a:prstGeom prst="straightConnector1">
            <a:avLst/>
          </a:prstGeom>
          <a:ln w="28575">
            <a:solidFill>
              <a:srgbClr val="396CE8"/>
            </a:solidFill>
            <a:round/>
          </a:ln>
        </p:spPr>
      </p:cxnSp>
      <p:pic>
        <p:nvPicPr>
          <p:cNvPr id="268" name="Рисунок 7"/>
          <p:cNvPicPr/>
          <p:nvPr/>
        </p:nvPicPr>
        <p:blipFill>
          <a:blip r:embed="rId4"/>
          <a:srcRect l="96067" r="-6"/>
          <a:stretch/>
        </p:blipFill>
        <p:spPr>
          <a:xfrm>
            <a:off x="-1324800" y="-66600"/>
            <a:ext cx="1901520" cy="12191400"/>
          </a:xfrm>
          <a:prstGeom prst="rect">
            <a:avLst/>
          </a:prstGeom>
          <a:ln w="0">
            <a:noFill/>
          </a:ln>
        </p:spPr>
      </p:pic>
      <p:pic>
        <p:nvPicPr>
          <p:cNvPr id="269" name="Рисунок 8"/>
          <p:cNvPicPr/>
          <p:nvPr/>
        </p:nvPicPr>
        <p:blipFill>
          <a:blip r:embed="rId5"/>
          <a:stretch/>
        </p:blipFill>
        <p:spPr>
          <a:xfrm>
            <a:off x="-340560" y="0"/>
            <a:ext cx="1959480" cy="1101960"/>
          </a:xfrm>
          <a:prstGeom prst="rect">
            <a:avLst/>
          </a:prstGeom>
          <a:ln w="0">
            <a:noFill/>
          </a:ln>
        </p:spPr>
      </p:pic>
      <p:graphicFrame>
        <p:nvGraphicFramePr>
          <p:cNvPr id="2" name="Таблица 2">
            <a:extLst>
              <a:ext uri="{FF2B5EF4-FFF2-40B4-BE49-F238E27FC236}">
                <a16:creationId xmlns:a16="http://schemas.microsoft.com/office/drawing/2014/main" xmlns="" id="{F09059F1-5839-4D01-9F72-C38352F1AEE9}"/>
              </a:ext>
            </a:extLst>
          </p:cNvPr>
          <p:cNvGraphicFramePr>
            <a:graphicFrameLocks noGrp="1"/>
          </p:cNvGraphicFramePr>
          <p:nvPr>
            <p:extLst/>
          </p:nvPr>
        </p:nvGraphicFramePr>
        <p:xfrm>
          <a:off x="576721" y="874501"/>
          <a:ext cx="11226396" cy="5303520"/>
        </p:xfrm>
        <a:graphic>
          <a:graphicData uri="http://schemas.openxmlformats.org/drawingml/2006/table">
            <a:tbl>
              <a:tblPr firstRow="1" bandRow="1">
                <a:tableStyleId>{5C22544A-7EE6-4342-B048-85BDC9FD1C3A}</a:tableStyleId>
              </a:tblPr>
              <a:tblGrid>
                <a:gridCol w="4267854">
                  <a:extLst>
                    <a:ext uri="{9D8B030D-6E8A-4147-A177-3AD203B41FA5}">
                      <a16:colId xmlns:a16="http://schemas.microsoft.com/office/drawing/2014/main" xmlns="" val="765951354"/>
                    </a:ext>
                  </a:extLst>
                </a:gridCol>
                <a:gridCol w="6958542">
                  <a:extLst>
                    <a:ext uri="{9D8B030D-6E8A-4147-A177-3AD203B41FA5}">
                      <a16:colId xmlns:a16="http://schemas.microsoft.com/office/drawing/2014/main" xmlns="" val="2609149653"/>
                    </a:ext>
                  </a:extLst>
                </a:gridCol>
              </a:tblGrid>
              <a:tr h="261183">
                <a:tc gridSpan="2">
                  <a:txBody>
                    <a:bodyPr/>
                    <a:lstStyle/>
                    <a:p>
                      <a:pPr algn="ctr"/>
                      <a:r>
                        <a:rPr lang="ru-RU" dirty="0">
                          <a:latin typeface="Times New Roman" panose="02020603050405020304" pitchFamily="18" charset="0"/>
                          <a:cs typeface="Times New Roman" panose="02020603050405020304" pitchFamily="18" charset="0"/>
                        </a:rPr>
                        <a:t>Общий порядок проведения внеплановых проверок.</a:t>
                      </a:r>
                    </a:p>
                  </a:txBody>
                  <a:tcPr/>
                </a:tc>
                <a:tc hMerge="1">
                  <a:txBody>
                    <a:bodyPr/>
                    <a:lstStyle/>
                    <a:p>
                      <a:endParaRPr lang="ru-RU" dirty="0"/>
                    </a:p>
                  </a:txBody>
                  <a:tcPr/>
                </a:tc>
                <a:extLst>
                  <a:ext uri="{0D108BD9-81ED-4DB2-BD59-A6C34878D82A}">
                    <a16:rowId xmlns:a16="http://schemas.microsoft.com/office/drawing/2014/main" xmlns="" val="2772613077"/>
                  </a:ext>
                </a:extLst>
              </a:tr>
              <a:tr h="391774">
                <a:tc>
                  <a:txBody>
                    <a:bodyPr/>
                    <a:lstStyle/>
                    <a:p>
                      <a:r>
                        <a:rPr lang="ru-RU" sz="1500" b="1" dirty="0">
                          <a:latin typeface="Times New Roman" panose="02020603050405020304" pitchFamily="18" charset="0"/>
                          <a:cs typeface="Times New Roman" panose="02020603050405020304" pitchFamily="18" charset="0"/>
                        </a:rPr>
                        <a:t>Какая подведомственность проведения внеплановых проверок?</a:t>
                      </a: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Подведомственность соответствует установленной для рассмотрения жалоб на действия (бездействие) субъектов контроля (см. слайд 7). </a:t>
                      </a:r>
                    </a:p>
                  </a:txBody>
                  <a:tcPr/>
                </a:tc>
                <a:extLst>
                  <a:ext uri="{0D108BD9-81ED-4DB2-BD59-A6C34878D82A}">
                    <a16:rowId xmlns:a16="http://schemas.microsoft.com/office/drawing/2014/main" xmlns="" val="747924414"/>
                  </a:ext>
                </a:extLst>
              </a:tr>
              <a:tr h="391774">
                <a:tc>
                  <a:txBody>
                    <a:bodyPr/>
                    <a:lstStyle/>
                    <a:p>
                      <a:r>
                        <a:rPr lang="ru-RU" sz="1500" b="1" kern="1200" dirty="0">
                          <a:solidFill>
                            <a:schemeClr val="dk1"/>
                          </a:solidFill>
                          <a:latin typeface="Times New Roman" panose="02020603050405020304" pitchFamily="18" charset="0"/>
                          <a:ea typeface="+mn-ea"/>
                          <a:cs typeface="Times New Roman" panose="02020603050405020304" pitchFamily="18" charset="0"/>
                        </a:rPr>
                        <a:t>Кто может участвовать на заседании комиссии при проведении внеплановой проверки?</a:t>
                      </a: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Заявитель (при его наличии), субъекты контроля и иные приглашенные контрольным органом лица, которым направлено уведомление</a:t>
                      </a:r>
                    </a:p>
                  </a:txBody>
                  <a:tcPr/>
                </a:tc>
                <a:extLst>
                  <a:ext uri="{0D108BD9-81ED-4DB2-BD59-A6C34878D82A}">
                    <a16:rowId xmlns:a16="http://schemas.microsoft.com/office/drawing/2014/main" xmlns="" val="490614954"/>
                  </a:ext>
                </a:extLst>
              </a:tr>
              <a:tr h="2165743">
                <a:tc>
                  <a:txBody>
                    <a:bodyPr/>
                    <a:lstStyle/>
                    <a:p>
                      <a:r>
                        <a:rPr lang="ru-RU" sz="1500" b="1" dirty="0">
                          <a:latin typeface="Times New Roman" panose="02020603050405020304" pitchFamily="18" charset="0"/>
                          <a:cs typeface="Times New Roman" panose="02020603050405020304" pitchFamily="18" charset="0"/>
                        </a:rPr>
                        <a:t>Обязательно ли участвовать лично в заседании лично и какие информация/документы требуются для участия при проведении внеплановой проверки?</a:t>
                      </a: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Вышеуказанные лица вправе участвовать при проведении внеплановой проверки лично, а также направить своих представителей. При этом обязательно представить документы, подтверждающие полномочия участвующих лиц. </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Для представителей таким документом является доверенность или иное подтверждение полномочий. </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Подтверждение полномочий не требуется физическим лицам, индивидуальным предпринимателям и лицам, имеющим право без доверенности действовать от имени юридического лица, информация о котором включена в выписку из единого государственного реестра юридических лиц в открытом доступе. </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Также для допуска к участию комиссии антимонопольного органа необходимо предъявить документ, удостоверяющий личность.</a:t>
                      </a:r>
                    </a:p>
                  </a:txBody>
                  <a:tcPr/>
                </a:tc>
                <a:extLst>
                  <a:ext uri="{0D108BD9-81ED-4DB2-BD59-A6C34878D82A}">
                    <a16:rowId xmlns:a16="http://schemas.microsoft.com/office/drawing/2014/main" xmlns="" val="3927038569"/>
                  </a:ext>
                </a:extLst>
              </a:tr>
              <a:tr h="718253">
                <a:tc>
                  <a:txBody>
                    <a:bodyPr/>
                    <a:lstStyle/>
                    <a:p>
                      <a:pPr marL="0" algn="l" defTabSz="914400" rtl="0" eaLnBrk="1" latinLnBrk="0" hangingPunct="1"/>
                      <a:r>
                        <a:rPr lang="ru-RU" sz="1500" b="1" kern="1200" dirty="0">
                          <a:solidFill>
                            <a:schemeClr val="dk1"/>
                          </a:solidFill>
                          <a:latin typeface="Times New Roman" panose="02020603050405020304" pitchFamily="18" charset="0"/>
                          <a:ea typeface="+mn-ea"/>
                          <a:cs typeface="Times New Roman" panose="02020603050405020304" pitchFamily="18" charset="0"/>
                        </a:rPr>
                        <a:t>Можно ли объявить перерыв при проведении внеплановой проверки?</a:t>
                      </a: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kern="1200" dirty="0">
                          <a:solidFill>
                            <a:schemeClr val="dk1"/>
                          </a:solidFill>
                          <a:latin typeface="Times New Roman" panose="02020603050405020304" pitchFamily="18" charset="0"/>
                          <a:ea typeface="+mn-ea"/>
                          <a:cs typeface="Times New Roman" panose="02020603050405020304" pitchFamily="18" charset="0"/>
                        </a:rPr>
                        <a:t>Можно. Перерыв объявляется по ходатайству лиц участвующих</a:t>
                      </a:r>
                      <a:br>
                        <a:rPr lang="ru-RU" sz="1500" b="0" kern="1200" dirty="0">
                          <a:solidFill>
                            <a:schemeClr val="dk1"/>
                          </a:solidFill>
                          <a:latin typeface="Times New Roman" panose="02020603050405020304" pitchFamily="18" charset="0"/>
                          <a:ea typeface="+mn-ea"/>
                          <a:cs typeface="Times New Roman" panose="02020603050405020304" pitchFamily="18" charset="0"/>
                        </a:rPr>
                      </a:br>
                      <a:r>
                        <a:rPr lang="ru-RU" sz="1500" b="0" kern="1200" dirty="0">
                          <a:solidFill>
                            <a:schemeClr val="dk1"/>
                          </a:solidFill>
                          <a:latin typeface="Times New Roman" panose="02020603050405020304" pitchFamily="18" charset="0"/>
                          <a:ea typeface="+mn-ea"/>
                          <a:cs typeface="Times New Roman" panose="02020603050405020304" pitchFamily="18" charset="0"/>
                        </a:rPr>
                        <a:t>в проведении внеплановой проверки или по инициативе комиссии, в том числе для выяснения обстоятельств, имеющих значение для принятия решения</a:t>
                      </a:r>
                      <a:br>
                        <a:rPr lang="ru-RU" sz="1500" b="0" kern="1200" dirty="0">
                          <a:solidFill>
                            <a:schemeClr val="dk1"/>
                          </a:solidFill>
                          <a:latin typeface="Times New Roman" panose="02020603050405020304" pitchFamily="18" charset="0"/>
                          <a:ea typeface="+mn-ea"/>
                          <a:cs typeface="Times New Roman" panose="02020603050405020304" pitchFamily="18" charset="0"/>
                        </a:rPr>
                      </a:br>
                      <a:r>
                        <a:rPr lang="ru-RU" sz="1500" b="0" kern="1200" dirty="0">
                          <a:solidFill>
                            <a:schemeClr val="dk1"/>
                          </a:solidFill>
                          <a:latin typeface="Times New Roman" panose="02020603050405020304" pitchFamily="18" charset="0"/>
                          <a:ea typeface="+mn-ea"/>
                          <a:cs typeface="Times New Roman" panose="02020603050405020304" pitchFamily="18" charset="0"/>
                        </a:rPr>
                        <a:t>по результатам проведения внеплановой проверки. </a:t>
                      </a:r>
                    </a:p>
                  </a:txBody>
                  <a:tcPr/>
                </a:tc>
                <a:extLst>
                  <a:ext uri="{0D108BD9-81ED-4DB2-BD59-A6C34878D82A}">
                    <a16:rowId xmlns:a16="http://schemas.microsoft.com/office/drawing/2014/main" xmlns="" val="667375877"/>
                  </a:ext>
                </a:extLst>
              </a:tr>
            </a:tbl>
          </a:graphicData>
        </a:graphic>
      </p:graphicFrame>
      <p:sp>
        <p:nvSpPr>
          <p:cNvPr id="8" name="TextBox 1">
            <a:extLst>
              <a:ext uri="{FF2B5EF4-FFF2-40B4-BE49-F238E27FC236}">
                <a16:creationId xmlns:a16="http://schemas.microsoft.com/office/drawing/2014/main" xmlns="" id="{8C35DC8C-F6D2-40ED-A8EE-D235541280E5}"/>
              </a:ext>
            </a:extLst>
          </p:cNvPr>
          <p:cNvSpPr/>
          <p:nvPr/>
        </p:nvSpPr>
        <p:spPr>
          <a:xfrm>
            <a:off x="755999" y="212400"/>
            <a:ext cx="10826401"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914400">
              <a:lnSpc>
                <a:spcPct val="100000"/>
              </a:lnSpc>
            </a:pPr>
            <a:r>
              <a:rPr lang="ru-RU" sz="2400" b="1" strike="noStrike" spc="-1" dirty="0">
                <a:solidFill>
                  <a:srgbClr val="00345E"/>
                </a:solidFill>
                <a:latin typeface="Times New Roman"/>
                <a:ea typeface="DejaVu Sans Condensed"/>
              </a:rPr>
              <a:t>3. Порядок проведения внеплановых проверок  антимонопольным органом. </a:t>
            </a:r>
            <a:endParaRPr lang="ru-RU" sz="2400" b="0" strike="noStrike" spc="-1" dirty="0">
              <a:solidFill>
                <a:srgbClr val="000000"/>
              </a:solidFill>
              <a:latin typeface="Arial"/>
            </a:endParaRPr>
          </a:p>
        </p:txBody>
      </p:sp>
    </p:spTree>
    <p:extLst>
      <p:ext uri="{BB962C8B-B14F-4D97-AF65-F5344CB8AC3E}">
        <p14:creationId xmlns:p14="http://schemas.microsoft.com/office/powerpoint/2010/main" val="13920512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icture 2"/>
          <p:cNvPicPr/>
          <p:nvPr/>
        </p:nvPicPr>
        <p:blipFill>
          <a:blip r:embed="rId3"/>
          <a:srcRect l="31460"/>
          <a:stretch/>
        </p:blipFill>
        <p:spPr>
          <a:xfrm>
            <a:off x="9151200" y="0"/>
            <a:ext cx="6264360" cy="6944040"/>
          </a:xfrm>
          <a:prstGeom prst="rect">
            <a:avLst/>
          </a:prstGeom>
          <a:ln w="0">
            <a:noFill/>
          </a:ln>
        </p:spPr>
      </p:pic>
      <p:cxnSp>
        <p:nvCxnSpPr>
          <p:cNvPr id="267" name="Прямая соединительная линия 6"/>
          <p:cNvCxnSpPr/>
          <p:nvPr/>
        </p:nvCxnSpPr>
        <p:spPr>
          <a:xfrm>
            <a:off x="577080" y="1253880"/>
            <a:ext cx="8110440" cy="720"/>
          </a:xfrm>
          <a:prstGeom prst="straightConnector1">
            <a:avLst/>
          </a:prstGeom>
          <a:ln w="28575">
            <a:solidFill>
              <a:srgbClr val="396CE8"/>
            </a:solidFill>
            <a:round/>
          </a:ln>
        </p:spPr>
      </p:cxnSp>
      <p:pic>
        <p:nvPicPr>
          <p:cNvPr id="268" name="Рисунок 7"/>
          <p:cNvPicPr/>
          <p:nvPr/>
        </p:nvPicPr>
        <p:blipFill>
          <a:blip r:embed="rId4"/>
          <a:srcRect l="96067" r="-6"/>
          <a:stretch/>
        </p:blipFill>
        <p:spPr>
          <a:xfrm>
            <a:off x="-1324800" y="-66600"/>
            <a:ext cx="1901520" cy="12191400"/>
          </a:xfrm>
          <a:prstGeom prst="rect">
            <a:avLst/>
          </a:prstGeom>
          <a:ln w="0">
            <a:noFill/>
          </a:ln>
        </p:spPr>
      </p:pic>
      <p:pic>
        <p:nvPicPr>
          <p:cNvPr id="269" name="Рисунок 8"/>
          <p:cNvPicPr/>
          <p:nvPr/>
        </p:nvPicPr>
        <p:blipFill>
          <a:blip r:embed="rId5"/>
          <a:stretch/>
        </p:blipFill>
        <p:spPr>
          <a:xfrm>
            <a:off x="-340560" y="0"/>
            <a:ext cx="1959480" cy="1101960"/>
          </a:xfrm>
          <a:prstGeom prst="rect">
            <a:avLst/>
          </a:prstGeom>
          <a:ln w="0">
            <a:noFill/>
          </a:ln>
        </p:spPr>
      </p:pic>
      <p:graphicFrame>
        <p:nvGraphicFramePr>
          <p:cNvPr id="2" name="Таблица 2">
            <a:extLst>
              <a:ext uri="{FF2B5EF4-FFF2-40B4-BE49-F238E27FC236}">
                <a16:creationId xmlns:a16="http://schemas.microsoft.com/office/drawing/2014/main" xmlns="" id="{F09059F1-5839-4D01-9F72-C38352F1AEE9}"/>
              </a:ext>
            </a:extLst>
          </p:cNvPr>
          <p:cNvGraphicFramePr>
            <a:graphicFrameLocks noGrp="1"/>
          </p:cNvGraphicFramePr>
          <p:nvPr>
            <p:extLst/>
          </p:nvPr>
        </p:nvGraphicFramePr>
        <p:xfrm>
          <a:off x="576720" y="874501"/>
          <a:ext cx="11363032" cy="5303520"/>
        </p:xfrm>
        <a:graphic>
          <a:graphicData uri="http://schemas.openxmlformats.org/drawingml/2006/table">
            <a:tbl>
              <a:tblPr firstRow="1" bandRow="1">
                <a:tableStyleId>{5C22544A-7EE6-4342-B048-85BDC9FD1C3A}</a:tableStyleId>
              </a:tblPr>
              <a:tblGrid>
                <a:gridCol w="4567164">
                  <a:extLst>
                    <a:ext uri="{9D8B030D-6E8A-4147-A177-3AD203B41FA5}">
                      <a16:colId xmlns:a16="http://schemas.microsoft.com/office/drawing/2014/main" xmlns="" val="765951354"/>
                    </a:ext>
                  </a:extLst>
                </a:gridCol>
                <a:gridCol w="6795868">
                  <a:extLst>
                    <a:ext uri="{9D8B030D-6E8A-4147-A177-3AD203B41FA5}">
                      <a16:colId xmlns:a16="http://schemas.microsoft.com/office/drawing/2014/main" xmlns="" val="2609149653"/>
                    </a:ext>
                  </a:extLst>
                </a:gridCol>
              </a:tblGrid>
              <a:tr h="248774">
                <a:tc gridSpan="2">
                  <a:txBody>
                    <a:bodyPr/>
                    <a:lstStyle/>
                    <a:p>
                      <a:pPr algn="ctr"/>
                      <a:r>
                        <a:rPr lang="ru-RU" dirty="0">
                          <a:latin typeface="Times New Roman" panose="02020603050405020304" pitchFamily="18" charset="0"/>
                          <a:cs typeface="Times New Roman" panose="02020603050405020304" pitchFamily="18" charset="0"/>
                        </a:rPr>
                        <a:t>Общий порядок проведения внеплановых проверок.</a:t>
                      </a:r>
                    </a:p>
                  </a:txBody>
                  <a:tcPr/>
                </a:tc>
                <a:tc hMerge="1">
                  <a:txBody>
                    <a:bodyPr/>
                    <a:lstStyle/>
                    <a:p>
                      <a:endParaRPr lang="ru-RU" dirty="0"/>
                    </a:p>
                  </a:txBody>
                  <a:tcPr/>
                </a:tc>
                <a:extLst>
                  <a:ext uri="{0D108BD9-81ED-4DB2-BD59-A6C34878D82A}">
                    <a16:rowId xmlns:a16="http://schemas.microsoft.com/office/drawing/2014/main" xmlns="" val="2772613077"/>
                  </a:ext>
                </a:extLst>
              </a:tr>
              <a:tr h="725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b="1" kern="1200" dirty="0">
                          <a:solidFill>
                            <a:schemeClr val="dk1"/>
                          </a:solidFill>
                          <a:latin typeface="Times New Roman" panose="02020603050405020304" pitchFamily="18" charset="0"/>
                          <a:ea typeface="+mn-ea"/>
                          <a:cs typeface="Times New Roman" panose="02020603050405020304" pitchFamily="18" charset="0"/>
                        </a:rPr>
                        <a:t>Можно ли объявить перерыв при проведении внеплановой проверки?</a:t>
                      </a:r>
                    </a:p>
                    <a:p>
                      <a:endParaRPr lang="ru-RU" sz="1500" b="1" dirty="0">
                        <a:latin typeface="Times New Roman" panose="02020603050405020304" pitchFamily="18" charset="0"/>
                        <a:cs typeface="Times New Roman" panose="02020603050405020304" pitchFamily="18" charset="0"/>
                      </a:endParaRP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kern="1200" dirty="0">
                          <a:solidFill>
                            <a:schemeClr val="dk1"/>
                          </a:solidFill>
                          <a:latin typeface="Times New Roman" panose="02020603050405020304" pitchFamily="18" charset="0"/>
                          <a:ea typeface="+mn-ea"/>
                          <a:cs typeface="Times New Roman" panose="02020603050405020304" pitchFamily="18" charset="0"/>
                        </a:rPr>
                        <a:t>При объявлении перерыва общий срок проведения внеплановой проверки не должен превышать установленный пунктом 5 Правил № 1576,</a:t>
                      </a:r>
                      <a:br>
                        <a:rPr lang="ru-RU" sz="1500" b="0" kern="1200" dirty="0">
                          <a:solidFill>
                            <a:schemeClr val="dk1"/>
                          </a:solidFill>
                          <a:latin typeface="Times New Roman" panose="02020603050405020304" pitchFamily="18" charset="0"/>
                          <a:ea typeface="+mn-ea"/>
                          <a:cs typeface="Times New Roman" panose="02020603050405020304" pitchFamily="18" charset="0"/>
                        </a:rPr>
                      </a:br>
                      <a:r>
                        <a:rPr lang="ru-RU" sz="1500" b="0" kern="1200" dirty="0">
                          <a:solidFill>
                            <a:schemeClr val="dk1"/>
                          </a:solidFill>
                          <a:latin typeface="Times New Roman" panose="02020603050405020304" pitchFamily="18" charset="0"/>
                          <a:ea typeface="+mn-ea"/>
                          <a:cs typeface="Times New Roman" panose="02020603050405020304" pitchFamily="18" charset="0"/>
                        </a:rPr>
                        <a:t>а также должны быть определены место, дата и время проведения внеплановой проверки после перерыва.</a:t>
                      </a:r>
                    </a:p>
                  </a:txBody>
                  <a:tcPr/>
                </a:tc>
                <a:extLst>
                  <a:ext uri="{0D108BD9-81ED-4DB2-BD59-A6C34878D82A}">
                    <a16:rowId xmlns:a16="http://schemas.microsoft.com/office/drawing/2014/main" xmlns="" val="747924414"/>
                  </a:ext>
                </a:extLst>
              </a:tr>
              <a:tr h="228043">
                <a:tc>
                  <a:txBody>
                    <a:bodyPr/>
                    <a:lstStyle/>
                    <a:p>
                      <a:r>
                        <a:rPr lang="ru-RU" sz="1500" b="1" kern="1200" dirty="0">
                          <a:solidFill>
                            <a:schemeClr val="dk1"/>
                          </a:solidFill>
                          <a:latin typeface="Times New Roman" panose="02020603050405020304" pitchFamily="18" charset="0"/>
                          <a:ea typeface="+mn-ea"/>
                          <a:cs typeface="Times New Roman" panose="02020603050405020304" pitchFamily="18" charset="0"/>
                        </a:rPr>
                        <a:t>Какие сведения должно содержать решение составленное по результату проведения внеплановой проверки?</a:t>
                      </a: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Решение должно состоять из вводной, описательной, мотивировочной</a:t>
                      </a:r>
                      <a:b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b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и резолютивной частей. Полные требования к составу каждой из частей решения установлены пунктом 33 Правил № 1576. </a:t>
                      </a:r>
                    </a:p>
                  </a:txBody>
                  <a:tcPr/>
                </a:tc>
                <a:extLst>
                  <a:ext uri="{0D108BD9-81ED-4DB2-BD59-A6C34878D82A}">
                    <a16:rowId xmlns:a16="http://schemas.microsoft.com/office/drawing/2014/main" xmlns="" val="490614954"/>
                  </a:ext>
                </a:extLst>
              </a:tr>
              <a:tr h="228043">
                <a:tc>
                  <a:txBody>
                    <a:bodyPr/>
                    <a:lstStyle/>
                    <a:p>
                      <a:r>
                        <a:rPr lang="ru-RU" sz="1500" b="1" dirty="0">
                          <a:latin typeface="Times New Roman" panose="02020603050405020304" pitchFamily="18" charset="0"/>
                          <a:cs typeface="Times New Roman" panose="02020603050405020304" pitchFamily="18" charset="0"/>
                        </a:rPr>
                        <a:t>В какой срок составляется и размещается решение по результату проведения внеплановой проверки? </a:t>
                      </a: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Комиссией (инспекцией) решение по результату проведения внеплановой проверки составляется в течение 3 рабочих дней с даты вынесения решения,  размещается в ЕИС и направляется субъекту контроля и заявителю в течение 3 рабочих дней с даты составления.</a:t>
                      </a:r>
                    </a:p>
                  </a:txBody>
                  <a:tcPr/>
                </a:tc>
                <a:extLst>
                  <a:ext uri="{0D108BD9-81ED-4DB2-BD59-A6C34878D82A}">
                    <a16:rowId xmlns:a16="http://schemas.microsoft.com/office/drawing/2014/main" xmlns="" val="3927038569"/>
                  </a:ext>
                </a:extLst>
              </a:tr>
              <a:tr h="228043">
                <a:tc>
                  <a:txBody>
                    <a:bodyPr/>
                    <a:lstStyle/>
                    <a:p>
                      <a:pPr marL="0" algn="l" defTabSz="914400" rtl="0" eaLnBrk="1" latinLnBrk="0" hangingPunct="1"/>
                      <a:r>
                        <a:rPr lang="ru-RU" sz="1500" b="1" kern="1200" dirty="0">
                          <a:solidFill>
                            <a:schemeClr val="dk1"/>
                          </a:solidFill>
                          <a:latin typeface="Times New Roman" panose="02020603050405020304" pitchFamily="18" charset="0"/>
                          <a:ea typeface="+mn-ea"/>
                          <a:cs typeface="Times New Roman" panose="02020603050405020304" pitchFamily="18" charset="0"/>
                        </a:rPr>
                        <a:t>Всегда ли выдается предписание по результату проведения внеплановой проверки?</a:t>
                      </a: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kern="1200" dirty="0">
                          <a:solidFill>
                            <a:schemeClr val="dk1"/>
                          </a:solidFill>
                          <a:latin typeface="Times New Roman" panose="02020603050405020304" pitchFamily="18" charset="0"/>
                          <a:ea typeface="+mn-ea"/>
                          <a:cs typeface="Times New Roman" panose="02020603050405020304" pitchFamily="18" charset="0"/>
                        </a:rPr>
                        <a:t>Нет. Предписание не выдается в следующих случаях: </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kern="1200" dirty="0">
                          <a:solidFill>
                            <a:schemeClr val="dk1"/>
                          </a:solidFill>
                          <a:latin typeface="Times New Roman" panose="02020603050405020304" pitchFamily="18" charset="0"/>
                          <a:ea typeface="+mn-ea"/>
                          <a:cs typeface="Times New Roman" panose="02020603050405020304" pitchFamily="18" charset="0"/>
                        </a:rPr>
                        <a:t>а) выявления нарушений законодательства о контрактной системе, которые не повлияли или не могли повлиять на результаты определения поставщика (подрядчика, исполнителя);</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kern="1200" dirty="0">
                          <a:solidFill>
                            <a:schemeClr val="dk1"/>
                          </a:solidFill>
                          <a:latin typeface="Times New Roman" panose="02020603050405020304" pitchFamily="18" charset="0"/>
                          <a:ea typeface="+mn-ea"/>
                          <a:cs typeface="Times New Roman" panose="02020603050405020304" pitchFamily="18" charset="0"/>
                        </a:rPr>
                        <a:t>б) выявления нарушений законодательства о контрактной системе, которые были допущены субъектами контроля при определении ими поставщика (подрядчика, исполнителя), если контракт заключен.</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kern="1200" dirty="0">
                          <a:solidFill>
                            <a:schemeClr val="dk1"/>
                          </a:solidFill>
                          <a:latin typeface="Times New Roman" panose="02020603050405020304" pitchFamily="18" charset="0"/>
                          <a:ea typeface="+mn-ea"/>
                          <a:cs typeface="Times New Roman" panose="02020603050405020304" pitchFamily="18" charset="0"/>
                        </a:rPr>
                        <a:t>В иных случаях выявления нарушений по результату проведения внеплановой проверки комиссией (инспекцией) выдается предписание. </a:t>
                      </a:r>
                    </a:p>
                  </a:txBody>
                  <a:tcPr/>
                </a:tc>
                <a:extLst>
                  <a:ext uri="{0D108BD9-81ED-4DB2-BD59-A6C34878D82A}">
                    <a16:rowId xmlns:a16="http://schemas.microsoft.com/office/drawing/2014/main" xmlns="" val="667375877"/>
                  </a:ext>
                </a:extLst>
              </a:tr>
            </a:tbl>
          </a:graphicData>
        </a:graphic>
      </p:graphicFrame>
      <p:sp>
        <p:nvSpPr>
          <p:cNvPr id="8" name="TextBox 1">
            <a:extLst>
              <a:ext uri="{FF2B5EF4-FFF2-40B4-BE49-F238E27FC236}">
                <a16:creationId xmlns:a16="http://schemas.microsoft.com/office/drawing/2014/main" xmlns="" id="{8C35DC8C-F6D2-40ED-A8EE-D235541280E5}"/>
              </a:ext>
            </a:extLst>
          </p:cNvPr>
          <p:cNvSpPr/>
          <p:nvPr/>
        </p:nvSpPr>
        <p:spPr>
          <a:xfrm>
            <a:off x="755999" y="212400"/>
            <a:ext cx="10826401"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914400">
              <a:lnSpc>
                <a:spcPct val="100000"/>
              </a:lnSpc>
            </a:pPr>
            <a:r>
              <a:rPr lang="ru-RU" sz="2400" b="1" strike="noStrike" spc="-1" dirty="0">
                <a:solidFill>
                  <a:srgbClr val="00345E"/>
                </a:solidFill>
                <a:latin typeface="Times New Roman"/>
                <a:ea typeface="DejaVu Sans Condensed"/>
              </a:rPr>
              <a:t>3. Порядок проведения внеплановых проверок  антимонопольным органом. </a:t>
            </a:r>
            <a:endParaRPr lang="ru-RU" sz="2400" b="0" strike="noStrike" spc="-1" dirty="0">
              <a:solidFill>
                <a:srgbClr val="000000"/>
              </a:solidFill>
              <a:latin typeface="Arial"/>
            </a:endParaRPr>
          </a:p>
        </p:txBody>
      </p:sp>
    </p:spTree>
    <p:extLst>
      <p:ext uri="{BB962C8B-B14F-4D97-AF65-F5344CB8AC3E}">
        <p14:creationId xmlns:p14="http://schemas.microsoft.com/office/powerpoint/2010/main" val="9376947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icture 2"/>
          <p:cNvPicPr/>
          <p:nvPr/>
        </p:nvPicPr>
        <p:blipFill>
          <a:blip r:embed="rId3"/>
          <a:srcRect l="31460"/>
          <a:stretch/>
        </p:blipFill>
        <p:spPr>
          <a:xfrm>
            <a:off x="9151200" y="0"/>
            <a:ext cx="6264360" cy="6944040"/>
          </a:xfrm>
          <a:prstGeom prst="rect">
            <a:avLst/>
          </a:prstGeom>
          <a:ln w="0">
            <a:noFill/>
          </a:ln>
        </p:spPr>
      </p:pic>
      <p:cxnSp>
        <p:nvCxnSpPr>
          <p:cNvPr id="267" name="Прямая соединительная линия 6"/>
          <p:cNvCxnSpPr/>
          <p:nvPr/>
        </p:nvCxnSpPr>
        <p:spPr>
          <a:xfrm>
            <a:off x="577080" y="1253880"/>
            <a:ext cx="8110440" cy="720"/>
          </a:xfrm>
          <a:prstGeom prst="straightConnector1">
            <a:avLst/>
          </a:prstGeom>
          <a:ln w="28575">
            <a:solidFill>
              <a:srgbClr val="396CE8"/>
            </a:solidFill>
            <a:round/>
          </a:ln>
        </p:spPr>
      </p:cxnSp>
      <p:pic>
        <p:nvPicPr>
          <p:cNvPr id="268" name="Рисунок 7"/>
          <p:cNvPicPr/>
          <p:nvPr/>
        </p:nvPicPr>
        <p:blipFill>
          <a:blip r:embed="rId4"/>
          <a:srcRect l="96067" r="-6"/>
          <a:stretch/>
        </p:blipFill>
        <p:spPr>
          <a:xfrm>
            <a:off x="-1324800" y="-66600"/>
            <a:ext cx="1901520" cy="12191400"/>
          </a:xfrm>
          <a:prstGeom prst="rect">
            <a:avLst/>
          </a:prstGeom>
          <a:ln w="0">
            <a:noFill/>
          </a:ln>
        </p:spPr>
      </p:pic>
      <p:pic>
        <p:nvPicPr>
          <p:cNvPr id="269" name="Рисунок 8"/>
          <p:cNvPicPr/>
          <p:nvPr/>
        </p:nvPicPr>
        <p:blipFill>
          <a:blip r:embed="rId5"/>
          <a:stretch/>
        </p:blipFill>
        <p:spPr>
          <a:xfrm>
            <a:off x="-340560" y="0"/>
            <a:ext cx="1959480" cy="1101960"/>
          </a:xfrm>
          <a:prstGeom prst="rect">
            <a:avLst/>
          </a:prstGeom>
          <a:ln w="0">
            <a:noFill/>
          </a:ln>
        </p:spPr>
      </p:pic>
      <p:graphicFrame>
        <p:nvGraphicFramePr>
          <p:cNvPr id="2" name="Таблица 2">
            <a:extLst>
              <a:ext uri="{FF2B5EF4-FFF2-40B4-BE49-F238E27FC236}">
                <a16:creationId xmlns:a16="http://schemas.microsoft.com/office/drawing/2014/main" xmlns="" id="{F09059F1-5839-4D01-9F72-C38352F1AEE9}"/>
              </a:ext>
            </a:extLst>
          </p:cNvPr>
          <p:cNvGraphicFramePr>
            <a:graphicFrameLocks noGrp="1"/>
          </p:cNvGraphicFramePr>
          <p:nvPr>
            <p:extLst/>
          </p:nvPr>
        </p:nvGraphicFramePr>
        <p:xfrm>
          <a:off x="576720" y="778195"/>
          <a:ext cx="11363032" cy="6050280"/>
        </p:xfrm>
        <a:graphic>
          <a:graphicData uri="http://schemas.openxmlformats.org/drawingml/2006/table">
            <a:tbl>
              <a:tblPr firstRow="1" bandRow="1">
                <a:tableStyleId>{5C22544A-7EE6-4342-B048-85BDC9FD1C3A}</a:tableStyleId>
              </a:tblPr>
              <a:tblGrid>
                <a:gridCol w="4567164">
                  <a:extLst>
                    <a:ext uri="{9D8B030D-6E8A-4147-A177-3AD203B41FA5}">
                      <a16:colId xmlns:a16="http://schemas.microsoft.com/office/drawing/2014/main" xmlns="" val="765951354"/>
                    </a:ext>
                  </a:extLst>
                </a:gridCol>
                <a:gridCol w="6795868">
                  <a:extLst>
                    <a:ext uri="{9D8B030D-6E8A-4147-A177-3AD203B41FA5}">
                      <a16:colId xmlns:a16="http://schemas.microsoft.com/office/drawing/2014/main" xmlns="" val="2609149653"/>
                    </a:ext>
                  </a:extLst>
                </a:gridCol>
              </a:tblGrid>
              <a:tr h="248774">
                <a:tc gridSpan="2">
                  <a:txBody>
                    <a:bodyPr/>
                    <a:lstStyle/>
                    <a:p>
                      <a:pPr algn="ctr"/>
                      <a:r>
                        <a:rPr lang="ru-RU" dirty="0">
                          <a:latin typeface="Times New Roman" panose="02020603050405020304" pitchFamily="18" charset="0"/>
                          <a:cs typeface="Times New Roman" panose="02020603050405020304" pitchFamily="18" charset="0"/>
                        </a:rPr>
                        <a:t>Общий порядок проведения внеплановых проверок.</a:t>
                      </a:r>
                    </a:p>
                  </a:txBody>
                  <a:tcPr/>
                </a:tc>
                <a:tc hMerge="1">
                  <a:txBody>
                    <a:bodyPr/>
                    <a:lstStyle/>
                    <a:p>
                      <a:endParaRPr lang="ru-RU" dirty="0"/>
                    </a:p>
                  </a:txBody>
                  <a:tcPr/>
                </a:tc>
                <a:extLst>
                  <a:ext uri="{0D108BD9-81ED-4DB2-BD59-A6C34878D82A}">
                    <a16:rowId xmlns:a16="http://schemas.microsoft.com/office/drawing/2014/main" xmlns="" val="2772613077"/>
                  </a:ext>
                </a:extLst>
              </a:tr>
              <a:tr h="317234">
                <a:tc>
                  <a:txBody>
                    <a:bodyPr/>
                    <a:lstStyle/>
                    <a:p>
                      <a:r>
                        <a:rPr lang="ru-RU" sz="1500" b="1" dirty="0">
                          <a:latin typeface="Times New Roman" panose="02020603050405020304" pitchFamily="18" charset="0"/>
                          <a:cs typeface="Times New Roman" panose="02020603050405020304" pitchFamily="18" charset="0"/>
                        </a:rPr>
                        <a:t>Может ли антимонопольный орган при проведении внеплановой проверки запрашивать информацию и (или) документы? Обязательно ли их представлять? </a:t>
                      </a: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kern="1200" dirty="0">
                          <a:solidFill>
                            <a:schemeClr val="dk1"/>
                          </a:solidFill>
                          <a:latin typeface="Times New Roman" panose="02020603050405020304" pitchFamily="18" charset="0"/>
                          <a:ea typeface="+mn-ea"/>
                          <a:cs typeface="Times New Roman" panose="02020603050405020304" pitchFamily="18" charset="0"/>
                        </a:rPr>
                        <a:t>Да. Комиссия (инспекция) антимонопольного органа вправе запрашивать</a:t>
                      </a:r>
                      <a:br>
                        <a:rPr lang="ru-RU" sz="1500" b="0" kern="1200" dirty="0">
                          <a:solidFill>
                            <a:schemeClr val="dk1"/>
                          </a:solidFill>
                          <a:latin typeface="Times New Roman" panose="02020603050405020304" pitchFamily="18" charset="0"/>
                          <a:ea typeface="+mn-ea"/>
                          <a:cs typeface="Times New Roman" panose="02020603050405020304" pitchFamily="18" charset="0"/>
                        </a:rPr>
                      </a:br>
                      <a:r>
                        <a:rPr lang="ru-RU" sz="1500" b="0" kern="1200" dirty="0">
                          <a:solidFill>
                            <a:schemeClr val="dk1"/>
                          </a:solidFill>
                          <a:latin typeface="Times New Roman" panose="02020603050405020304" pitchFamily="18" charset="0"/>
                          <a:ea typeface="+mn-ea"/>
                          <a:cs typeface="Times New Roman" panose="02020603050405020304" pitchFamily="18" charset="0"/>
                        </a:rPr>
                        <a:t>и получать на основании мотивированного запроса в письменной форме документы и информацию, необходимые для проведения плановой (внеплановой) проверки.</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kern="1200" dirty="0">
                          <a:solidFill>
                            <a:schemeClr val="dk1"/>
                          </a:solidFill>
                          <a:latin typeface="Times New Roman" panose="02020603050405020304" pitchFamily="18" charset="0"/>
                          <a:ea typeface="+mn-ea"/>
                          <a:cs typeface="Times New Roman" panose="02020603050405020304" pitchFamily="18" charset="0"/>
                        </a:rPr>
                        <a:t>Представление такой информации и документов относится к обязанностям лиц участвующих в проведении внеплановой проверки, за исключением информации и документов, размещенных в ЕИС.</a:t>
                      </a:r>
                    </a:p>
                  </a:txBody>
                  <a:tcPr/>
                </a:tc>
                <a:extLst>
                  <a:ext uri="{0D108BD9-81ED-4DB2-BD59-A6C34878D82A}">
                    <a16:rowId xmlns:a16="http://schemas.microsoft.com/office/drawing/2014/main" xmlns="" val="747924414"/>
                  </a:ext>
                </a:extLst>
              </a:tr>
              <a:tr h="228043">
                <a:tc>
                  <a:txBody>
                    <a:bodyPr/>
                    <a:lstStyle/>
                    <a:p>
                      <a:r>
                        <a:rPr lang="ru-RU" sz="1500" b="1" kern="1200" dirty="0">
                          <a:solidFill>
                            <a:schemeClr val="dk1"/>
                          </a:solidFill>
                          <a:latin typeface="Times New Roman" panose="02020603050405020304" pitchFamily="18" charset="0"/>
                          <a:ea typeface="+mn-ea"/>
                          <a:cs typeface="Times New Roman" panose="02020603050405020304" pitchFamily="18" charset="0"/>
                        </a:rPr>
                        <a:t>Какие обязанности установлены для участников внеплановой проверки?</a:t>
                      </a: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Одной из обязанностей является представление информации и документов, указанных ранее.</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Субъект контроля обязан:</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a:t>
                      </a:r>
                      <a:r>
                        <a:rPr lang="ru-RU" sz="1600" dirty="0">
                          <a:effectLst/>
                          <a:latin typeface="Arial" panose="020B0604020202020204" pitchFamily="34" charset="0"/>
                          <a:ea typeface="Times New Roman" panose="02020603050405020304" pitchFamily="18" charset="0"/>
                        </a:rPr>
                        <a:t> </a:t>
                      </a:r>
                      <a:r>
                        <a:rPr lang="ru-RU" sz="1500" b="0" strike="noStrike" kern="1200" spc="-1" dirty="0">
                          <a:solidFill>
                            <a:srgbClr val="000000"/>
                          </a:solidFill>
                          <a:effectLst/>
                          <a:latin typeface="Times New Roman" panose="02020603050405020304" pitchFamily="18" charset="0"/>
                          <a:ea typeface="Microsoft YaHei"/>
                          <a:cs typeface="Times New Roman" panose="02020603050405020304" pitchFamily="18" charset="0"/>
                        </a:rPr>
                        <a:t>в</a:t>
                      </a: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 случае неразмещения информации и документов в ЕИС, субъект контроля представляет извещение, приглашение, документацию, протоколы, аудио- и видеозаписи и иную информацию, составленную при определении поставщика (подрядчика, исполнителя);</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 исполнять в установленные сроки предписания.</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a:t>
                      </a:r>
                      <a:r>
                        <a:rPr lang="ru-RU" sz="1400" dirty="0">
                          <a:effectLst/>
                          <a:latin typeface="Arial" panose="020B0604020202020204" pitchFamily="34" charset="0"/>
                          <a:ea typeface="Times New Roman" panose="02020603050405020304" pitchFamily="18" charset="0"/>
                        </a:rPr>
                        <a:t> </a:t>
                      </a: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обеспечить беспрепятственный доступ должностным лицам контрольного органа по предъявлении ими служебных удостоверений и приказа (распоряжения) руководителя (заместителя руководителя) контрольного органа</a:t>
                      </a:r>
                      <a:b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b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о проведении плановой (внеплановой) проверки в помещения и на территории, которые занимают субъекты контроля для получения документов и информации о закупках, необходимых контрольному органу.</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a:t>
                      </a:r>
                      <a:r>
                        <a:rPr lang="ru-RU" sz="1400" dirty="0">
                          <a:effectLst/>
                          <a:latin typeface="Arial" panose="020B0604020202020204" pitchFamily="34" charset="0"/>
                          <a:ea typeface="Times New Roman" panose="02020603050405020304" pitchFamily="18" charset="0"/>
                        </a:rPr>
                        <a:t> </a:t>
                      </a: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Обеспечить явку представителей по требованию контрольного органа</a:t>
                      </a:r>
                      <a:b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br>
                      <a:r>
                        <a:rPr lang="ru-RU" sz="1500" b="0" strike="noStrike" kern="1200" spc="-1" dirty="0">
                          <a:solidFill>
                            <a:srgbClr val="000000"/>
                          </a:solidFill>
                          <a:latin typeface="Times New Roman" panose="02020603050405020304" pitchFamily="18" charset="0"/>
                          <a:ea typeface="Microsoft YaHei"/>
                          <a:cs typeface="Times New Roman" panose="02020603050405020304" pitchFamily="18" charset="0"/>
                        </a:rPr>
                        <a:t>в случае необходимости участия такого представителя в плановой (внеплановой) проверке.</a:t>
                      </a:r>
                    </a:p>
                  </a:txBody>
                  <a:tcPr/>
                </a:tc>
                <a:extLst>
                  <a:ext uri="{0D108BD9-81ED-4DB2-BD59-A6C34878D82A}">
                    <a16:rowId xmlns:a16="http://schemas.microsoft.com/office/drawing/2014/main" xmlns="" val="490614954"/>
                  </a:ext>
                </a:extLst>
              </a:tr>
            </a:tbl>
          </a:graphicData>
        </a:graphic>
      </p:graphicFrame>
      <p:sp>
        <p:nvSpPr>
          <p:cNvPr id="8" name="TextBox 1">
            <a:extLst>
              <a:ext uri="{FF2B5EF4-FFF2-40B4-BE49-F238E27FC236}">
                <a16:creationId xmlns:a16="http://schemas.microsoft.com/office/drawing/2014/main" xmlns="" id="{8C35DC8C-F6D2-40ED-A8EE-D235541280E5}"/>
              </a:ext>
            </a:extLst>
          </p:cNvPr>
          <p:cNvSpPr/>
          <p:nvPr/>
        </p:nvSpPr>
        <p:spPr>
          <a:xfrm>
            <a:off x="755999" y="212400"/>
            <a:ext cx="10826401"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914400">
              <a:lnSpc>
                <a:spcPct val="100000"/>
              </a:lnSpc>
            </a:pPr>
            <a:r>
              <a:rPr lang="ru-RU" sz="2400" b="1" strike="noStrike" spc="-1" dirty="0">
                <a:solidFill>
                  <a:srgbClr val="00345E"/>
                </a:solidFill>
                <a:latin typeface="Times New Roman"/>
                <a:ea typeface="DejaVu Sans Condensed"/>
              </a:rPr>
              <a:t>3. Порядок проведения внеплановых проверок  антимонопольным органом. </a:t>
            </a:r>
            <a:endParaRPr lang="ru-RU" sz="2400" b="0" strike="noStrike" spc="-1" dirty="0">
              <a:solidFill>
                <a:srgbClr val="000000"/>
              </a:solidFill>
              <a:latin typeface="Arial"/>
            </a:endParaRPr>
          </a:p>
        </p:txBody>
      </p:sp>
    </p:spTree>
    <p:extLst>
      <p:ext uri="{BB962C8B-B14F-4D97-AF65-F5344CB8AC3E}">
        <p14:creationId xmlns:p14="http://schemas.microsoft.com/office/powerpoint/2010/main" val="28626950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ADF9B5-D5AD-8CEC-2943-4C228C199BFC}"/>
            </a:ext>
          </a:extLst>
        </p:cNvPr>
        <p:cNvGrpSpPr/>
        <p:nvPr/>
      </p:nvGrpSpPr>
      <p:grpSpPr>
        <a:xfrm>
          <a:off x="0" y="0"/>
          <a:ext cx="0" cy="0"/>
          <a:chOff x="0" y="0"/>
          <a:chExt cx="0" cy="0"/>
        </a:xfrm>
      </p:grpSpPr>
      <p:pic>
        <p:nvPicPr>
          <p:cNvPr id="276" name="Picture 155">
            <a:extLst>
              <a:ext uri="{FF2B5EF4-FFF2-40B4-BE49-F238E27FC236}">
                <a16:creationId xmlns:a16="http://schemas.microsoft.com/office/drawing/2014/main" xmlns="" id="{33ECEF37-54E0-191E-B0EB-FF8513C7E04D}"/>
              </a:ext>
            </a:extLst>
          </p:cNvPr>
          <p:cNvPicPr/>
          <p:nvPr/>
        </p:nvPicPr>
        <p:blipFill>
          <a:blip r:embed="rId3"/>
          <a:srcRect l="31460"/>
          <a:stretch/>
        </p:blipFill>
        <p:spPr>
          <a:xfrm>
            <a:off x="6391920" y="155684"/>
            <a:ext cx="5605560" cy="6227640"/>
          </a:xfrm>
          <a:prstGeom prst="rect">
            <a:avLst/>
          </a:prstGeom>
          <a:ln w="0">
            <a:noFill/>
          </a:ln>
        </p:spPr>
      </p:pic>
      <p:pic>
        <p:nvPicPr>
          <p:cNvPr id="279" name="Рисунок 5">
            <a:extLst>
              <a:ext uri="{FF2B5EF4-FFF2-40B4-BE49-F238E27FC236}">
                <a16:creationId xmlns:a16="http://schemas.microsoft.com/office/drawing/2014/main" xmlns="" id="{86C4C17F-79FF-0D97-A58C-7DA54287D5F5}"/>
              </a:ext>
            </a:extLst>
          </p:cNvPr>
          <p:cNvPicPr/>
          <p:nvPr/>
        </p:nvPicPr>
        <p:blipFill>
          <a:blip r:embed="rId4"/>
          <a:stretch/>
        </p:blipFill>
        <p:spPr>
          <a:xfrm>
            <a:off x="175680" y="-320761"/>
            <a:ext cx="3423240" cy="4050931"/>
          </a:xfrm>
          <a:prstGeom prst="rect">
            <a:avLst/>
          </a:prstGeom>
          <a:ln w="0">
            <a:noFill/>
          </a:ln>
        </p:spPr>
      </p:pic>
      <p:sp>
        <p:nvSpPr>
          <p:cNvPr id="280" name="Прямоугольник 6">
            <a:extLst>
              <a:ext uri="{FF2B5EF4-FFF2-40B4-BE49-F238E27FC236}">
                <a16:creationId xmlns:a16="http://schemas.microsoft.com/office/drawing/2014/main" xmlns="" id="{478409C8-8EC6-D06C-7DAB-A8AAE5E45FC3}"/>
              </a:ext>
            </a:extLst>
          </p:cNvPr>
          <p:cNvSpPr/>
          <p:nvPr/>
        </p:nvSpPr>
        <p:spPr>
          <a:xfrm>
            <a:off x="324720" y="185040"/>
            <a:ext cx="2677320" cy="1984320"/>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2000" b="0" strike="noStrike" spc="-1">
              <a:solidFill>
                <a:schemeClr val="lt1"/>
              </a:solidFill>
              <a:latin typeface="Times New Roman"/>
            </a:endParaRPr>
          </a:p>
        </p:txBody>
      </p:sp>
      <p:sp>
        <p:nvSpPr>
          <p:cNvPr id="281" name="Shape 192">
            <a:extLst>
              <a:ext uri="{FF2B5EF4-FFF2-40B4-BE49-F238E27FC236}">
                <a16:creationId xmlns:a16="http://schemas.microsoft.com/office/drawing/2014/main" xmlns="" id="{080D46BC-89AA-D589-EB5D-FC28634BE8AD}"/>
              </a:ext>
            </a:extLst>
          </p:cNvPr>
          <p:cNvSpPr/>
          <p:nvPr/>
        </p:nvSpPr>
        <p:spPr>
          <a:xfrm>
            <a:off x="336960" y="158760"/>
            <a:ext cx="2665080" cy="206064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ru-RU" sz="1600" spc="-1" dirty="0">
                <a:solidFill>
                  <a:schemeClr val="lt1"/>
                </a:solidFill>
                <a:latin typeface="Times New Roman"/>
                <a:ea typeface="DejaVu Sans Condensed"/>
              </a:rPr>
              <a:t>Решение Московского</a:t>
            </a:r>
            <a:br>
              <a:rPr lang="ru-RU" sz="1600" spc="-1" dirty="0">
                <a:solidFill>
                  <a:schemeClr val="lt1"/>
                </a:solidFill>
                <a:latin typeface="Times New Roman"/>
                <a:ea typeface="DejaVu Sans Condensed"/>
              </a:rPr>
            </a:br>
            <a:r>
              <a:rPr lang="ru-RU" sz="1600" spc="-1" dirty="0">
                <a:solidFill>
                  <a:schemeClr val="lt1"/>
                </a:solidFill>
                <a:latin typeface="Times New Roman"/>
                <a:ea typeface="DejaVu Sans Condensed"/>
              </a:rPr>
              <a:t>УФАС России</a:t>
            </a:r>
            <a:br>
              <a:rPr lang="ru-RU" sz="1600" spc="-1" dirty="0">
                <a:solidFill>
                  <a:schemeClr val="lt1"/>
                </a:solidFill>
                <a:latin typeface="Times New Roman"/>
                <a:ea typeface="DejaVu Sans Condensed"/>
              </a:rPr>
            </a:br>
            <a:r>
              <a:rPr lang="ru-RU" sz="1600" spc="-1" dirty="0">
                <a:solidFill>
                  <a:schemeClr val="lt1"/>
                </a:solidFill>
                <a:latin typeface="Times New Roman"/>
                <a:ea typeface="DejaVu Sans Condensed"/>
              </a:rPr>
              <a:t>от 30.10.2025 по делу</a:t>
            </a:r>
            <a:br>
              <a:rPr lang="ru-RU" sz="1600" spc="-1" dirty="0">
                <a:solidFill>
                  <a:schemeClr val="lt1"/>
                </a:solidFill>
                <a:latin typeface="Times New Roman"/>
                <a:ea typeface="DejaVu Sans Condensed"/>
              </a:rPr>
            </a:br>
            <a:r>
              <a:rPr lang="ru-RU" sz="1600" spc="-1" dirty="0">
                <a:solidFill>
                  <a:schemeClr val="lt1"/>
                </a:solidFill>
                <a:latin typeface="Times New Roman"/>
                <a:ea typeface="DejaVu Sans Condensed"/>
              </a:rPr>
              <a:t>№ 077/06/106-15901/2025</a:t>
            </a:r>
          </a:p>
          <a:p>
            <a:r>
              <a:rPr lang="en-US" sz="1600" b="0" strike="noStrike" spc="-1" dirty="0">
                <a:solidFill>
                  <a:schemeClr val="lt1"/>
                </a:solidFill>
                <a:latin typeface="Times New Roman"/>
                <a:ea typeface="DejaVu Sans Condensed"/>
              </a:rPr>
              <a:t>(</a:t>
            </a:r>
            <a:r>
              <a:rPr lang="ru-RU" sz="1600" b="0" strike="noStrike" spc="-1" dirty="0">
                <a:solidFill>
                  <a:schemeClr val="lt1"/>
                </a:solidFill>
                <a:latin typeface="Times New Roman"/>
                <a:ea typeface="DejaVu Sans Condensed"/>
              </a:rPr>
              <a:t>Комиссией проведена внеплановая проверка в связи с неисполнением </a:t>
            </a:r>
            <a:r>
              <a:rPr lang="ru-RU" sz="1600" b="0" strike="noStrike" spc="-1">
                <a:solidFill>
                  <a:schemeClr val="lt1"/>
                </a:solidFill>
                <a:latin typeface="Times New Roman"/>
                <a:ea typeface="DejaVu Sans Condensed"/>
              </a:rPr>
              <a:t>предписания</a:t>
            </a:r>
            <a:r>
              <a:rPr lang="ru-RU" sz="1600" b="0" strike="noStrike" spc="-1" smtClean="0">
                <a:solidFill>
                  <a:schemeClr val="lt1"/>
                </a:solidFill>
                <a:latin typeface="Times New Roman"/>
                <a:ea typeface="DejaVu Sans Condensed"/>
              </a:rPr>
              <a:t>).</a:t>
            </a:r>
            <a:endParaRPr lang="ru-RU" sz="1600" b="0" strike="noStrike" spc="-1" dirty="0">
              <a:latin typeface="Arial"/>
            </a:endParaRPr>
          </a:p>
        </p:txBody>
      </p:sp>
      <p:pic>
        <p:nvPicPr>
          <p:cNvPr id="282" name="Рисунок 13">
            <a:extLst>
              <a:ext uri="{FF2B5EF4-FFF2-40B4-BE49-F238E27FC236}">
                <a16:creationId xmlns:a16="http://schemas.microsoft.com/office/drawing/2014/main" xmlns="" id="{DDDC7134-4EEB-364E-0567-FA5FF57AC124}"/>
              </a:ext>
            </a:extLst>
          </p:cNvPr>
          <p:cNvPicPr/>
          <p:nvPr/>
        </p:nvPicPr>
        <p:blipFill>
          <a:blip r:embed="rId5"/>
          <a:srcRect l="18386" t="22532" r="14072" b="25500"/>
          <a:stretch/>
        </p:blipFill>
        <p:spPr>
          <a:xfrm>
            <a:off x="2119320" y="2364480"/>
            <a:ext cx="1398240" cy="618840"/>
          </a:xfrm>
          <a:prstGeom prst="rect">
            <a:avLst/>
          </a:prstGeom>
          <a:ln w="0">
            <a:noFill/>
          </a:ln>
        </p:spPr>
      </p:pic>
      <p:sp>
        <p:nvSpPr>
          <p:cNvPr id="283" name="Shape 192">
            <a:extLst>
              <a:ext uri="{FF2B5EF4-FFF2-40B4-BE49-F238E27FC236}">
                <a16:creationId xmlns:a16="http://schemas.microsoft.com/office/drawing/2014/main" xmlns="" id="{0319D65C-08CB-79F3-C625-62C7B10E76A6}"/>
              </a:ext>
            </a:extLst>
          </p:cNvPr>
          <p:cNvSpPr/>
          <p:nvPr/>
        </p:nvSpPr>
        <p:spPr>
          <a:xfrm>
            <a:off x="3611160" y="383466"/>
            <a:ext cx="8243880" cy="32917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447675" algn="just" defTabSz="914400">
              <a:lnSpc>
                <a:spcPct val="100000"/>
              </a:lnSpc>
            </a:pPr>
            <a:r>
              <a:rPr lang="ru-RU" sz="1600" b="0" strike="noStrike" spc="-1" dirty="0">
                <a:solidFill>
                  <a:srgbClr val="00345E"/>
                </a:solidFill>
                <a:latin typeface="Times New Roman"/>
              </a:rPr>
              <a:t>30.10.2025 Комиссией Московского УФАС России проведена внеплановая проверка</a:t>
            </a:r>
            <a:br>
              <a:rPr lang="ru-RU" sz="1600" b="0" strike="noStrike" spc="-1" dirty="0">
                <a:solidFill>
                  <a:srgbClr val="00345E"/>
                </a:solidFill>
                <a:latin typeface="Times New Roman"/>
              </a:rPr>
            </a:br>
            <a:r>
              <a:rPr lang="ru-RU" sz="1600" b="0" strike="noStrike" spc="-1" dirty="0">
                <a:solidFill>
                  <a:srgbClr val="00345E"/>
                </a:solidFill>
                <a:latin typeface="Times New Roman"/>
              </a:rPr>
              <a:t>на предмет нарушений, допущенных государственным заказчиком - ФГБУ «НМИЦ ТО</a:t>
            </a:r>
            <a:br>
              <a:rPr lang="ru-RU" sz="1600" b="0" strike="noStrike" spc="-1" dirty="0">
                <a:solidFill>
                  <a:srgbClr val="00345E"/>
                </a:solidFill>
                <a:latin typeface="Times New Roman"/>
              </a:rPr>
            </a:br>
            <a:r>
              <a:rPr lang="ru-RU" sz="1600" b="0" strike="noStrike" spc="-1" dirty="0">
                <a:solidFill>
                  <a:srgbClr val="00345E"/>
                </a:solidFill>
                <a:latin typeface="Times New Roman"/>
              </a:rPr>
              <a:t>им. Н.Н. Приорова» Минздрава России при исполнении ранее выданного обязательного</a:t>
            </a:r>
            <a:br>
              <a:rPr lang="ru-RU" sz="1600" b="0" strike="noStrike" spc="-1" dirty="0">
                <a:solidFill>
                  <a:srgbClr val="00345E"/>
                </a:solidFill>
                <a:latin typeface="Times New Roman"/>
              </a:rPr>
            </a:br>
            <a:r>
              <a:rPr lang="ru-RU" sz="1600" b="0" strike="noStrike" spc="-1" dirty="0">
                <a:solidFill>
                  <a:srgbClr val="00345E"/>
                </a:solidFill>
                <a:latin typeface="Times New Roman"/>
              </a:rPr>
              <a:t>для исполнения предписания об устранении нарушений законодательства о контрактной системе по делу N 077/06/106-13414/2025 от 30.10.2025 при проведении открытого конкурса</a:t>
            </a:r>
            <a:br>
              <a:rPr lang="ru-RU" sz="1600" b="0" strike="noStrike" spc="-1" dirty="0">
                <a:solidFill>
                  <a:srgbClr val="00345E"/>
                </a:solidFill>
                <a:latin typeface="Times New Roman"/>
              </a:rPr>
            </a:br>
            <a:r>
              <a:rPr lang="ru-RU" sz="1600" b="0" strike="noStrike" spc="-1" dirty="0">
                <a:solidFill>
                  <a:srgbClr val="00345E"/>
                </a:solidFill>
                <a:latin typeface="Times New Roman"/>
              </a:rPr>
              <a:t>в электронной форме на право заключения государственного контракта на оказание услуг</a:t>
            </a:r>
            <a:br>
              <a:rPr lang="ru-RU" sz="1600" b="0" strike="noStrike" spc="-1" dirty="0">
                <a:solidFill>
                  <a:srgbClr val="00345E"/>
                </a:solidFill>
                <a:latin typeface="Times New Roman"/>
              </a:rPr>
            </a:br>
            <a:r>
              <a:rPr lang="ru-RU" sz="1600" b="0" strike="noStrike" spc="-1" dirty="0">
                <a:solidFill>
                  <a:srgbClr val="00345E"/>
                </a:solidFill>
                <a:latin typeface="Times New Roman"/>
              </a:rPr>
              <a:t>по обеспечению охраны на объектах медицинских организаций с круглосуточным пребыванием пациентов (Закупка № 0373100068325000417).</a:t>
            </a:r>
          </a:p>
          <a:p>
            <a:pPr indent="447675" algn="just" defTabSz="914400">
              <a:lnSpc>
                <a:spcPct val="100000"/>
              </a:lnSpc>
            </a:pPr>
            <a:r>
              <a:rPr lang="ru-RU" sz="1600" b="0" strike="noStrike" spc="-1" dirty="0">
                <a:solidFill>
                  <a:srgbClr val="00345E"/>
                </a:solidFill>
                <a:latin typeface="Times New Roman"/>
              </a:rPr>
              <a:t>В соответствии с выданным предписанием по делу № 077/06/106- 13414/2025</a:t>
            </a:r>
            <a:br>
              <a:rPr lang="ru-RU" sz="1600" b="0" strike="noStrike" spc="-1" dirty="0">
                <a:solidFill>
                  <a:srgbClr val="00345E"/>
                </a:solidFill>
                <a:latin typeface="Times New Roman"/>
              </a:rPr>
            </a:br>
            <a:r>
              <a:rPr lang="ru-RU" sz="1600" b="0" strike="noStrike" spc="-1" dirty="0">
                <a:solidFill>
                  <a:srgbClr val="00345E"/>
                </a:solidFill>
                <a:latin typeface="Times New Roman"/>
              </a:rPr>
              <a:t>от 30.10.2025 Заказчику надлежало исполнить ранее выданное обязательное для исполнения предписания об устранении нарушений законодательства о контрактной системе</a:t>
            </a:r>
            <a:br>
              <a:rPr lang="ru-RU" sz="1600" b="0" strike="noStrike" spc="-1" dirty="0">
                <a:solidFill>
                  <a:srgbClr val="00345E"/>
                </a:solidFill>
                <a:latin typeface="Times New Roman"/>
              </a:rPr>
            </a:br>
            <a:r>
              <a:rPr lang="ru-RU" sz="1600" b="0" strike="noStrike" spc="-1" dirty="0">
                <a:solidFill>
                  <a:srgbClr val="00345E"/>
                </a:solidFill>
                <a:latin typeface="Times New Roman"/>
              </a:rPr>
              <a:t>от 02.10.2025 по делу № 077/06/106- 12150/2025. Срок исполнения предписания приходится на 01.12.2025.</a:t>
            </a:r>
          </a:p>
        </p:txBody>
      </p:sp>
      <p:sp>
        <p:nvSpPr>
          <p:cNvPr id="284" name="Shape 192">
            <a:extLst>
              <a:ext uri="{FF2B5EF4-FFF2-40B4-BE49-F238E27FC236}">
                <a16:creationId xmlns:a16="http://schemas.microsoft.com/office/drawing/2014/main" xmlns="" id="{1C49A40D-B065-9EE6-18DF-784A216A64D3}"/>
              </a:ext>
            </a:extLst>
          </p:cNvPr>
          <p:cNvSpPr/>
          <p:nvPr/>
        </p:nvSpPr>
        <p:spPr>
          <a:xfrm>
            <a:off x="318120" y="3555687"/>
            <a:ext cx="11536920" cy="32917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447675" algn="just"/>
            <a:r>
              <a:rPr lang="ru-RU" sz="1600" spc="-1" dirty="0">
                <a:solidFill>
                  <a:srgbClr val="00345E"/>
                </a:solidFill>
                <a:latin typeface="Times New Roman"/>
              </a:rPr>
              <a:t>В ходе проведения внеплановой проверки Комиссией Управления установлено, что согласно сведениям из Единой информационной системы в сфере закупок (далее - ЕИС) Заказчиком размещены протокол рассмотрения и оценки вторых частей заявок на участие в открытом конкурсе в электронной форме от 05.12.2025 № ПРОII4 и протокол подведения итогов определения поставщика (подрядчика, исполнителя) от 08.12.2025 № ИЭОК2, в то время как срок исполнения предписания приходился</a:t>
            </a:r>
            <a:br>
              <a:rPr lang="ru-RU" sz="1600" spc="-1" dirty="0">
                <a:solidFill>
                  <a:srgbClr val="00345E"/>
                </a:solidFill>
                <a:latin typeface="Times New Roman"/>
              </a:rPr>
            </a:br>
            <a:r>
              <a:rPr lang="ru-RU" sz="1600" spc="-1" dirty="0">
                <a:solidFill>
                  <a:srgbClr val="00345E"/>
                </a:solidFill>
                <a:latin typeface="Times New Roman"/>
              </a:rPr>
              <a:t>на 01.12.2025.</a:t>
            </a:r>
          </a:p>
          <a:p>
            <a:pPr indent="447675" algn="just"/>
            <a:r>
              <a:rPr lang="ru-RU" sz="1600" spc="-1" dirty="0">
                <a:solidFill>
                  <a:srgbClr val="00345E"/>
                </a:solidFill>
                <a:latin typeface="Times New Roman"/>
              </a:rPr>
              <a:t>Таким образом, Комиссия Управления приходит к выводу, что Заказчиком в нарушение пункта 2 части 22 статьи 99 Закона</a:t>
            </a:r>
            <a:br>
              <a:rPr lang="ru-RU" sz="1600" spc="-1" dirty="0">
                <a:solidFill>
                  <a:srgbClr val="00345E"/>
                </a:solidFill>
                <a:latin typeface="Times New Roman"/>
              </a:rPr>
            </a:br>
            <a:r>
              <a:rPr lang="ru-RU" sz="1600" spc="-1" dirty="0">
                <a:solidFill>
                  <a:srgbClr val="00345E"/>
                </a:solidFill>
                <a:latin typeface="Times New Roman"/>
              </a:rPr>
              <a:t>о контрактной системе не исполнено обязательное для исполнения предписание Московского УФАС России об устранении нарушений законодательства о контрактной системе от 30.10.2025 по делу № 077/06/106- 13414/2025 в установленный предписанием срок (до 01.12.2025), ввиду чего в действиях Заказчика усматриваются признаки состава административного правонарушения, предусмотренного частью 7 статьи 19.5 Кодекса Российской Федерации об административных правонарушениях.</a:t>
            </a:r>
          </a:p>
          <a:p>
            <a:pPr indent="447675" algn="just"/>
            <a:endParaRPr lang="ru-RU" sz="1600" spc="-1" dirty="0">
              <a:solidFill>
                <a:srgbClr val="00345E"/>
              </a:solidFill>
              <a:latin typeface="Times New Roman"/>
            </a:endParaRPr>
          </a:p>
          <a:p>
            <a:pPr indent="447675" algn="just"/>
            <a:r>
              <a:rPr lang="ru-RU" sz="1600" spc="-1" dirty="0">
                <a:solidFill>
                  <a:srgbClr val="00345E"/>
                </a:solidFill>
                <a:latin typeface="Times New Roman"/>
              </a:rPr>
              <a:t> </a:t>
            </a:r>
          </a:p>
        </p:txBody>
      </p:sp>
      <p:pic>
        <p:nvPicPr>
          <p:cNvPr id="285" name="Рисунок 26">
            <a:extLst>
              <a:ext uri="{FF2B5EF4-FFF2-40B4-BE49-F238E27FC236}">
                <a16:creationId xmlns:a16="http://schemas.microsoft.com/office/drawing/2014/main" xmlns="" id="{C0429D5E-8147-724C-3A66-F2F580CFE0C3}"/>
              </a:ext>
            </a:extLst>
          </p:cNvPr>
          <p:cNvPicPr/>
          <p:nvPr/>
        </p:nvPicPr>
        <p:blipFill>
          <a:blip r:embed="rId6"/>
          <a:srcRect l="96066" r="-2108"/>
          <a:stretch/>
        </p:blipFill>
        <p:spPr>
          <a:xfrm rot="16200000">
            <a:off x="5956920" y="891720"/>
            <a:ext cx="628920" cy="12191400"/>
          </a:xfrm>
          <a:prstGeom prst="rect">
            <a:avLst/>
          </a:prstGeom>
          <a:ln w="0">
            <a:noFill/>
          </a:ln>
        </p:spPr>
      </p:pic>
    </p:spTree>
    <p:extLst>
      <p:ext uri="{BB962C8B-B14F-4D97-AF65-F5344CB8AC3E}">
        <p14:creationId xmlns:p14="http://schemas.microsoft.com/office/powerpoint/2010/main" val="36949067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36EA62D-A12B-1454-513F-C24E769A0926}"/>
            </a:ext>
          </a:extLst>
        </p:cNvPr>
        <p:cNvGrpSpPr/>
        <p:nvPr/>
      </p:nvGrpSpPr>
      <p:grpSpPr>
        <a:xfrm>
          <a:off x="0" y="0"/>
          <a:ext cx="0" cy="0"/>
          <a:chOff x="0" y="0"/>
          <a:chExt cx="0" cy="0"/>
        </a:xfrm>
      </p:grpSpPr>
      <p:pic>
        <p:nvPicPr>
          <p:cNvPr id="276" name="Picture 155">
            <a:extLst>
              <a:ext uri="{FF2B5EF4-FFF2-40B4-BE49-F238E27FC236}">
                <a16:creationId xmlns:a16="http://schemas.microsoft.com/office/drawing/2014/main" xmlns="" id="{C2ED227C-CB31-F888-C8B6-690713498E3E}"/>
              </a:ext>
            </a:extLst>
          </p:cNvPr>
          <p:cNvPicPr/>
          <p:nvPr/>
        </p:nvPicPr>
        <p:blipFill>
          <a:blip r:embed="rId3"/>
          <a:srcRect l="31460"/>
          <a:stretch/>
        </p:blipFill>
        <p:spPr>
          <a:xfrm>
            <a:off x="6271379" y="134280"/>
            <a:ext cx="5605560" cy="6227640"/>
          </a:xfrm>
          <a:prstGeom prst="rect">
            <a:avLst/>
          </a:prstGeom>
          <a:ln w="0">
            <a:noFill/>
          </a:ln>
        </p:spPr>
      </p:pic>
      <p:sp>
        <p:nvSpPr>
          <p:cNvPr id="277" name="Shape 200">
            <a:extLst>
              <a:ext uri="{FF2B5EF4-FFF2-40B4-BE49-F238E27FC236}">
                <a16:creationId xmlns:a16="http://schemas.microsoft.com/office/drawing/2014/main" xmlns="" id="{3CF77AA3-39F2-A468-3654-9877B1107CE7}"/>
              </a:ext>
            </a:extLst>
          </p:cNvPr>
          <p:cNvSpPr/>
          <p:nvPr/>
        </p:nvSpPr>
        <p:spPr>
          <a:xfrm>
            <a:off x="3783600" y="134280"/>
            <a:ext cx="172800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defTabSz="914400">
              <a:lnSpc>
                <a:spcPct val="100000"/>
              </a:lnSpc>
              <a:tabLst>
                <a:tab pos="0" algn="l"/>
              </a:tabLst>
            </a:pPr>
            <a:r>
              <a:rPr lang="ru-RU" sz="1600" b="1" strike="noStrike" spc="-1" dirty="0">
                <a:solidFill>
                  <a:srgbClr val="00345E"/>
                </a:solidFill>
                <a:latin typeface="Times New Roman"/>
                <a:ea typeface="DejaVu Sans Condensed"/>
              </a:rPr>
              <a:t>Объект закупки:</a:t>
            </a:r>
            <a:endParaRPr lang="ru-RU" sz="1600" b="0" strike="noStrike" spc="-1" dirty="0">
              <a:solidFill>
                <a:srgbClr val="000000"/>
              </a:solidFill>
              <a:latin typeface="Arial"/>
            </a:endParaRPr>
          </a:p>
        </p:txBody>
      </p:sp>
      <p:sp>
        <p:nvSpPr>
          <p:cNvPr id="278" name="Shape 192">
            <a:extLst>
              <a:ext uri="{FF2B5EF4-FFF2-40B4-BE49-F238E27FC236}">
                <a16:creationId xmlns:a16="http://schemas.microsoft.com/office/drawing/2014/main" xmlns="" id="{81E16282-147B-A79F-7474-A5909D9DB83D}"/>
              </a:ext>
            </a:extLst>
          </p:cNvPr>
          <p:cNvSpPr/>
          <p:nvPr/>
        </p:nvSpPr>
        <p:spPr>
          <a:xfrm>
            <a:off x="5375960" y="140905"/>
            <a:ext cx="627588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ru-RU" sz="1600" spc="-1" dirty="0">
                <a:solidFill>
                  <a:srgbClr val="00345E"/>
                </a:solidFill>
                <a:latin typeface="Times New Roman"/>
              </a:rPr>
              <a:t>Выполнение комплекса работ по благоустройству парка культуры</a:t>
            </a:r>
            <a:br>
              <a:rPr lang="ru-RU" sz="1600" spc="-1" dirty="0">
                <a:solidFill>
                  <a:srgbClr val="00345E"/>
                </a:solidFill>
                <a:latin typeface="Times New Roman"/>
              </a:rPr>
            </a:br>
            <a:r>
              <a:rPr lang="ru-RU" sz="1600" spc="-1" dirty="0">
                <a:solidFill>
                  <a:srgbClr val="00345E"/>
                </a:solidFill>
                <a:latin typeface="Times New Roman"/>
              </a:rPr>
              <a:t>и отдыха, включая разработку архитектурно-планировочной концепции и проекта благоустройства.</a:t>
            </a:r>
          </a:p>
        </p:txBody>
      </p:sp>
      <p:pic>
        <p:nvPicPr>
          <p:cNvPr id="279" name="Рисунок 5">
            <a:extLst>
              <a:ext uri="{FF2B5EF4-FFF2-40B4-BE49-F238E27FC236}">
                <a16:creationId xmlns:a16="http://schemas.microsoft.com/office/drawing/2014/main" xmlns="" id="{828FCCD0-DAD3-F1E1-F4B5-D0A36BC95ADE}"/>
              </a:ext>
            </a:extLst>
          </p:cNvPr>
          <p:cNvPicPr/>
          <p:nvPr/>
        </p:nvPicPr>
        <p:blipFill>
          <a:blip r:embed="rId4"/>
          <a:stretch/>
        </p:blipFill>
        <p:spPr>
          <a:xfrm>
            <a:off x="175680" y="-320761"/>
            <a:ext cx="3423240" cy="4050931"/>
          </a:xfrm>
          <a:prstGeom prst="rect">
            <a:avLst/>
          </a:prstGeom>
          <a:ln w="0">
            <a:noFill/>
          </a:ln>
        </p:spPr>
      </p:pic>
      <p:sp>
        <p:nvSpPr>
          <p:cNvPr id="280" name="Прямоугольник 6">
            <a:extLst>
              <a:ext uri="{FF2B5EF4-FFF2-40B4-BE49-F238E27FC236}">
                <a16:creationId xmlns:a16="http://schemas.microsoft.com/office/drawing/2014/main" xmlns="" id="{9E40B762-1DFD-EBEA-9F55-F7CD3DC0A187}"/>
              </a:ext>
            </a:extLst>
          </p:cNvPr>
          <p:cNvSpPr/>
          <p:nvPr/>
        </p:nvSpPr>
        <p:spPr>
          <a:xfrm>
            <a:off x="324720" y="185040"/>
            <a:ext cx="2677320" cy="2280590"/>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2000" b="0" strike="noStrike" spc="-1">
              <a:solidFill>
                <a:schemeClr val="lt1"/>
              </a:solidFill>
              <a:latin typeface="Times New Roman"/>
            </a:endParaRPr>
          </a:p>
        </p:txBody>
      </p:sp>
      <p:sp>
        <p:nvSpPr>
          <p:cNvPr id="281" name="Shape 192">
            <a:extLst>
              <a:ext uri="{FF2B5EF4-FFF2-40B4-BE49-F238E27FC236}">
                <a16:creationId xmlns:a16="http://schemas.microsoft.com/office/drawing/2014/main" xmlns="" id="{1A487CED-FB0E-E23E-DC97-7F7658013421}"/>
              </a:ext>
            </a:extLst>
          </p:cNvPr>
          <p:cNvSpPr/>
          <p:nvPr/>
        </p:nvSpPr>
        <p:spPr>
          <a:xfrm>
            <a:off x="336960" y="158760"/>
            <a:ext cx="2665080" cy="230687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ru-RU" sz="1600" spc="-1" dirty="0">
                <a:solidFill>
                  <a:schemeClr val="lt1"/>
                </a:solidFill>
                <a:latin typeface="Times New Roman"/>
                <a:ea typeface="DejaVu Sans Condensed"/>
              </a:rPr>
              <a:t>Решение ФАС России</a:t>
            </a:r>
            <a:br>
              <a:rPr lang="ru-RU" sz="1600" spc="-1" dirty="0">
                <a:solidFill>
                  <a:schemeClr val="lt1"/>
                </a:solidFill>
                <a:latin typeface="Times New Roman"/>
                <a:ea typeface="DejaVu Sans Condensed"/>
              </a:rPr>
            </a:br>
            <a:r>
              <a:rPr lang="ru-RU" sz="1600" spc="-1" dirty="0">
                <a:solidFill>
                  <a:schemeClr val="lt1"/>
                </a:solidFill>
                <a:latin typeface="Times New Roman"/>
                <a:ea typeface="DejaVu Sans Condensed"/>
              </a:rPr>
              <a:t>от 10.12.2025 по делу</a:t>
            </a:r>
            <a:br>
              <a:rPr lang="ru-RU" sz="1600" spc="-1" dirty="0">
                <a:solidFill>
                  <a:schemeClr val="lt1"/>
                </a:solidFill>
                <a:latin typeface="Times New Roman"/>
                <a:ea typeface="DejaVu Sans Condensed"/>
              </a:rPr>
            </a:br>
            <a:r>
              <a:rPr lang="ru-RU" sz="1600" spc="-1" dirty="0">
                <a:solidFill>
                  <a:schemeClr val="lt1"/>
                </a:solidFill>
                <a:latin typeface="Times New Roman"/>
                <a:ea typeface="DejaVu Sans Condensed"/>
              </a:rPr>
              <a:t>№ 28/06/105-4368/2025</a:t>
            </a:r>
          </a:p>
          <a:p>
            <a:r>
              <a:rPr lang="en-US" sz="1600" b="0" strike="noStrike" spc="-1" dirty="0">
                <a:solidFill>
                  <a:schemeClr val="lt1"/>
                </a:solidFill>
                <a:latin typeface="Times New Roman"/>
                <a:ea typeface="DejaVu Sans Condensed"/>
              </a:rPr>
              <a:t>(</a:t>
            </a:r>
            <a:r>
              <a:rPr lang="ru-RU" sz="1600" b="0" strike="noStrike" spc="-1" dirty="0">
                <a:solidFill>
                  <a:schemeClr val="lt1"/>
                </a:solidFill>
                <a:latin typeface="Times New Roman"/>
                <a:ea typeface="DejaVu Sans Condensed"/>
              </a:rPr>
              <a:t>Комиссией при рассмотрении жалобы выявлены нарушения,</a:t>
            </a:r>
            <a:br>
              <a:rPr lang="ru-RU" sz="1600" b="0" strike="noStrike" spc="-1" dirty="0">
                <a:solidFill>
                  <a:schemeClr val="lt1"/>
                </a:solidFill>
                <a:latin typeface="Times New Roman"/>
                <a:ea typeface="DejaVu Sans Condensed"/>
              </a:rPr>
            </a:br>
            <a:r>
              <a:rPr lang="ru-RU" sz="1600" b="0" strike="noStrike" spc="-1" dirty="0">
                <a:solidFill>
                  <a:schemeClr val="lt1"/>
                </a:solidFill>
                <a:latin typeface="Times New Roman"/>
                <a:ea typeface="DejaVu Sans Condensed"/>
              </a:rPr>
              <a:t>не отраженные в доводах</a:t>
            </a:r>
            <a:br>
              <a:rPr lang="ru-RU" sz="1600" b="0" strike="noStrike" spc="-1" dirty="0">
                <a:solidFill>
                  <a:schemeClr val="lt1"/>
                </a:solidFill>
                <a:latin typeface="Times New Roman"/>
                <a:ea typeface="DejaVu Sans Condensed"/>
              </a:rPr>
            </a:br>
            <a:r>
              <a:rPr lang="ru-RU" sz="1600" b="0" strike="noStrike" spc="-1" dirty="0">
                <a:solidFill>
                  <a:schemeClr val="lt1"/>
                </a:solidFill>
                <a:latin typeface="Times New Roman"/>
                <a:ea typeface="DejaVu Sans Condensed"/>
              </a:rPr>
              <a:t>и проведена внепланова</a:t>
            </a:r>
            <a:r>
              <a:rPr lang="ru-RU" sz="1600" spc="-1" dirty="0">
                <a:solidFill>
                  <a:schemeClr val="lt1"/>
                </a:solidFill>
                <a:latin typeface="Times New Roman"/>
                <a:ea typeface="DejaVu Sans Condensed"/>
              </a:rPr>
              <a:t>я </a:t>
            </a:r>
            <a:r>
              <a:rPr lang="ru-RU" sz="1600" spc="-1" dirty="0">
                <a:solidFill>
                  <a:schemeClr val="bg1"/>
                </a:solidFill>
                <a:latin typeface="Times New Roman"/>
                <a:ea typeface="DejaVu Sans Condensed"/>
              </a:rPr>
              <a:t>проверка)</a:t>
            </a:r>
            <a:r>
              <a:rPr lang="ru-RU" sz="1600" b="0" strike="noStrike" spc="-1" dirty="0">
                <a:solidFill>
                  <a:schemeClr val="bg1"/>
                </a:solidFill>
                <a:latin typeface="Times New Roman"/>
                <a:ea typeface="DejaVu Sans Condensed"/>
              </a:rPr>
              <a:t>.</a:t>
            </a:r>
            <a:endParaRPr lang="ru-RU" sz="1600" b="0" strike="noStrike" spc="-1" dirty="0">
              <a:solidFill>
                <a:schemeClr val="bg1"/>
              </a:solidFill>
              <a:latin typeface="Arial"/>
            </a:endParaRPr>
          </a:p>
        </p:txBody>
      </p:sp>
      <p:pic>
        <p:nvPicPr>
          <p:cNvPr id="282" name="Рисунок 13">
            <a:extLst>
              <a:ext uri="{FF2B5EF4-FFF2-40B4-BE49-F238E27FC236}">
                <a16:creationId xmlns:a16="http://schemas.microsoft.com/office/drawing/2014/main" xmlns="" id="{7D0C364A-DD1C-09A3-3C8D-5E86417D0CEB}"/>
              </a:ext>
            </a:extLst>
          </p:cNvPr>
          <p:cNvPicPr/>
          <p:nvPr/>
        </p:nvPicPr>
        <p:blipFill>
          <a:blip r:embed="rId5"/>
          <a:srcRect l="18386" t="22532" r="14072" b="25500"/>
          <a:stretch/>
        </p:blipFill>
        <p:spPr>
          <a:xfrm>
            <a:off x="2119320" y="2364480"/>
            <a:ext cx="1398240" cy="618840"/>
          </a:xfrm>
          <a:prstGeom prst="rect">
            <a:avLst/>
          </a:prstGeom>
          <a:ln w="0">
            <a:noFill/>
          </a:ln>
        </p:spPr>
      </p:pic>
      <p:sp>
        <p:nvSpPr>
          <p:cNvPr id="283" name="Shape 192">
            <a:extLst>
              <a:ext uri="{FF2B5EF4-FFF2-40B4-BE49-F238E27FC236}">
                <a16:creationId xmlns:a16="http://schemas.microsoft.com/office/drawing/2014/main" xmlns="" id="{12300FD5-5659-8ABC-5257-E415F027A3F2}"/>
              </a:ext>
            </a:extLst>
          </p:cNvPr>
          <p:cNvSpPr/>
          <p:nvPr/>
        </p:nvSpPr>
        <p:spPr>
          <a:xfrm>
            <a:off x="3611161" y="873900"/>
            <a:ext cx="8405159" cy="255309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447675" algn="just" defTabSz="914400">
              <a:lnSpc>
                <a:spcPct val="100000"/>
              </a:lnSpc>
            </a:pPr>
            <a:r>
              <a:rPr lang="ru-RU" sz="1600" b="0" strike="noStrike" spc="-1" dirty="0">
                <a:solidFill>
                  <a:srgbClr val="00345E"/>
                </a:solidFill>
                <a:latin typeface="Times New Roman"/>
              </a:rPr>
              <a:t>В Федеральную антимонопольную службу поступила жалоба Заявителя на действия Заказчика, Уполномоченного органа, при проведении Заказчиком, Уполномоченным органом, Оператором электронной площадки Конкурса.</a:t>
            </a:r>
          </a:p>
          <a:p>
            <a:pPr indent="447675" algn="just" defTabSz="914400">
              <a:lnSpc>
                <a:spcPct val="100000"/>
              </a:lnSpc>
            </a:pPr>
            <a:r>
              <a:rPr lang="ru-RU" sz="1600" b="0" strike="noStrike" spc="-1" dirty="0">
                <a:solidFill>
                  <a:srgbClr val="00345E"/>
                </a:solidFill>
                <a:latin typeface="Times New Roman"/>
              </a:rPr>
              <a:t>Комиссией довод заявителя в отношении положений извещения оставлен</a:t>
            </a:r>
            <a:br>
              <a:rPr lang="ru-RU" sz="1600" b="0" strike="noStrike" spc="-1" dirty="0">
                <a:solidFill>
                  <a:srgbClr val="00345E"/>
                </a:solidFill>
                <a:latin typeface="Times New Roman"/>
              </a:rPr>
            </a:br>
            <a:r>
              <a:rPr lang="ru-RU" sz="1600" b="0" strike="noStrike" spc="-1" dirty="0">
                <a:solidFill>
                  <a:srgbClr val="00345E"/>
                </a:solidFill>
                <a:latin typeface="Times New Roman"/>
              </a:rPr>
              <a:t>без рассмотрения в связи с истечением срока подачи жалобы в соответствии с пунктом 1</a:t>
            </a:r>
            <a:br>
              <a:rPr lang="ru-RU" sz="1600" b="0" strike="noStrike" spc="-1" dirty="0">
                <a:solidFill>
                  <a:srgbClr val="00345E"/>
                </a:solidFill>
                <a:latin typeface="Times New Roman"/>
              </a:rPr>
            </a:br>
            <a:r>
              <a:rPr lang="ru-RU" sz="1600" b="0" strike="noStrike" spc="-1" dirty="0">
                <a:solidFill>
                  <a:srgbClr val="00345E"/>
                </a:solidFill>
                <a:latin typeface="Times New Roman"/>
              </a:rPr>
              <a:t>части 2 статьи 105 Закона о контрактной системе.</a:t>
            </a:r>
          </a:p>
          <a:p>
            <a:pPr indent="447675" algn="just" defTabSz="914400">
              <a:lnSpc>
                <a:spcPct val="100000"/>
              </a:lnSpc>
            </a:pPr>
            <a:r>
              <a:rPr lang="ru-RU" sz="1600" spc="-1" dirty="0">
                <a:solidFill>
                  <a:srgbClr val="00345E"/>
                </a:solidFill>
                <a:latin typeface="Times New Roman"/>
              </a:rPr>
              <a:t>Довод заявителя в отношении действий комиссии по осуществлению закупок заказчика признан необоснованным.</a:t>
            </a:r>
          </a:p>
          <a:p>
            <a:pPr indent="363538" algn="just" defTabSz="914400">
              <a:lnSpc>
                <a:spcPct val="100000"/>
              </a:lnSpc>
            </a:pPr>
            <a:r>
              <a:rPr lang="ru-RU" sz="1600" b="0" strike="noStrike" spc="-1" dirty="0">
                <a:solidFill>
                  <a:srgbClr val="00345E"/>
                </a:solidFill>
                <a:latin typeface="Times New Roman"/>
              </a:rPr>
              <a:t>Вместе с тем в ходе проведения внеплановой проверки Комиссией установлены нарушения.</a:t>
            </a:r>
          </a:p>
        </p:txBody>
      </p:sp>
      <p:sp>
        <p:nvSpPr>
          <p:cNvPr id="284" name="Shape 192">
            <a:extLst>
              <a:ext uri="{FF2B5EF4-FFF2-40B4-BE49-F238E27FC236}">
                <a16:creationId xmlns:a16="http://schemas.microsoft.com/office/drawing/2014/main" xmlns="" id="{C18D0CF1-7F44-00A2-9617-FC248D7397A5}"/>
              </a:ext>
            </a:extLst>
          </p:cNvPr>
          <p:cNvSpPr/>
          <p:nvPr/>
        </p:nvSpPr>
        <p:spPr>
          <a:xfrm>
            <a:off x="159060" y="3303463"/>
            <a:ext cx="11873880" cy="40304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447675" algn="just"/>
            <a:r>
              <a:rPr lang="ru-RU" sz="1600" spc="-1" dirty="0">
                <a:solidFill>
                  <a:srgbClr val="00345E"/>
                </a:solidFill>
                <a:latin typeface="Times New Roman"/>
              </a:rPr>
              <a:t>Так, Комиссией установлено, что пунктами 15, 16 части 1.2 «Иные обязательства» приложения № 1 к проекту контракта Извещения (далее - Проект контракта) установлено, что при производстве работ подрядчик согласовывает с Заказчиком образцы материалов, изделий, конструкций и оборудования, а также его комплектующих, приобретаемых (или планируемых к приобретению).</a:t>
            </a:r>
          </a:p>
          <a:p>
            <a:pPr indent="447675" algn="just"/>
            <a:r>
              <a:rPr lang="ru-RU" sz="1600" spc="-1" dirty="0">
                <a:solidFill>
                  <a:srgbClr val="00345E"/>
                </a:solidFill>
                <a:latin typeface="Times New Roman"/>
              </a:rPr>
              <a:t>По мнению Комиссии требование Заказчика о согласовании подрядчиком образцов материалов и изделий является неправомерным, поскольку вышеуказанное требование не соответствует положениям Закона о контрактной системе и может привести к невозможности исполнения подрядчиком контракта.</a:t>
            </a:r>
          </a:p>
          <a:p>
            <a:pPr indent="447675" algn="just"/>
            <a:r>
              <a:rPr lang="ru-RU" sz="1600" spc="-1" dirty="0">
                <a:solidFill>
                  <a:srgbClr val="00345E"/>
                </a:solidFill>
                <a:latin typeface="Times New Roman"/>
              </a:rPr>
              <a:t>Кроме того, установление указанного требования ставит подрядчика в зависимость от волеизъявления Заказчика.</a:t>
            </a:r>
          </a:p>
          <a:p>
            <a:pPr indent="447675" algn="just"/>
            <a:r>
              <a:rPr lang="ru-RU" sz="1600" spc="-1" dirty="0">
                <a:solidFill>
                  <a:srgbClr val="00345E"/>
                </a:solidFill>
                <a:latin typeface="Times New Roman"/>
              </a:rPr>
              <a:t>Таким образом, Комиссия приходит к выводу, что действия Заказчика, установившего вышеуказанные положения в Контракте, не соответствуют требованиям части 6 статьи 31 Закона о контрактной системе, нарушают пункт 1 части 2 статьи 42 Закона</a:t>
            </a:r>
            <a:br>
              <a:rPr lang="ru-RU" sz="1600" spc="-1" dirty="0">
                <a:solidFill>
                  <a:srgbClr val="00345E"/>
                </a:solidFill>
                <a:latin typeface="Times New Roman"/>
              </a:rPr>
            </a:br>
            <a:r>
              <a:rPr lang="ru-RU" sz="1600" spc="-1" dirty="0">
                <a:solidFill>
                  <a:srgbClr val="00345E"/>
                </a:solidFill>
                <a:latin typeface="Times New Roman"/>
              </a:rPr>
              <a:t>о контрактной системе и содержат признаки административного правонарушения, ответственность за совершение которого предусмотрена частью 5 статьи 7.30.1 Кодекса Российской Федерации об административных правонарушениях (далее - КоАП РФ).</a:t>
            </a:r>
          </a:p>
          <a:p>
            <a:pPr indent="447675" algn="just"/>
            <a:r>
              <a:rPr lang="ru-RU" sz="1600" spc="-1" dirty="0">
                <a:solidFill>
                  <a:srgbClr val="00345E"/>
                </a:solidFill>
                <a:latin typeface="Times New Roman"/>
              </a:rPr>
              <a:t>Вместе с тем Комиссия пришла к выводу что действия Заказчика, сформировавшего размер обеспечения исполнения контракта</a:t>
            </a:r>
            <a:br>
              <a:rPr lang="ru-RU" sz="1600" spc="-1" dirty="0">
                <a:solidFill>
                  <a:srgbClr val="00345E"/>
                </a:solidFill>
                <a:latin typeface="Times New Roman"/>
              </a:rPr>
            </a:br>
            <a:r>
              <a:rPr lang="ru-RU" sz="1600" spc="-1" dirty="0">
                <a:solidFill>
                  <a:srgbClr val="00345E"/>
                </a:solidFill>
                <a:latin typeface="Times New Roman"/>
              </a:rPr>
              <a:t>с нарушением требований Закона о контрактной системе предусмотренных пунктом 3 части 6 статьи 96 Закона о контрактной системе, нарушают пункт 17 части 1 статьи 42 Закона о контрактной системе.</a:t>
            </a:r>
          </a:p>
          <a:p>
            <a:pPr indent="447675" algn="just"/>
            <a:endParaRPr lang="ru-RU" sz="1600" spc="-1" dirty="0">
              <a:solidFill>
                <a:srgbClr val="00345E"/>
              </a:solidFill>
              <a:latin typeface="Times New Roman"/>
            </a:endParaRPr>
          </a:p>
          <a:p>
            <a:pPr indent="447675" algn="just"/>
            <a:r>
              <a:rPr lang="ru-RU" sz="1600" spc="-1" dirty="0">
                <a:solidFill>
                  <a:srgbClr val="00345E"/>
                </a:solidFill>
                <a:latin typeface="Times New Roman"/>
              </a:rPr>
              <a:t> </a:t>
            </a:r>
          </a:p>
        </p:txBody>
      </p:sp>
      <p:pic>
        <p:nvPicPr>
          <p:cNvPr id="285" name="Рисунок 26">
            <a:extLst>
              <a:ext uri="{FF2B5EF4-FFF2-40B4-BE49-F238E27FC236}">
                <a16:creationId xmlns:a16="http://schemas.microsoft.com/office/drawing/2014/main" xmlns="" id="{9EAD451D-EF1B-F37D-8488-09FFEECDF23E}"/>
              </a:ext>
            </a:extLst>
          </p:cNvPr>
          <p:cNvPicPr/>
          <p:nvPr/>
        </p:nvPicPr>
        <p:blipFill>
          <a:blip r:embed="rId6"/>
          <a:srcRect l="96066" r="-2108"/>
          <a:stretch/>
        </p:blipFill>
        <p:spPr>
          <a:xfrm rot="16200000">
            <a:off x="5956920" y="891720"/>
            <a:ext cx="628920" cy="12191400"/>
          </a:xfrm>
          <a:prstGeom prst="rect">
            <a:avLst/>
          </a:prstGeom>
          <a:ln w="0">
            <a:noFill/>
          </a:ln>
        </p:spPr>
      </p:pic>
    </p:spTree>
    <p:extLst>
      <p:ext uri="{BB962C8B-B14F-4D97-AF65-F5344CB8AC3E}">
        <p14:creationId xmlns:p14="http://schemas.microsoft.com/office/powerpoint/2010/main" val="30836292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C1A8CD-8484-0E2E-C83A-59E2F0850281}"/>
            </a:ext>
          </a:extLst>
        </p:cNvPr>
        <p:cNvGrpSpPr/>
        <p:nvPr/>
      </p:nvGrpSpPr>
      <p:grpSpPr>
        <a:xfrm>
          <a:off x="0" y="0"/>
          <a:ext cx="0" cy="0"/>
          <a:chOff x="0" y="0"/>
          <a:chExt cx="0" cy="0"/>
        </a:xfrm>
      </p:grpSpPr>
      <p:pic>
        <p:nvPicPr>
          <p:cNvPr id="276" name="Picture 155">
            <a:extLst>
              <a:ext uri="{FF2B5EF4-FFF2-40B4-BE49-F238E27FC236}">
                <a16:creationId xmlns:a16="http://schemas.microsoft.com/office/drawing/2014/main" xmlns="" id="{6DBA478B-C7C3-7474-CB79-AF2A05208F81}"/>
              </a:ext>
            </a:extLst>
          </p:cNvPr>
          <p:cNvPicPr/>
          <p:nvPr/>
        </p:nvPicPr>
        <p:blipFill>
          <a:blip r:embed="rId3"/>
          <a:srcRect l="31460"/>
          <a:stretch/>
        </p:blipFill>
        <p:spPr>
          <a:xfrm>
            <a:off x="5736000" y="166868"/>
            <a:ext cx="5605560" cy="6227640"/>
          </a:xfrm>
          <a:prstGeom prst="rect">
            <a:avLst/>
          </a:prstGeom>
          <a:ln w="0">
            <a:noFill/>
          </a:ln>
        </p:spPr>
      </p:pic>
      <p:pic>
        <p:nvPicPr>
          <p:cNvPr id="279" name="Рисунок 5">
            <a:extLst>
              <a:ext uri="{FF2B5EF4-FFF2-40B4-BE49-F238E27FC236}">
                <a16:creationId xmlns:a16="http://schemas.microsoft.com/office/drawing/2014/main" xmlns="" id="{5F8C88E9-661C-BD6A-FEF8-4E0614CB99EC}"/>
              </a:ext>
            </a:extLst>
          </p:cNvPr>
          <p:cNvPicPr/>
          <p:nvPr/>
        </p:nvPicPr>
        <p:blipFill>
          <a:blip r:embed="rId4"/>
          <a:stretch/>
        </p:blipFill>
        <p:spPr>
          <a:xfrm>
            <a:off x="175680" y="-320761"/>
            <a:ext cx="3423240" cy="4050931"/>
          </a:xfrm>
          <a:prstGeom prst="rect">
            <a:avLst/>
          </a:prstGeom>
          <a:ln w="0">
            <a:noFill/>
          </a:ln>
        </p:spPr>
      </p:pic>
      <p:sp>
        <p:nvSpPr>
          <p:cNvPr id="280" name="Прямоугольник 6">
            <a:extLst>
              <a:ext uri="{FF2B5EF4-FFF2-40B4-BE49-F238E27FC236}">
                <a16:creationId xmlns:a16="http://schemas.microsoft.com/office/drawing/2014/main" xmlns="" id="{DDD06D3C-9B3A-A5AC-0D1C-BCA573B6F1A4}"/>
              </a:ext>
            </a:extLst>
          </p:cNvPr>
          <p:cNvSpPr/>
          <p:nvPr/>
        </p:nvSpPr>
        <p:spPr>
          <a:xfrm>
            <a:off x="324720" y="185040"/>
            <a:ext cx="2677320" cy="1984320"/>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2000" b="0" strike="noStrike" spc="-1">
              <a:solidFill>
                <a:schemeClr val="lt1"/>
              </a:solidFill>
              <a:latin typeface="Times New Roman"/>
            </a:endParaRPr>
          </a:p>
        </p:txBody>
      </p:sp>
      <p:sp>
        <p:nvSpPr>
          <p:cNvPr id="281" name="Shape 192">
            <a:extLst>
              <a:ext uri="{FF2B5EF4-FFF2-40B4-BE49-F238E27FC236}">
                <a16:creationId xmlns:a16="http://schemas.microsoft.com/office/drawing/2014/main" xmlns="" id="{6E87C4E4-678F-21A4-9923-91B3385D7FDE}"/>
              </a:ext>
            </a:extLst>
          </p:cNvPr>
          <p:cNvSpPr/>
          <p:nvPr/>
        </p:nvSpPr>
        <p:spPr>
          <a:xfrm>
            <a:off x="336960" y="158760"/>
            <a:ext cx="2814120" cy="206064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ru-RU" sz="1600" spc="-1" dirty="0">
                <a:solidFill>
                  <a:schemeClr val="lt1"/>
                </a:solidFill>
                <a:latin typeface="Times New Roman"/>
                <a:ea typeface="DejaVu Sans Condensed"/>
              </a:rPr>
              <a:t>Решение ФАС России</a:t>
            </a:r>
            <a:br>
              <a:rPr lang="ru-RU" sz="1600" spc="-1" dirty="0">
                <a:solidFill>
                  <a:schemeClr val="lt1"/>
                </a:solidFill>
                <a:latin typeface="Times New Roman"/>
                <a:ea typeface="DejaVu Sans Condensed"/>
              </a:rPr>
            </a:br>
            <a:r>
              <a:rPr lang="ru-RU" sz="1600" spc="-1" dirty="0">
                <a:solidFill>
                  <a:schemeClr val="lt1"/>
                </a:solidFill>
                <a:latin typeface="Times New Roman"/>
                <a:ea typeface="DejaVu Sans Condensed"/>
              </a:rPr>
              <a:t>от 10.12.2025 по делу</a:t>
            </a:r>
            <a:br>
              <a:rPr lang="ru-RU" sz="1600" spc="-1" dirty="0">
                <a:solidFill>
                  <a:schemeClr val="lt1"/>
                </a:solidFill>
                <a:latin typeface="Times New Roman"/>
                <a:ea typeface="DejaVu Sans Condensed"/>
              </a:rPr>
            </a:br>
            <a:r>
              <a:rPr lang="ru-RU" sz="1600" spc="-1" dirty="0">
                <a:solidFill>
                  <a:schemeClr val="lt1"/>
                </a:solidFill>
                <a:latin typeface="Times New Roman"/>
                <a:ea typeface="DejaVu Sans Condensed"/>
              </a:rPr>
              <a:t>№ 25/44/93/574</a:t>
            </a:r>
          </a:p>
          <a:p>
            <a:r>
              <a:rPr lang="en-US" sz="1600" b="0" strike="noStrike" spc="-1" dirty="0">
                <a:solidFill>
                  <a:schemeClr val="lt1"/>
                </a:solidFill>
                <a:latin typeface="Times New Roman"/>
                <a:ea typeface="DejaVu Sans Condensed"/>
              </a:rPr>
              <a:t>(</a:t>
            </a:r>
            <a:r>
              <a:rPr lang="ru-RU" sz="1600" b="0" strike="noStrike" spc="-1" dirty="0">
                <a:solidFill>
                  <a:schemeClr val="lt1"/>
                </a:solidFill>
                <a:latin typeface="Times New Roman"/>
                <a:ea typeface="DejaVu Sans Condensed"/>
              </a:rPr>
              <a:t>Комиссией при рассмотрении обращения о согласовании единственного поставщика проведена внеплановая проверка).</a:t>
            </a:r>
            <a:endParaRPr lang="ru-RU" sz="1600" b="0" strike="noStrike" spc="-1" dirty="0">
              <a:latin typeface="Arial"/>
            </a:endParaRPr>
          </a:p>
        </p:txBody>
      </p:sp>
      <p:pic>
        <p:nvPicPr>
          <p:cNvPr id="282" name="Рисунок 13">
            <a:extLst>
              <a:ext uri="{FF2B5EF4-FFF2-40B4-BE49-F238E27FC236}">
                <a16:creationId xmlns:a16="http://schemas.microsoft.com/office/drawing/2014/main" xmlns="" id="{EBCC567B-A22F-F632-E780-4D776A7A06D4}"/>
              </a:ext>
            </a:extLst>
          </p:cNvPr>
          <p:cNvPicPr/>
          <p:nvPr/>
        </p:nvPicPr>
        <p:blipFill>
          <a:blip r:embed="rId5"/>
          <a:srcRect l="18386" t="22532" r="14072" b="25500"/>
          <a:stretch/>
        </p:blipFill>
        <p:spPr>
          <a:xfrm>
            <a:off x="2119320" y="2364480"/>
            <a:ext cx="1398240" cy="618840"/>
          </a:xfrm>
          <a:prstGeom prst="rect">
            <a:avLst/>
          </a:prstGeom>
          <a:ln w="0">
            <a:noFill/>
          </a:ln>
        </p:spPr>
      </p:pic>
      <p:sp>
        <p:nvSpPr>
          <p:cNvPr id="283" name="Shape 192">
            <a:extLst>
              <a:ext uri="{FF2B5EF4-FFF2-40B4-BE49-F238E27FC236}">
                <a16:creationId xmlns:a16="http://schemas.microsoft.com/office/drawing/2014/main" xmlns="" id="{90E648E1-CB91-16BD-724A-6F8BDA32510C}"/>
              </a:ext>
            </a:extLst>
          </p:cNvPr>
          <p:cNvSpPr/>
          <p:nvPr/>
        </p:nvSpPr>
        <p:spPr>
          <a:xfrm>
            <a:off x="3627781" y="158760"/>
            <a:ext cx="8405159" cy="378419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447675" algn="just" defTabSz="914400">
              <a:lnSpc>
                <a:spcPct val="100000"/>
              </a:lnSpc>
            </a:pPr>
            <a:r>
              <a:rPr lang="ru-RU" sz="1600" b="0" strike="noStrike" spc="-1" dirty="0">
                <a:solidFill>
                  <a:srgbClr val="00345E"/>
                </a:solidFill>
                <a:latin typeface="Times New Roman"/>
              </a:rPr>
              <a:t>Заказчик обратился за согласованием заключения контракта с единственным поставщиком (подрядчиком, исполнителем) в соответствии с пунктом 25 части 1 статьи 93 Закона о контрактной системе.</a:t>
            </a:r>
          </a:p>
          <a:p>
            <a:pPr indent="447675" algn="just" defTabSz="914400">
              <a:lnSpc>
                <a:spcPct val="100000"/>
              </a:lnSpc>
            </a:pPr>
            <a:r>
              <a:rPr lang="ru-RU" sz="1600" b="0" strike="noStrike" spc="-1" dirty="0">
                <a:solidFill>
                  <a:srgbClr val="00345E"/>
                </a:solidFill>
                <a:latin typeface="Times New Roman"/>
              </a:rPr>
              <a:t>К Обращению приложены документы и сведения, свидетельствующие о соответствии единственного поставщика (подрядчика, исполнителя) требованиям законодательства Российской Федерации о контрактной системе в сфере закупок и Извещения.</a:t>
            </a:r>
          </a:p>
          <a:p>
            <a:pPr indent="447675" algn="just" defTabSz="914400">
              <a:lnSpc>
                <a:spcPct val="100000"/>
              </a:lnSpc>
            </a:pPr>
            <a:r>
              <a:rPr lang="ru-RU" sz="1600" b="0" strike="noStrike" spc="-1" dirty="0">
                <a:solidFill>
                  <a:srgbClr val="00345E"/>
                </a:solidFill>
                <a:latin typeface="Times New Roman"/>
              </a:rPr>
              <a:t>В результате осуществления внеплановой проверки ФАС России на основании полученной информации о признаках нарушения законодательства Российской Федерации и иных нормативных правовых актов о контрактной системе в сфере закупок в действиях ФКУ "Ф" Минздрава России принято решение от 27.11.2025 по делу N 25/44/99/214 (далее - Решение).</a:t>
            </a:r>
          </a:p>
          <a:p>
            <a:pPr indent="447675" algn="just" defTabSz="914400">
              <a:lnSpc>
                <a:spcPct val="100000"/>
              </a:lnSpc>
            </a:pPr>
            <a:r>
              <a:rPr lang="ru-RU" sz="1600" b="0" strike="noStrike" spc="-1" dirty="0">
                <a:solidFill>
                  <a:srgbClr val="00345E"/>
                </a:solidFill>
                <a:latin typeface="Times New Roman"/>
              </a:rPr>
              <a:t>Так, согласно Решению Комиссией в действиях Заказчика выявлено нарушение части 1 статьи 34 Закона о контрактной системе, выразившееся во включении в проект контракта Извещения положений, нарушающих требования Закона о контрактной системе.</a:t>
            </a:r>
          </a:p>
          <a:p>
            <a:pPr indent="447675" algn="just" defTabSz="914400">
              <a:lnSpc>
                <a:spcPct val="100000"/>
              </a:lnSpc>
            </a:pPr>
            <a:endParaRPr lang="ru-RU" sz="1600" b="0" strike="noStrike" spc="-1" dirty="0">
              <a:solidFill>
                <a:srgbClr val="00345E"/>
              </a:solidFill>
              <a:latin typeface="Times New Roman"/>
            </a:endParaRPr>
          </a:p>
        </p:txBody>
      </p:sp>
      <p:sp>
        <p:nvSpPr>
          <p:cNvPr id="284" name="Shape 192">
            <a:extLst>
              <a:ext uri="{FF2B5EF4-FFF2-40B4-BE49-F238E27FC236}">
                <a16:creationId xmlns:a16="http://schemas.microsoft.com/office/drawing/2014/main" xmlns="" id="{6DDA95E4-6108-E243-87B1-072EC0DDB288}"/>
              </a:ext>
            </a:extLst>
          </p:cNvPr>
          <p:cNvSpPr/>
          <p:nvPr/>
        </p:nvSpPr>
        <p:spPr>
          <a:xfrm>
            <a:off x="159060" y="3578055"/>
            <a:ext cx="11873880" cy="378419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447675" algn="just"/>
            <a:r>
              <a:rPr lang="ru-RU" sz="1600" spc="-1" dirty="0">
                <a:solidFill>
                  <a:srgbClr val="00345E"/>
                </a:solidFill>
                <a:latin typeface="Times New Roman"/>
              </a:rPr>
              <a:t>На основании Решения Заказчику, АО "С" выдано предписание от 27.11.2025 по делу N 25/44/99/214 (далее - Предписание) об устранении выявленного нарушения Закона о контрактной системе путем внесения изменений в Извещение.</a:t>
            </a:r>
          </a:p>
          <a:p>
            <a:pPr indent="447675" algn="just"/>
            <a:r>
              <a:rPr lang="ru-RU" sz="1600" spc="-1" dirty="0">
                <a:solidFill>
                  <a:srgbClr val="00345E"/>
                </a:solidFill>
                <a:latin typeface="Times New Roman"/>
              </a:rPr>
              <a:t>Срок исполнения Предписания - 18.12.2025.</a:t>
            </a:r>
          </a:p>
          <a:p>
            <a:pPr indent="447675" algn="just"/>
            <a:r>
              <a:rPr lang="ru-RU" sz="1600" spc="-1" dirty="0">
                <a:solidFill>
                  <a:srgbClr val="00345E"/>
                </a:solidFill>
                <a:latin typeface="Times New Roman"/>
              </a:rPr>
              <a:t>Подпунктом «в» пункта 13 Правил, установленных Постановлением Правительства от 30.06.2020 №</a:t>
            </a:r>
            <a:r>
              <a:rPr lang="en-US" sz="1600" spc="-1" dirty="0">
                <a:solidFill>
                  <a:srgbClr val="00345E"/>
                </a:solidFill>
                <a:latin typeface="Times New Roman"/>
              </a:rPr>
              <a:t> 961</a:t>
            </a:r>
            <a:r>
              <a:rPr lang="ru-RU" sz="1600" spc="-1" dirty="0">
                <a:solidFill>
                  <a:srgbClr val="00345E"/>
                </a:solidFill>
                <a:latin typeface="Times New Roman"/>
              </a:rPr>
              <a:t> установлено, что контрольный орган в сфере закупок принимает решение об отказе в согласовании заключения контракта с единственным поставщиком (подрядчиком, исполнителем) в случае выявления таким органом при проведении внеплановой проверки описания объекта закупки, влекущего ограничение количества участников закупки, за исключением случаев, предусмотренных законодательством Российской Федерации и иными нормативными правовыми актами о контрактной системе в сфере закупок.</a:t>
            </a:r>
          </a:p>
          <a:p>
            <a:pPr indent="447675" algn="just"/>
            <a:r>
              <a:rPr lang="ru-RU" sz="1600" spc="-1" dirty="0">
                <a:solidFill>
                  <a:srgbClr val="00345E"/>
                </a:solidFill>
                <a:latin typeface="Times New Roman"/>
              </a:rPr>
              <a:t>На основании изложенного, руководствуясь пунктом 25 части 1 статьи 93, пункта 4 части 15 статьи 99 Закона о контрактной системе, пунктом 13 Правил, Комиссия решила:</a:t>
            </a:r>
          </a:p>
          <a:p>
            <a:pPr indent="447675" algn="just"/>
            <a:r>
              <a:rPr lang="ru-RU" sz="1600" spc="-1" dirty="0">
                <a:solidFill>
                  <a:srgbClr val="00345E"/>
                </a:solidFill>
                <a:latin typeface="Times New Roman"/>
              </a:rPr>
              <a:t>1. Отказать ФКУ «Ф» Минздрава России в согласовании заключения государственного контракта по итогам проведения Аукциона с номером извещения 0873400003925000528 с единственным поставщиком (подрядчиком, исполнителем) - АО «Б».</a:t>
            </a:r>
          </a:p>
          <a:p>
            <a:pPr indent="447675" algn="just"/>
            <a:r>
              <a:rPr lang="ru-RU" sz="1600" spc="-1" dirty="0">
                <a:solidFill>
                  <a:srgbClr val="00345E"/>
                </a:solidFill>
                <a:latin typeface="Times New Roman"/>
              </a:rPr>
              <a:t>2. Признать в действиях Заказчика нарушение части 1 статьи 34 Закона о контрактной системе.</a:t>
            </a:r>
          </a:p>
          <a:p>
            <a:pPr indent="447675" algn="just"/>
            <a:endParaRPr lang="ru-RU" sz="1600" spc="-1" dirty="0">
              <a:solidFill>
                <a:srgbClr val="00345E"/>
              </a:solidFill>
              <a:latin typeface="Times New Roman"/>
            </a:endParaRPr>
          </a:p>
          <a:p>
            <a:pPr indent="447675" algn="just"/>
            <a:r>
              <a:rPr lang="ru-RU" sz="1600" spc="-1" dirty="0">
                <a:solidFill>
                  <a:srgbClr val="00345E"/>
                </a:solidFill>
                <a:latin typeface="Times New Roman"/>
              </a:rPr>
              <a:t> </a:t>
            </a:r>
          </a:p>
        </p:txBody>
      </p:sp>
      <p:pic>
        <p:nvPicPr>
          <p:cNvPr id="285" name="Рисунок 26">
            <a:extLst>
              <a:ext uri="{FF2B5EF4-FFF2-40B4-BE49-F238E27FC236}">
                <a16:creationId xmlns:a16="http://schemas.microsoft.com/office/drawing/2014/main" xmlns="" id="{F5E0447E-91DD-D914-B8D7-1CC73FDFB6C9}"/>
              </a:ext>
            </a:extLst>
          </p:cNvPr>
          <p:cNvPicPr/>
          <p:nvPr/>
        </p:nvPicPr>
        <p:blipFill>
          <a:blip r:embed="rId6"/>
          <a:srcRect l="96066" r="-2108"/>
          <a:stretch/>
        </p:blipFill>
        <p:spPr>
          <a:xfrm rot="16200000">
            <a:off x="5956920" y="891720"/>
            <a:ext cx="628920" cy="12191400"/>
          </a:xfrm>
          <a:prstGeom prst="rect">
            <a:avLst/>
          </a:prstGeom>
          <a:ln w="0">
            <a:noFill/>
          </a:ln>
        </p:spPr>
      </p:pic>
    </p:spTree>
    <p:extLst>
      <p:ext uri="{BB962C8B-B14F-4D97-AF65-F5344CB8AC3E}">
        <p14:creationId xmlns:p14="http://schemas.microsoft.com/office/powerpoint/2010/main" val="2028626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5B39483-EA57-A5C6-0A01-56B44D0EDFC6}"/>
            </a:ext>
          </a:extLst>
        </p:cNvPr>
        <p:cNvGrpSpPr/>
        <p:nvPr/>
      </p:nvGrpSpPr>
      <p:grpSpPr>
        <a:xfrm>
          <a:off x="0" y="0"/>
          <a:ext cx="0" cy="0"/>
          <a:chOff x="0" y="0"/>
          <a:chExt cx="0" cy="0"/>
        </a:xfrm>
      </p:grpSpPr>
      <p:pic>
        <p:nvPicPr>
          <p:cNvPr id="276" name="Picture 155">
            <a:extLst>
              <a:ext uri="{FF2B5EF4-FFF2-40B4-BE49-F238E27FC236}">
                <a16:creationId xmlns:a16="http://schemas.microsoft.com/office/drawing/2014/main" xmlns="" id="{027D35B7-9D0D-F1C1-3554-A951198AF17C}"/>
              </a:ext>
            </a:extLst>
          </p:cNvPr>
          <p:cNvPicPr/>
          <p:nvPr/>
        </p:nvPicPr>
        <p:blipFill>
          <a:blip r:embed="rId3"/>
          <a:srcRect l="31460"/>
          <a:stretch/>
        </p:blipFill>
        <p:spPr>
          <a:xfrm>
            <a:off x="5928787" y="142505"/>
            <a:ext cx="5605560" cy="6227640"/>
          </a:xfrm>
          <a:prstGeom prst="rect">
            <a:avLst/>
          </a:prstGeom>
          <a:ln w="0">
            <a:noFill/>
          </a:ln>
        </p:spPr>
      </p:pic>
      <p:pic>
        <p:nvPicPr>
          <p:cNvPr id="279" name="Рисунок 5">
            <a:extLst>
              <a:ext uri="{FF2B5EF4-FFF2-40B4-BE49-F238E27FC236}">
                <a16:creationId xmlns:a16="http://schemas.microsoft.com/office/drawing/2014/main" xmlns="" id="{D4DFE11A-28F8-8EF6-0A98-C2506E7EDF07}"/>
              </a:ext>
            </a:extLst>
          </p:cNvPr>
          <p:cNvPicPr/>
          <p:nvPr/>
        </p:nvPicPr>
        <p:blipFill>
          <a:blip r:embed="rId4"/>
          <a:stretch/>
        </p:blipFill>
        <p:spPr>
          <a:xfrm>
            <a:off x="175679" y="-351000"/>
            <a:ext cx="3423240" cy="4050931"/>
          </a:xfrm>
          <a:prstGeom prst="rect">
            <a:avLst/>
          </a:prstGeom>
          <a:ln w="0">
            <a:noFill/>
          </a:ln>
        </p:spPr>
      </p:pic>
      <p:sp>
        <p:nvSpPr>
          <p:cNvPr id="280" name="Прямоугольник 6">
            <a:extLst>
              <a:ext uri="{FF2B5EF4-FFF2-40B4-BE49-F238E27FC236}">
                <a16:creationId xmlns:a16="http://schemas.microsoft.com/office/drawing/2014/main" xmlns="" id="{0CCFF000-0A9C-828A-AF93-603AB043DDB4}"/>
              </a:ext>
            </a:extLst>
          </p:cNvPr>
          <p:cNvSpPr/>
          <p:nvPr/>
        </p:nvSpPr>
        <p:spPr>
          <a:xfrm>
            <a:off x="324720" y="185040"/>
            <a:ext cx="2677320" cy="2302018"/>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2000" b="0" strike="noStrike" spc="-1">
              <a:solidFill>
                <a:schemeClr val="lt1"/>
              </a:solidFill>
              <a:latin typeface="Times New Roman"/>
            </a:endParaRPr>
          </a:p>
        </p:txBody>
      </p:sp>
      <p:sp>
        <p:nvSpPr>
          <p:cNvPr id="281" name="Shape 192">
            <a:extLst>
              <a:ext uri="{FF2B5EF4-FFF2-40B4-BE49-F238E27FC236}">
                <a16:creationId xmlns:a16="http://schemas.microsoft.com/office/drawing/2014/main" xmlns="" id="{13A22D1E-DB10-EBFC-6A47-0FD30B8ADAAA}"/>
              </a:ext>
            </a:extLst>
          </p:cNvPr>
          <p:cNvSpPr/>
          <p:nvPr/>
        </p:nvSpPr>
        <p:spPr>
          <a:xfrm>
            <a:off x="336960" y="207857"/>
            <a:ext cx="2665080" cy="230687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ru-RU" sz="1600" spc="-1" dirty="0">
                <a:solidFill>
                  <a:schemeClr val="lt1"/>
                </a:solidFill>
                <a:latin typeface="Times New Roman"/>
                <a:ea typeface="DejaVu Sans Condensed"/>
              </a:rPr>
              <a:t>Решение ФАС России</a:t>
            </a:r>
            <a:br>
              <a:rPr lang="ru-RU" sz="1600" spc="-1" dirty="0">
                <a:solidFill>
                  <a:schemeClr val="lt1"/>
                </a:solidFill>
                <a:latin typeface="Times New Roman"/>
                <a:ea typeface="DejaVu Sans Condensed"/>
              </a:rPr>
            </a:br>
            <a:r>
              <a:rPr lang="ru-RU" sz="1600" spc="-1" dirty="0">
                <a:solidFill>
                  <a:schemeClr val="lt1"/>
                </a:solidFill>
                <a:latin typeface="Times New Roman"/>
                <a:ea typeface="DejaVu Sans Condensed"/>
              </a:rPr>
              <a:t>от 11.12.2025 по делу</a:t>
            </a:r>
            <a:br>
              <a:rPr lang="ru-RU" sz="1600" spc="-1" dirty="0">
                <a:solidFill>
                  <a:schemeClr val="lt1"/>
                </a:solidFill>
                <a:latin typeface="Times New Roman"/>
                <a:ea typeface="DejaVu Sans Condensed"/>
              </a:rPr>
            </a:br>
            <a:r>
              <a:rPr lang="ru-RU" sz="1600" spc="-1" dirty="0">
                <a:solidFill>
                  <a:schemeClr val="lt1"/>
                </a:solidFill>
                <a:latin typeface="Times New Roman"/>
                <a:ea typeface="DejaVu Sans Condensed"/>
              </a:rPr>
              <a:t>№ 25/44/104/593 </a:t>
            </a:r>
            <a:r>
              <a:rPr lang="en-US" sz="1600" b="0" strike="noStrike" spc="-1" dirty="0">
                <a:solidFill>
                  <a:schemeClr val="lt1"/>
                </a:solidFill>
                <a:latin typeface="Times New Roman"/>
                <a:ea typeface="DejaVu Sans Condensed"/>
              </a:rPr>
              <a:t>(</a:t>
            </a:r>
            <a:r>
              <a:rPr lang="ru-RU" sz="1600" b="0" strike="noStrike" spc="-1" dirty="0">
                <a:solidFill>
                  <a:schemeClr val="lt1"/>
                </a:solidFill>
                <a:latin typeface="Times New Roman"/>
                <a:ea typeface="DejaVu Sans Condensed"/>
              </a:rPr>
              <a:t>Комиссией при рассмотрении обращения</a:t>
            </a:r>
            <a:br>
              <a:rPr lang="ru-RU" sz="1600" b="0" strike="noStrike" spc="-1" dirty="0">
                <a:solidFill>
                  <a:schemeClr val="lt1"/>
                </a:solidFill>
                <a:latin typeface="Times New Roman"/>
                <a:ea typeface="DejaVu Sans Condensed"/>
              </a:rPr>
            </a:br>
            <a:r>
              <a:rPr lang="ru-RU" sz="1600" b="0" strike="noStrike" spc="-1" dirty="0">
                <a:solidFill>
                  <a:schemeClr val="lt1"/>
                </a:solidFill>
                <a:latin typeface="Times New Roman"/>
                <a:ea typeface="DejaVu Sans Condensed"/>
              </a:rPr>
              <a:t>о включении информации</a:t>
            </a:r>
            <a:br>
              <a:rPr lang="ru-RU" sz="1600" b="0" strike="noStrike" spc="-1" dirty="0">
                <a:solidFill>
                  <a:schemeClr val="lt1"/>
                </a:solidFill>
                <a:latin typeface="Times New Roman"/>
                <a:ea typeface="DejaVu Sans Condensed"/>
              </a:rPr>
            </a:br>
            <a:r>
              <a:rPr lang="ru-RU" sz="1600" b="0" strike="noStrike" spc="-1" dirty="0">
                <a:solidFill>
                  <a:schemeClr val="lt1"/>
                </a:solidFill>
                <a:latin typeface="Times New Roman"/>
                <a:ea typeface="DejaVu Sans Condensed"/>
              </a:rPr>
              <a:t>РНП проведена внеплановая проверка и выявлено </a:t>
            </a:r>
            <a:r>
              <a:rPr lang="ru-RU" sz="1600" spc="-1" dirty="0">
                <a:solidFill>
                  <a:schemeClr val="bg1"/>
                </a:solidFill>
                <a:latin typeface="Times New Roman"/>
                <a:ea typeface="DejaVu Sans Condensed"/>
              </a:rPr>
              <a:t>нарушение).</a:t>
            </a:r>
          </a:p>
        </p:txBody>
      </p:sp>
      <p:pic>
        <p:nvPicPr>
          <p:cNvPr id="282" name="Рисунок 13">
            <a:extLst>
              <a:ext uri="{FF2B5EF4-FFF2-40B4-BE49-F238E27FC236}">
                <a16:creationId xmlns:a16="http://schemas.microsoft.com/office/drawing/2014/main" xmlns="" id="{54CC9B97-1D36-580D-7B74-55F07A43A2AB}"/>
              </a:ext>
            </a:extLst>
          </p:cNvPr>
          <p:cNvPicPr/>
          <p:nvPr/>
        </p:nvPicPr>
        <p:blipFill>
          <a:blip r:embed="rId5"/>
          <a:srcRect l="18386" t="22532" r="14072" b="25500"/>
          <a:stretch/>
        </p:blipFill>
        <p:spPr>
          <a:xfrm>
            <a:off x="2122027" y="2480452"/>
            <a:ext cx="1398240" cy="618840"/>
          </a:xfrm>
          <a:prstGeom prst="rect">
            <a:avLst/>
          </a:prstGeom>
          <a:ln w="0">
            <a:noFill/>
          </a:ln>
        </p:spPr>
      </p:pic>
      <p:sp>
        <p:nvSpPr>
          <p:cNvPr id="283" name="Shape 192">
            <a:extLst>
              <a:ext uri="{FF2B5EF4-FFF2-40B4-BE49-F238E27FC236}">
                <a16:creationId xmlns:a16="http://schemas.microsoft.com/office/drawing/2014/main" xmlns="" id="{EB1C60BC-51C6-3F74-FF8C-C6C6A4BEA12E}"/>
              </a:ext>
            </a:extLst>
          </p:cNvPr>
          <p:cNvSpPr/>
          <p:nvPr/>
        </p:nvSpPr>
        <p:spPr>
          <a:xfrm>
            <a:off x="3627781" y="342170"/>
            <a:ext cx="8070733" cy="279931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447675" algn="just" defTabSz="914400">
              <a:lnSpc>
                <a:spcPct val="100000"/>
              </a:lnSpc>
            </a:pPr>
            <a:r>
              <a:rPr lang="ru-RU" sz="1600" b="0" strike="noStrike" spc="-1" dirty="0">
                <a:solidFill>
                  <a:srgbClr val="00345E"/>
                </a:solidFill>
                <a:latin typeface="Times New Roman"/>
              </a:rPr>
              <a:t>Заказчик представил в ФАС России в соответствии со статьей 104 Закона</a:t>
            </a:r>
            <a:br>
              <a:rPr lang="ru-RU" sz="1600" b="0" strike="noStrike" spc="-1" dirty="0">
                <a:solidFill>
                  <a:srgbClr val="00345E"/>
                </a:solidFill>
                <a:latin typeface="Times New Roman"/>
              </a:rPr>
            </a:br>
            <a:r>
              <a:rPr lang="ru-RU" sz="1600" b="0" strike="noStrike" spc="-1" dirty="0">
                <a:solidFill>
                  <a:srgbClr val="00345E"/>
                </a:solidFill>
                <a:latin typeface="Times New Roman"/>
              </a:rPr>
              <a:t>о контрактной системе), Правилами ведения Реестра, утвержденными постановлением Правительства Российской Федерации от 30.06.2021 N 1078 «О порядке ведения реестра недобросовестных поставщиков (подрядчиков, исполнителей), о внесении изменений</a:t>
            </a:r>
            <a:br>
              <a:rPr lang="ru-RU" sz="1600" b="0" strike="noStrike" spc="-1" dirty="0">
                <a:solidFill>
                  <a:srgbClr val="00345E"/>
                </a:solidFill>
                <a:latin typeface="Times New Roman"/>
              </a:rPr>
            </a:br>
            <a:r>
              <a:rPr lang="ru-RU" sz="1600" b="0" strike="noStrike" spc="-1" dirty="0">
                <a:solidFill>
                  <a:srgbClr val="00345E"/>
                </a:solidFill>
                <a:latin typeface="Times New Roman"/>
              </a:rPr>
              <a:t>в некоторые акты Правительства Российской Федерации и признании утратившими силу некоторых актов и отдельных положений некоторых актов Правительства Российской Федерации» (далее - Правила), информацию о Подрядчике для включения в Реестр.</a:t>
            </a:r>
          </a:p>
          <a:p>
            <a:pPr indent="447675" algn="just" defTabSz="914400">
              <a:lnSpc>
                <a:spcPct val="100000"/>
              </a:lnSpc>
            </a:pPr>
            <a:r>
              <a:rPr lang="ru-RU" sz="1600" b="0" strike="noStrike" spc="-1" dirty="0">
                <a:solidFill>
                  <a:srgbClr val="00345E"/>
                </a:solidFill>
                <a:latin typeface="Times New Roman"/>
              </a:rPr>
              <a:t>Комиссия изучив представленные документы и сведения приходит к выводу,</a:t>
            </a:r>
            <a:br>
              <a:rPr lang="ru-RU" sz="1600" b="0" strike="noStrike" spc="-1" dirty="0">
                <a:solidFill>
                  <a:srgbClr val="00345E"/>
                </a:solidFill>
                <a:latin typeface="Times New Roman"/>
              </a:rPr>
            </a:br>
            <a:r>
              <a:rPr lang="ru-RU" sz="1600" b="0" strike="noStrike" spc="-1" dirty="0">
                <a:solidFill>
                  <a:srgbClr val="00345E"/>
                </a:solidFill>
                <a:latin typeface="Times New Roman"/>
              </a:rPr>
              <a:t>что Подрядчиком приняты меры, направленные на надлежащее исполнение условий Контракта, в связи с чем информация о Подрядчике не подлежит включению в Реестр.</a:t>
            </a:r>
          </a:p>
          <a:p>
            <a:pPr indent="447675" algn="just" defTabSz="914400">
              <a:lnSpc>
                <a:spcPct val="100000"/>
              </a:lnSpc>
            </a:pPr>
            <a:r>
              <a:rPr lang="ru-RU" sz="1600" b="0" strike="noStrike" spc="-1" dirty="0">
                <a:solidFill>
                  <a:srgbClr val="00345E"/>
                </a:solidFill>
                <a:latin typeface="Times New Roman"/>
              </a:rPr>
              <a:t>В ходе проведения внеплановой проверки Комиссией установлено следующее.</a:t>
            </a:r>
          </a:p>
        </p:txBody>
      </p:sp>
      <p:sp>
        <p:nvSpPr>
          <p:cNvPr id="284" name="Shape 192">
            <a:extLst>
              <a:ext uri="{FF2B5EF4-FFF2-40B4-BE49-F238E27FC236}">
                <a16:creationId xmlns:a16="http://schemas.microsoft.com/office/drawing/2014/main" xmlns="" id="{E1521B23-0156-1281-E268-F471A8A3E0FC}"/>
              </a:ext>
            </a:extLst>
          </p:cNvPr>
          <p:cNvSpPr/>
          <p:nvPr/>
        </p:nvSpPr>
        <p:spPr>
          <a:xfrm>
            <a:off x="159060" y="3303463"/>
            <a:ext cx="11539454" cy="255309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447675" algn="just"/>
            <a:r>
              <a:rPr lang="ru-RU" sz="1600" spc="-1" dirty="0">
                <a:solidFill>
                  <a:srgbClr val="00345E"/>
                </a:solidFill>
                <a:latin typeface="Times New Roman"/>
              </a:rPr>
              <a:t>В соответствии с частью 1.3 статьи 95 Закона о контрактной системе предусмотренные частью 1 статьи 95 Закона</a:t>
            </a:r>
            <a:br>
              <a:rPr lang="ru-RU" sz="1600" spc="-1" dirty="0">
                <a:solidFill>
                  <a:srgbClr val="00345E"/>
                </a:solidFill>
                <a:latin typeface="Times New Roman"/>
              </a:rPr>
            </a:br>
            <a:r>
              <a:rPr lang="ru-RU" sz="1600" spc="-1" dirty="0">
                <a:solidFill>
                  <a:srgbClr val="00345E"/>
                </a:solidFill>
                <a:latin typeface="Times New Roman"/>
              </a:rPr>
              <a:t>о контрактной системе изменения осуществляются при условии предоставления поставщиком (подрядчиком, исполнителем)</a:t>
            </a:r>
            <a:br>
              <a:rPr lang="ru-RU" sz="1600" spc="-1" dirty="0">
                <a:solidFill>
                  <a:srgbClr val="00345E"/>
                </a:solidFill>
                <a:latin typeface="Times New Roman"/>
              </a:rPr>
            </a:br>
            <a:r>
              <a:rPr lang="ru-RU" sz="1600" spc="-1" dirty="0">
                <a:solidFill>
                  <a:srgbClr val="00345E"/>
                </a:solidFill>
                <a:latin typeface="Times New Roman"/>
              </a:rPr>
              <a:t>в соответствии с Законом о контрактной системе обеспечения исполнения контракта, если такие изменения влекут возникновение новых обязательств поставщика (подрядчика, исполнителя), не обеспеченных ранее предоставленным обеспечением исполнения контракта, и если при определении поставщика (подрядчика, исполнителя) требование обеспечения исполнения контракта установлено в соответствии со статьей 96 Закона о контрактной системе.</a:t>
            </a:r>
          </a:p>
          <a:p>
            <a:pPr indent="447675" algn="just"/>
            <a:r>
              <a:rPr lang="ru-RU" sz="1600" spc="-1" dirty="0">
                <a:solidFill>
                  <a:srgbClr val="00345E"/>
                </a:solidFill>
                <a:latin typeface="Times New Roman"/>
              </a:rPr>
              <a:t>Представители Заказчика на заседании Комиссии пояснили, что Подрядчиком не представлено новое обеспечение исполнения Контракта при подписании ДС № 7, что не соответствует положениям части 1.3 статьи 95 Закона о контрактной системе и содержит признаки административного правонарушения, ответственность за совершение, которого предусмотрена частью 3 статьи 7.30.2 Кодекса Российской Федерации об административных правонарушениях.</a:t>
            </a:r>
          </a:p>
        </p:txBody>
      </p:sp>
      <p:pic>
        <p:nvPicPr>
          <p:cNvPr id="285" name="Рисунок 26">
            <a:extLst>
              <a:ext uri="{FF2B5EF4-FFF2-40B4-BE49-F238E27FC236}">
                <a16:creationId xmlns:a16="http://schemas.microsoft.com/office/drawing/2014/main" xmlns="" id="{5BEB04E7-3F07-058B-DCF8-8359CDF94336}"/>
              </a:ext>
            </a:extLst>
          </p:cNvPr>
          <p:cNvPicPr/>
          <p:nvPr/>
        </p:nvPicPr>
        <p:blipFill>
          <a:blip r:embed="rId6"/>
          <a:srcRect l="96066" r="-2108"/>
          <a:stretch/>
        </p:blipFill>
        <p:spPr>
          <a:xfrm rot="16200000">
            <a:off x="5956920" y="891720"/>
            <a:ext cx="628920" cy="12191400"/>
          </a:xfrm>
          <a:prstGeom prst="rect">
            <a:avLst/>
          </a:prstGeom>
          <a:ln w="0">
            <a:noFill/>
          </a:ln>
        </p:spPr>
      </p:pic>
    </p:spTree>
    <p:extLst>
      <p:ext uri="{BB962C8B-B14F-4D97-AF65-F5344CB8AC3E}">
        <p14:creationId xmlns:p14="http://schemas.microsoft.com/office/powerpoint/2010/main" val="3248121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GroupShape 1273"/>
        <p:cNvGrpSpPr/>
        <p:nvPr/>
      </p:nvGrpSpPr>
      <p:grpSpPr>
        <a:xfrm>
          <a:off x="0" y="0"/>
          <a:ext cx="0" cy="0"/>
          <a:chOff x="0" y="0"/>
          <a:chExt cx="0" cy="0"/>
        </a:xfrm>
      </p:grpSpPr>
      <p:sp>
        <p:nvSpPr>
          <p:cNvPr id="1274" name="Shape 1274"/>
          <p:cNvSpPr txBox="1"/>
          <p:nvPr/>
        </p:nvSpPr>
        <p:spPr>
          <a:xfrm>
            <a:off x="4966119" y="6363607"/>
            <a:ext cx="1097242" cy="276999"/>
          </a:xfrm>
          <a:prstGeom prst="rect">
            <a:avLst/>
          </a:prstGeom>
          <a:noFill/>
        </p:spPr>
        <p:txBody>
          <a:bodyPr wrap="square" lIns="91440" tIns="45720" rIns="91440" bIns="45720">
            <a:spAutoFit/>
          </a:bodyPr>
          <a:lstStyle/>
          <a:p>
            <a:pPr marL="0" indent="0" algn="l"/>
            <a:r>
              <a:rPr sz="1200" i="1">
                <a:solidFill>
                  <a:schemeClr val="bg1"/>
                </a:solidFill>
                <a:latin typeface="DejaVu Sans Condensed"/>
                <a:ea typeface="DejaVu Sans Condensed"/>
                <a:cs typeface="DejaVu Sans Condensed"/>
              </a:rPr>
              <a:t>Март, 2025</a:t>
            </a:r>
          </a:p>
        </p:txBody>
      </p:sp>
      <p:pic>
        <p:nvPicPr>
          <p:cNvPr id="1276" name="Picture 1276"/>
          <p:cNvPicPr/>
          <p:nvPr/>
        </p:nvPicPr>
        <p:blipFill>
          <a:blip r:embed="rId2"/>
          <a:srcRect l="67360" r="-1"/>
          <a:stretch/>
        </p:blipFill>
        <p:spPr>
          <a:xfrm>
            <a:off x="0" y="0"/>
            <a:ext cx="12192000" cy="6858000"/>
          </a:xfrm>
          <a:prstGeom prst="rect">
            <a:avLst/>
          </a:prstGeom>
        </p:spPr>
      </p:pic>
      <p:sp>
        <p:nvSpPr>
          <p:cNvPr id="1277" name="Shape 1277"/>
          <p:cNvSpPr txBox="1"/>
          <p:nvPr/>
        </p:nvSpPr>
        <p:spPr>
          <a:xfrm>
            <a:off x="1327154" y="2951946"/>
            <a:ext cx="10039542" cy="1107996"/>
          </a:xfrm>
          <a:prstGeom prst="rect">
            <a:avLst/>
          </a:prstGeom>
          <a:noFill/>
        </p:spPr>
        <p:txBody>
          <a:bodyPr wrap="square" lIns="91440" tIns="45720" rIns="91440" bIns="45720">
            <a:spAutoFit/>
          </a:bodyPr>
          <a:lstStyle/>
          <a:p>
            <a:pPr marL="0" indent="0" algn="ctr"/>
            <a:r>
              <a:rPr sz="6600" b="1">
                <a:solidFill>
                  <a:schemeClr val="bg1"/>
                </a:solidFill>
                <a:latin typeface="Times New Roman"/>
                <a:ea typeface="Times New Roman"/>
                <a:cs typeface="Times New Roman"/>
              </a:rPr>
              <a:t>Спасибо за внимание!</a:t>
            </a:r>
            <a:endParaRPr sz="1800">
              <a:solidFill>
                <a:schemeClr val="tx1"/>
              </a:solidFill>
              <a:latin typeface="+mn-lt"/>
              <a:ea typeface="+mn-ea"/>
              <a:cs typeface="+mn-cs"/>
            </a:endParaRPr>
          </a:p>
        </p:txBody>
      </p:sp>
      <p:pic>
        <p:nvPicPr>
          <p:cNvPr id="6" name="Рисунок 5"/>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8378" t="22518" r="14078" b="25491"/>
          <a:stretch/>
        </p:blipFill>
        <p:spPr>
          <a:xfrm>
            <a:off x="7716000" y="122357"/>
            <a:ext cx="3397829" cy="15044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GroupShape 146"/>
        <p:cNvGrpSpPr/>
        <p:nvPr/>
      </p:nvGrpSpPr>
      <p:grpSpPr>
        <a:xfrm>
          <a:off x="0" y="0"/>
          <a:ext cx="0" cy="0"/>
          <a:chOff x="0" y="0"/>
          <a:chExt cx="0" cy="0"/>
        </a:xfrm>
      </p:grpSpPr>
      <p:pic>
        <p:nvPicPr>
          <p:cNvPr id="148" name="Picture 148"/>
          <p:cNvPicPr/>
          <p:nvPr/>
        </p:nvPicPr>
        <p:blipFill>
          <a:blip r:embed="rId2"/>
          <a:srcRect l="31461"/>
          <a:stretch/>
        </p:blipFill>
        <p:spPr>
          <a:xfrm>
            <a:off x="2735627" y="260648"/>
            <a:ext cx="6267544" cy="6466397"/>
          </a:xfrm>
          <a:prstGeom prst="rect">
            <a:avLst/>
          </a:prstGeom>
        </p:spPr>
      </p:pic>
      <p:pic>
        <p:nvPicPr>
          <p:cNvPr id="150" name="Picture 150"/>
          <p:cNvPicPr/>
          <p:nvPr/>
        </p:nvPicPr>
        <p:blipFill>
          <a:blip r:embed="rId3"/>
          <a:srcRect l="96064" r="-2107"/>
          <a:stretch/>
        </p:blipFill>
        <p:spPr>
          <a:xfrm rot="5400000">
            <a:off x="5268128" y="-5076020"/>
            <a:ext cx="1655747" cy="12192000"/>
          </a:xfrm>
          <a:prstGeom prst="rect">
            <a:avLst/>
          </a:prstGeom>
        </p:spPr>
      </p:pic>
      <p:sp>
        <p:nvSpPr>
          <p:cNvPr id="151" name="Shape 151"/>
          <p:cNvSpPr/>
          <p:nvPr/>
        </p:nvSpPr>
        <p:spPr>
          <a:xfrm rot="181051">
            <a:off x="10919113" y="-375561"/>
            <a:ext cx="2545776" cy="2704985"/>
          </a:xfrm>
          <a:prstGeom prst="triangle">
            <a:avLst>
              <a:gd name="adj" fmla="val 48791"/>
            </a:avLst>
          </a:prstGeom>
          <a:solidFill>
            <a:schemeClr val="bg1"/>
          </a:solidFill>
          <a:ln w="12700">
            <a:solidFill>
              <a:schemeClr val="bg1"/>
            </a:solidFill>
            <a:prstDash val="solid"/>
          </a:ln>
        </p:spPr>
        <p:txBody>
          <a:bodyPr lIns="91440" tIns="45720" rIns="91440" bIns="45720" anchor="ctr"/>
          <a:lstStyle/>
          <a:p>
            <a:pPr marL="0" indent="0" algn="ctr"/>
            <a:endParaRPr sz="1800">
              <a:solidFill>
                <a:schemeClr val="lt1"/>
              </a:solidFill>
              <a:latin typeface="+mn-lt"/>
              <a:ea typeface="+mn-ea"/>
              <a:cs typeface="+mn-cs"/>
            </a:endParaRPr>
          </a:p>
        </p:txBody>
      </p:sp>
      <p:sp>
        <p:nvSpPr>
          <p:cNvPr id="152" name="Shape 152"/>
          <p:cNvSpPr txBox="1"/>
          <p:nvPr/>
        </p:nvSpPr>
        <p:spPr>
          <a:xfrm>
            <a:off x="540327" y="260648"/>
            <a:ext cx="11111350" cy="1015663"/>
          </a:xfrm>
          <a:prstGeom prst="rect">
            <a:avLst/>
          </a:prstGeom>
          <a:noFill/>
          <a:ln>
            <a:noFill/>
          </a:ln>
        </p:spPr>
        <p:txBody>
          <a:bodyPr wrap="square" lIns="91440" tIns="45720" rIns="91440" bIns="45720">
            <a:spAutoFit/>
          </a:bodyPr>
          <a:lstStyle/>
          <a:p>
            <a:pPr marL="0" indent="0" algn="l"/>
            <a:r>
              <a:rPr sz="2000" b="1">
                <a:solidFill>
                  <a:schemeClr val="bg1"/>
                </a:solidFill>
                <a:latin typeface="DejaVu Sans Condensed"/>
                <a:ea typeface="DejaVu Sans Condensed"/>
                <a:cs typeface="DejaVu Sans Condensed"/>
              </a:rPr>
              <a:t>ОБ УКАЗАНИИ СОВОКУПНОГО КОЛИЧЕСТВА БАЛЛОВ ЗА ВЫПОЛНЕНИЕ (ОСВОЕНИЕ) НА ТЕРРИТОРИИ РОССИЙСКОЙ ФЕДЕРАЦИИ СООТВЕТСВУЮЩИХ ОПЕРАЦИЙ (УСЛОВИЙ) </a:t>
            </a:r>
            <a:endParaRPr sz="1800">
              <a:solidFill>
                <a:schemeClr val="tx1"/>
              </a:solidFill>
              <a:latin typeface="+mn-lt"/>
              <a:ea typeface="+mn-ea"/>
              <a:cs typeface="+mn-cs"/>
            </a:endParaRPr>
          </a:p>
        </p:txBody>
      </p:sp>
      <p:sp>
        <p:nvSpPr>
          <p:cNvPr id="153" name="Shape 153"/>
          <p:cNvSpPr/>
          <p:nvPr/>
        </p:nvSpPr>
        <p:spPr>
          <a:xfrm>
            <a:off x="540327" y="1629000"/>
            <a:ext cx="10579101" cy="4401205"/>
          </a:xfrm>
          <a:prstGeom prst="rect">
            <a:avLst/>
          </a:prstGeom>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just"/>
            <a:r>
              <a:rPr sz="1400" b="1" err="1">
                <a:solidFill>
                  <a:schemeClr val="tx1"/>
                </a:solidFill>
                <a:latin typeface="DejaVu Sans Condensed"/>
                <a:ea typeface="DejaVu Sans Condensed"/>
                <a:cs typeface="DejaVu Sans Condensed"/>
              </a:rPr>
              <a:t>Подтверждением</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происхождения</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товаров</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указанных</a:t>
            </a:r>
            <a:r>
              <a:rPr sz="1400">
                <a:solidFill>
                  <a:schemeClr val="tx1"/>
                </a:solidFill>
                <a:latin typeface="DejaVu Sans Condensed"/>
                <a:ea typeface="DejaVu Sans Condensed"/>
                <a:cs typeface="DejaVu Sans Condensed"/>
              </a:rPr>
              <a:t> в </a:t>
            </a:r>
            <a:r>
              <a:rPr sz="1400" err="1">
                <a:solidFill>
                  <a:schemeClr val="tx1"/>
                </a:solidFill>
                <a:latin typeface="DejaVu Sans Condensed"/>
                <a:ea typeface="DejaVu Sans Condensed"/>
                <a:cs typeface="DejaVu Sans Condensed"/>
              </a:rPr>
              <a:t>приложениях</a:t>
            </a:r>
            <a:r>
              <a:rPr sz="1400">
                <a:solidFill>
                  <a:schemeClr val="tx1"/>
                </a:solidFill>
                <a:latin typeface="DejaVu Sans Condensed"/>
                <a:ea typeface="DejaVu Sans Condensed"/>
                <a:cs typeface="DejaVu Sans Condensed"/>
              </a:rPr>
              <a:t> №№ 1, 2, 3</a:t>
            </a:r>
            <a:br>
              <a:rPr sz="1400">
                <a:solidFill>
                  <a:schemeClr val="tx1"/>
                </a:solidFill>
                <a:latin typeface="DejaVu Sans Condensed"/>
                <a:ea typeface="DejaVu Sans Condensed"/>
                <a:cs typeface="DejaVu Sans Condensed"/>
              </a:rPr>
            </a:br>
            <a:r>
              <a:rPr sz="1400">
                <a:solidFill>
                  <a:schemeClr val="tx1"/>
                </a:solidFill>
                <a:latin typeface="DejaVu Sans Condensed"/>
                <a:ea typeface="DejaVu Sans Condensed"/>
                <a:cs typeface="DejaVu Sans Condensed"/>
              </a:rPr>
              <a:t>к </a:t>
            </a:r>
            <a:r>
              <a:rPr sz="1400" err="1">
                <a:solidFill>
                  <a:schemeClr val="tx1"/>
                </a:solidFill>
                <a:latin typeface="DejaVu Sans Condensed"/>
                <a:ea typeface="DejaVu Sans Condensed"/>
                <a:cs typeface="DejaVu Sans Condensed"/>
              </a:rPr>
              <a:t>Постановлению</a:t>
            </a:r>
            <a:r>
              <a:rPr sz="1400">
                <a:solidFill>
                  <a:schemeClr val="tx1"/>
                </a:solidFill>
                <a:latin typeface="DejaVu Sans Condensed"/>
                <a:ea typeface="DejaVu Sans Condensed"/>
                <a:cs typeface="DejaVu Sans Condensed"/>
              </a:rPr>
              <a:t> № 1875, </a:t>
            </a:r>
            <a:r>
              <a:rPr sz="1400" b="1" err="1">
                <a:solidFill>
                  <a:schemeClr val="tx1"/>
                </a:solidFill>
                <a:latin typeface="DejaVu Sans Condensed"/>
                <a:ea typeface="DejaVu Sans Condensed"/>
                <a:cs typeface="DejaVu Sans Condensed"/>
              </a:rPr>
              <a:t>из</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Российской</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Федерации</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может</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являться</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номер</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реестровой</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записи</a:t>
            </a:r>
            <a:r>
              <a:rPr lang="ru-RU" sz="1400" b="1">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из</a:t>
            </a:r>
            <a:r>
              <a:rPr sz="1400">
                <a:solidFill>
                  <a:schemeClr val="tx1"/>
                </a:solidFill>
                <a:latin typeface="DejaVu Sans Condensed"/>
                <a:ea typeface="DejaVu Sans Condensed"/>
                <a:cs typeface="DejaVu Sans Condensed"/>
              </a:rPr>
              <a:t> РРПП, </a:t>
            </a:r>
            <a:r>
              <a:rPr sz="1400" b="1" err="1">
                <a:solidFill>
                  <a:schemeClr val="tx1"/>
                </a:solidFill>
                <a:latin typeface="DejaVu Sans Condensed"/>
                <a:ea typeface="DejaVu Sans Condensed"/>
                <a:cs typeface="DejaVu Sans Condensed"/>
              </a:rPr>
              <a:t>содержащий</a:t>
            </a:r>
            <a:r>
              <a:rPr sz="1400" b="1">
                <a:solidFill>
                  <a:schemeClr val="tx1"/>
                </a:solidFill>
                <a:latin typeface="DejaVu Sans Condensed"/>
                <a:ea typeface="DejaVu Sans Condensed"/>
                <a:cs typeface="DejaVu Sans Condensed"/>
              </a:rPr>
              <a:t> в </a:t>
            </a:r>
            <a:r>
              <a:rPr sz="1400" b="1" err="1">
                <a:solidFill>
                  <a:schemeClr val="tx1"/>
                </a:solidFill>
                <a:latin typeface="DejaVu Sans Condensed"/>
                <a:ea typeface="DejaVu Sans Condensed"/>
                <a:cs typeface="DejaVu Sans Condensed"/>
              </a:rPr>
              <a:t>том</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числе</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информацию</a:t>
            </a:r>
            <a:r>
              <a:rPr sz="1400" b="1">
                <a:solidFill>
                  <a:schemeClr val="tx1"/>
                </a:solidFill>
                <a:latin typeface="DejaVu Sans Condensed"/>
                <a:ea typeface="DejaVu Sans Condensed"/>
                <a:cs typeface="DejaVu Sans Condensed"/>
              </a:rPr>
              <a:t> о </a:t>
            </a:r>
            <a:r>
              <a:rPr sz="1400" b="1" err="1">
                <a:solidFill>
                  <a:schemeClr val="tx1"/>
                </a:solidFill>
                <a:latin typeface="DejaVu Sans Condensed"/>
                <a:ea typeface="DejaVu Sans Condensed"/>
                <a:cs typeface="DejaVu Sans Condensed"/>
              </a:rPr>
              <a:t>совокупном</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количестве</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баллов</a:t>
            </a:r>
            <a:r>
              <a:rPr sz="1400" b="1">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за</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выполнение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освоение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на</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территории</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Российской</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Федерации</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соответствующих</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операций</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условий</a:t>
            </a:r>
            <a:r>
              <a:rPr sz="1400">
                <a:solidFill>
                  <a:schemeClr val="tx1"/>
                </a:solidFill>
                <a:latin typeface="DejaVu Sans Condensed"/>
                <a:ea typeface="DejaVu Sans Condensed"/>
                <a:cs typeface="DejaVu Sans Condensed"/>
              </a:rPr>
              <a:t>)</a:t>
            </a:r>
            <a:endParaRPr sz="1400">
              <a:solidFill>
                <a:schemeClr val="tx1"/>
              </a:solidFill>
              <a:latin typeface="+mn-lt"/>
              <a:ea typeface="+mn-ea"/>
              <a:cs typeface="+mn-cs"/>
            </a:endParaRPr>
          </a:p>
          <a:p>
            <a:pPr marL="0" indent="0" algn="just"/>
            <a:endParaRPr sz="1400">
              <a:solidFill>
                <a:schemeClr val="tx1"/>
              </a:solidFill>
              <a:latin typeface="DejaVu Sans Condensed"/>
              <a:ea typeface="DejaVu Sans Condensed"/>
              <a:cs typeface="DejaVu Sans Condensed"/>
            </a:endParaRPr>
          </a:p>
          <a:p>
            <a:pPr marL="285750" indent="-285750" algn="just">
              <a:buFont typeface="Wingdings"/>
              <a:buChar char="Ø"/>
            </a:pPr>
            <a:r>
              <a:rPr sz="1400" err="1">
                <a:latin typeface="DejaVu Sans Condensed"/>
                <a:ea typeface="DejaVu Sans Condensed"/>
                <a:cs typeface="DejaVu Sans Condensed"/>
              </a:rPr>
              <a:t>Согласно</a:t>
            </a:r>
            <a:r>
              <a:rPr sz="1400">
                <a:latin typeface="DejaVu Sans Condensed"/>
                <a:ea typeface="DejaVu Sans Condensed"/>
                <a:cs typeface="DejaVu Sans Condensed"/>
              </a:rPr>
              <a:t> </a:t>
            </a:r>
            <a:r>
              <a:rPr sz="1400" err="1">
                <a:latin typeface="DejaVu Sans Condensed"/>
                <a:ea typeface="DejaVu Sans Condensed"/>
                <a:cs typeface="DejaVu Sans Condensed"/>
              </a:rPr>
              <a:t>абзацу</a:t>
            </a:r>
            <a:r>
              <a:rPr sz="1400">
                <a:latin typeface="DejaVu Sans Condensed"/>
                <a:ea typeface="DejaVu Sans Condensed"/>
                <a:cs typeface="DejaVu Sans Condensed"/>
              </a:rPr>
              <a:t> </a:t>
            </a:r>
            <a:r>
              <a:rPr sz="1400" err="1">
                <a:latin typeface="DejaVu Sans Condensed"/>
                <a:ea typeface="DejaVu Sans Condensed"/>
                <a:cs typeface="DejaVu Sans Condensed"/>
              </a:rPr>
              <a:t>пятому</a:t>
            </a:r>
            <a:r>
              <a:rPr sz="1400">
                <a:latin typeface="DejaVu Sans Condensed"/>
                <a:ea typeface="DejaVu Sans Condensed"/>
                <a:cs typeface="DejaVu Sans Condensed"/>
              </a:rPr>
              <a:t> </a:t>
            </a:r>
            <a:r>
              <a:rPr sz="1400" err="1">
                <a:latin typeface="DejaVu Sans Condensed"/>
                <a:ea typeface="DejaVu Sans Condensed"/>
                <a:cs typeface="DejaVu Sans Condensed"/>
              </a:rPr>
              <a:t>подпункта</a:t>
            </a:r>
            <a:r>
              <a:rPr sz="1400">
                <a:latin typeface="DejaVu Sans Condensed"/>
                <a:ea typeface="DejaVu Sans Condensed"/>
                <a:cs typeface="DejaVu Sans Condensed"/>
              </a:rPr>
              <a:t> «б» </a:t>
            </a:r>
            <a:r>
              <a:rPr sz="1400" err="1">
                <a:latin typeface="DejaVu Sans Condensed"/>
                <a:ea typeface="DejaVu Sans Condensed"/>
                <a:cs typeface="DejaVu Sans Condensed"/>
              </a:rPr>
              <a:t>пункта</a:t>
            </a:r>
            <a:r>
              <a:rPr sz="1400">
                <a:latin typeface="DejaVu Sans Condensed"/>
                <a:ea typeface="DejaVu Sans Condensed"/>
                <a:cs typeface="DejaVu Sans Condensed"/>
              </a:rPr>
              <a:t> 31 </a:t>
            </a:r>
            <a:r>
              <a:rPr sz="1400" err="1">
                <a:latin typeface="DejaVu Sans Condensed"/>
                <a:ea typeface="DejaVu Sans Condensed"/>
                <a:cs typeface="DejaVu Sans Condensed"/>
              </a:rPr>
              <a:t>Дополнительных</a:t>
            </a:r>
            <a:r>
              <a:rPr sz="1400">
                <a:latin typeface="DejaVu Sans Condensed"/>
                <a:ea typeface="DejaVu Sans Condensed"/>
                <a:cs typeface="DejaVu Sans Condensed"/>
              </a:rPr>
              <a:t> </a:t>
            </a:r>
            <a:r>
              <a:rPr sz="1400" err="1">
                <a:latin typeface="DejaVu Sans Condensed"/>
                <a:ea typeface="DejaVu Sans Condensed"/>
                <a:cs typeface="DejaVu Sans Condensed"/>
              </a:rPr>
              <a:t>требований</a:t>
            </a:r>
            <a:r>
              <a:rPr sz="1400">
                <a:latin typeface="DejaVu Sans Condensed"/>
                <a:ea typeface="DejaVu Sans Condensed"/>
                <a:cs typeface="DejaVu Sans Condensed"/>
              </a:rPr>
              <a:t> к ОЭП</a:t>
            </a:r>
            <a:br>
              <a:rPr sz="1400">
                <a:latin typeface="DejaVu Sans Condensed"/>
                <a:ea typeface="DejaVu Sans Condensed"/>
                <a:cs typeface="DejaVu Sans Condensed"/>
              </a:rPr>
            </a:br>
            <a:r>
              <a:rPr sz="1400" b="1" err="1">
                <a:latin typeface="DejaVu Sans Condensed"/>
                <a:ea typeface="DejaVu Sans Condensed"/>
                <a:cs typeface="DejaVu Sans Condensed"/>
              </a:rPr>
              <a:t>при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формировании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заявки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на</a:t>
            </a:r>
            <a:r>
              <a:rPr sz="1400" b="1">
                <a:latin typeface="DejaVu Sans Condensed"/>
                <a:ea typeface="DejaVu Sans Condensed"/>
                <a:cs typeface="DejaVu Sans Condensed"/>
              </a:rPr>
              <a:t> </a:t>
            </a:r>
            <a:r>
              <a:rPr sz="1400" b="1" err="1">
                <a:latin typeface="DejaVu Sans Condensed"/>
                <a:ea typeface="DejaVu Sans Condensed"/>
                <a:cs typeface="DejaVu Sans Condensed"/>
              </a:rPr>
              <a:t>участие</a:t>
            </a:r>
            <a:r>
              <a:rPr sz="1400" b="1">
                <a:latin typeface="DejaVu Sans Condensed"/>
                <a:ea typeface="DejaVu Sans Condensed"/>
                <a:cs typeface="DejaVu Sans Condensed"/>
              </a:rPr>
              <a:t> в </a:t>
            </a:r>
            <a:r>
              <a:rPr sz="1400" b="1" err="1">
                <a:latin typeface="DejaVu Sans Condensed"/>
                <a:ea typeface="DejaVu Sans Condensed"/>
                <a:cs typeface="DejaVu Sans Condensed"/>
              </a:rPr>
              <a:t>закупке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путем</a:t>
            </a:r>
            <a:r>
              <a:rPr sz="1400" b="1">
                <a:latin typeface="DejaVu Sans Condensed"/>
                <a:ea typeface="DejaVu Sans Condensed"/>
                <a:cs typeface="DejaVu Sans Condensed"/>
              </a:rPr>
              <a:t> </a:t>
            </a:r>
            <a:r>
              <a:rPr sz="1400" b="1" err="1">
                <a:latin typeface="DejaVu Sans Condensed"/>
                <a:ea typeface="DejaVu Sans Condensed"/>
                <a:cs typeface="DejaVu Sans Condensed"/>
              </a:rPr>
              <a:t>заполнения</a:t>
            </a:r>
            <a:r>
              <a:rPr sz="1400" b="1">
                <a:latin typeface="DejaVu Sans Condensed"/>
                <a:ea typeface="DejaVu Sans Condensed"/>
                <a:cs typeface="DejaVu Sans Condensed"/>
              </a:rPr>
              <a:t> </a:t>
            </a:r>
            <a:r>
              <a:rPr sz="1400" b="1" err="1">
                <a:latin typeface="DejaVu Sans Condensed"/>
                <a:ea typeface="DejaVu Sans Condensed"/>
                <a:cs typeface="DejaVu Sans Condensed"/>
              </a:rPr>
              <a:t>экранных</a:t>
            </a:r>
            <a:r>
              <a:rPr sz="1400" b="1">
                <a:latin typeface="DejaVu Sans Condensed"/>
                <a:ea typeface="DejaVu Sans Condensed"/>
                <a:cs typeface="DejaVu Sans Condensed"/>
              </a:rPr>
              <a:t> </a:t>
            </a:r>
            <a:r>
              <a:rPr sz="1400" b="1" err="1">
                <a:latin typeface="DejaVu Sans Condensed"/>
                <a:ea typeface="DejaVu Sans Condensed"/>
                <a:cs typeface="DejaVu Sans Condensed"/>
              </a:rPr>
              <a:t>форм</a:t>
            </a:r>
            <a:r>
              <a:rPr sz="1400" b="1">
                <a:latin typeface="DejaVu Sans Condensed"/>
                <a:ea typeface="DejaVu Sans Condensed"/>
                <a:cs typeface="DejaVu Sans Condensed"/>
              </a:rPr>
              <a:t/>
            </a:r>
            <a:br>
              <a:rPr sz="1400" b="1">
                <a:latin typeface="DejaVu Sans Condensed"/>
                <a:ea typeface="DejaVu Sans Condensed"/>
                <a:cs typeface="DejaVu Sans Condensed"/>
              </a:rPr>
            </a:br>
            <a:r>
              <a:rPr sz="1400" b="1" err="1">
                <a:latin typeface="DejaVu Sans Condensed"/>
                <a:ea typeface="DejaVu Sans Condensed"/>
                <a:cs typeface="DejaVu Sans Condensed"/>
              </a:rPr>
              <a:t>веб-интерфейса</a:t>
            </a:r>
            <a:r>
              <a:rPr sz="1400" b="1">
                <a:latin typeface="DejaVu Sans Condensed"/>
                <a:ea typeface="DejaVu Sans Condensed"/>
                <a:cs typeface="DejaVu Sans Condensed"/>
              </a:rPr>
              <a:t> </a:t>
            </a:r>
            <a:r>
              <a:rPr sz="1400" b="1" err="1">
                <a:latin typeface="DejaVu Sans Condensed"/>
                <a:ea typeface="DejaVu Sans Condensed"/>
                <a:cs typeface="DejaVu Sans Condensed"/>
              </a:rPr>
              <a:t>электронной</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площадки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указанию</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подлежит</a:t>
            </a:r>
            <a:r>
              <a:rPr sz="1400" b="1">
                <a:latin typeface="DejaVu Sans Condensed"/>
                <a:ea typeface="DejaVu Sans Condensed"/>
                <a:cs typeface="DejaVu Sans Condensed"/>
              </a:rPr>
              <a:t> в </a:t>
            </a:r>
            <a:r>
              <a:rPr sz="1400" b="1" err="1">
                <a:latin typeface="DejaVu Sans Condensed"/>
                <a:ea typeface="DejaVu Sans Condensed"/>
                <a:cs typeface="DejaVu Sans Condensed"/>
              </a:rPr>
              <a:t>том</a:t>
            </a:r>
            <a:r>
              <a:rPr sz="1400" b="1">
                <a:latin typeface="DejaVu Sans Condensed"/>
                <a:ea typeface="DejaVu Sans Condensed"/>
                <a:cs typeface="DejaVu Sans Condensed"/>
              </a:rPr>
              <a:t> </a:t>
            </a:r>
            <a:r>
              <a:rPr sz="1400" b="1" err="1">
                <a:latin typeface="DejaVu Sans Condensed"/>
                <a:ea typeface="DejaVu Sans Condensed"/>
                <a:cs typeface="DejaVu Sans Condensed"/>
              </a:rPr>
              <a:t>числе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номер</a:t>
            </a:r>
            <a:r>
              <a:rPr sz="1400" b="1">
                <a:latin typeface="DejaVu Sans Condensed"/>
                <a:ea typeface="DejaVu Sans Condensed"/>
                <a:cs typeface="DejaVu Sans Condensed"/>
              </a:rPr>
              <a:t> </a:t>
            </a:r>
            <a:r>
              <a:rPr sz="1400" b="1" err="1">
                <a:latin typeface="DejaVu Sans Condensed"/>
                <a:ea typeface="DejaVu Sans Condensed"/>
                <a:cs typeface="DejaVu Sans Condensed"/>
              </a:rPr>
              <a:t>реестровой</a:t>
            </a:r>
            <a:r>
              <a:rPr sz="1400" b="1">
                <a:latin typeface="DejaVu Sans Condensed"/>
                <a:ea typeface="DejaVu Sans Condensed"/>
                <a:cs typeface="DejaVu Sans Condensed"/>
              </a:rPr>
              <a:t> </a:t>
            </a:r>
            <a:r>
              <a:rPr sz="1400" b="1" err="1">
                <a:latin typeface="DejaVu Sans Condensed"/>
                <a:ea typeface="DejaVu Sans Condensed"/>
                <a:cs typeface="DejaVu Sans Condensed"/>
              </a:rPr>
              <a:t>записи</a:t>
            </a:r>
            <a:r>
              <a:rPr sz="1400">
                <a:latin typeface="DejaVu Sans Condensed"/>
                <a:ea typeface="DejaVu Sans Condensed"/>
                <a:cs typeface="DejaVu Sans Condensed"/>
              </a:rPr>
              <a:t>, </a:t>
            </a:r>
            <a:r>
              <a:rPr sz="1400" u="sng" err="1">
                <a:latin typeface="DejaVu Sans Condensed"/>
                <a:ea typeface="DejaVu Sans Condensed"/>
                <a:cs typeface="DejaVu Sans Condensed"/>
              </a:rPr>
              <a:t>если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при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осуществлении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закупки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применяются</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запрет</a:t>
            </a:r>
            <a:r>
              <a:rPr sz="1400" u="sng">
                <a:latin typeface="DejaVu Sans Condensed"/>
                <a:ea typeface="DejaVu Sans Condensed"/>
                <a:cs typeface="DejaVu Sans Condensed"/>
              </a:rPr>
              <a:t> и (</a:t>
            </a:r>
            <a:r>
              <a:rPr sz="1400" u="sng" err="1">
                <a:latin typeface="DejaVu Sans Condensed"/>
                <a:ea typeface="DejaVu Sans Condensed"/>
                <a:cs typeface="DejaVu Sans Condensed"/>
              </a:rPr>
              <a:t>или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ограничение</a:t>
            </a:r>
            <a:r>
              <a:rPr sz="1400" u="sng">
                <a:latin typeface="DejaVu Sans Condensed"/>
                <a:ea typeface="DejaVu Sans Condensed"/>
                <a:cs typeface="DejaVu Sans Condensed"/>
              </a:rPr>
              <a:t> </a:t>
            </a:r>
            <a:r>
              <a:rPr sz="1400">
                <a:latin typeface="DejaVu Sans Condensed"/>
                <a:ea typeface="DejaVu Sans Condensed"/>
                <a:cs typeface="DejaVu Sans Condensed"/>
              </a:rPr>
              <a:t>и </a:t>
            </a:r>
            <a:r>
              <a:rPr sz="1400" u="sng">
                <a:latin typeface="DejaVu Sans Condensed"/>
                <a:ea typeface="DejaVu Sans Condensed"/>
                <a:cs typeface="DejaVu Sans Condensed"/>
              </a:rPr>
              <a:t>в </a:t>
            </a:r>
            <a:r>
              <a:rPr sz="1400" u="sng" err="1">
                <a:latin typeface="DejaVu Sans Condensed"/>
                <a:ea typeface="DejaVu Sans Condensed"/>
                <a:cs typeface="DejaVu Sans Condensed"/>
              </a:rPr>
              <a:t>соответствии</a:t>
            </a:r>
            <a:r>
              <a:rPr lang="ru-RU" sz="1400" u="sng">
                <a:latin typeface="DejaVu Sans Condensed"/>
                <a:ea typeface="DejaVu Sans Condensed"/>
                <a:cs typeface="DejaVu Sans Condensed"/>
              </a:rPr>
              <a:t> </a:t>
            </a:r>
            <a:r>
              <a:rPr sz="1400" u="sng">
                <a:latin typeface="DejaVu Sans Condensed"/>
                <a:ea typeface="DejaVu Sans Condensed"/>
                <a:cs typeface="DejaVu Sans Condensed"/>
              </a:rPr>
              <a:t>с </a:t>
            </a:r>
            <a:r>
              <a:rPr sz="1400" u="sng" err="1">
                <a:latin typeface="DejaVu Sans Condensed"/>
                <a:ea typeface="DejaVu Sans Condensed"/>
                <a:cs typeface="DejaVu Sans Condensed"/>
              </a:rPr>
              <a:t>абзацем</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четвертым</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подпункта</a:t>
            </a:r>
            <a:r>
              <a:rPr sz="1400" u="sng">
                <a:latin typeface="DejaVu Sans Condensed"/>
                <a:ea typeface="DejaVu Sans Condensed"/>
                <a:cs typeface="DejaVu Sans Condensed"/>
              </a:rPr>
              <a:t> «б» </a:t>
            </a:r>
            <a:r>
              <a:rPr sz="1400" u="sng" err="1">
                <a:latin typeface="DejaVu Sans Condensed"/>
                <a:ea typeface="DejaVu Sans Condensed"/>
                <a:cs typeface="DejaVu Sans Condensed"/>
              </a:rPr>
              <a:t>пункта</a:t>
            </a:r>
            <a:r>
              <a:rPr sz="1400" u="sng">
                <a:latin typeface="DejaVu Sans Condensed"/>
                <a:ea typeface="DejaVu Sans Condensed"/>
                <a:cs typeface="DejaVu Sans Condensed"/>
              </a:rPr>
              <a:t> 31 </a:t>
            </a:r>
            <a:r>
              <a:rPr sz="1400" u="sng" err="1">
                <a:latin typeface="DejaVu Sans Condensed"/>
                <a:ea typeface="DejaVu Sans Condensed"/>
                <a:cs typeface="DejaVu Sans Condensed"/>
              </a:rPr>
              <a:t>Дополнительных</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требований</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страной</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происхождения</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товара</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указана</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Российская</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Федерация</a:t>
            </a:r>
            <a:r>
              <a:rPr sz="1400" u="sng">
                <a:latin typeface="DejaVu Sans Condensed"/>
                <a:ea typeface="DejaVu Sans Condensed"/>
                <a:cs typeface="DejaVu Sans Condensed"/>
              </a:rPr>
              <a:t> </a:t>
            </a:r>
          </a:p>
          <a:p>
            <a:pPr marL="0" indent="0" algn="just"/>
            <a:endParaRPr sz="1400">
              <a:latin typeface="DejaVu Sans Condensed"/>
              <a:ea typeface="DejaVu Sans Condensed"/>
              <a:cs typeface="DejaVu Sans Condensed"/>
            </a:endParaRPr>
          </a:p>
          <a:p>
            <a:pPr marL="0" indent="0" algn="just"/>
            <a:r>
              <a:rPr sz="1400" err="1">
                <a:latin typeface="DejaVu Sans Condensed"/>
                <a:ea typeface="DejaVu Sans Condensed"/>
                <a:cs typeface="DejaVu Sans Condensed"/>
              </a:rPr>
              <a:t>При</a:t>
            </a:r>
            <a:r>
              <a:rPr sz="1400">
                <a:latin typeface="DejaVu Sans Condensed"/>
                <a:ea typeface="DejaVu Sans Condensed"/>
                <a:cs typeface="DejaVu Sans Condensed"/>
              </a:rPr>
              <a:t> </a:t>
            </a:r>
            <a:r>
              <a:rPr sz="1400" err="1">
                <a:latin typeface="DejaVu Sans Condensed"/>
                <a:ea typeface="DejaVu Sans Condensed"/>
                <a:cs typeface="DejaVu Sans Condensed"/>
              </a:rPr>
              <a:t>этом</a:t>
            </a:r>
            <a:r>
              <a:rPr sz="1400">
                <a:latin typeface="DejaVu Sans Condensed"/>
                <a:ea typeface="DejaVu Sans Condensed"/>
                <a:cs typeface="DejaVu Sans Condensed"/>
              </a:rPr>
              <a:t>, </a:t>
            </a:r>
            <a:r>
              <a:rPr sz="1400" b="1" err="1">
                <a:latin typeface="DejaVu Sans Condensed"/>
                <a:ea typeface="DejaVu Sans Condensed"/>
                <a:cs typeface="DejaVu Sans Condensed"/>
              </a:rPr>
              <a:t>если</a:t>
            </a:r>
            <a:r>
              <a:rPr sz="1400" b="1">
                <a:latin typeface="DejaVu Sans Condensed"/>
                <a:ea typeface="DejaVu Sans Condensed"/>
                <a:cs typeface="DejaVu Sans Condensed"/>
              </a:rPr>
              <a:t> в </a:t>
            </a:r>
            <a:r>
              <a:rPr sz="1400" b="1" err="1">
                <a:latin typeface="DejaVu Sans Condensed"/>
                <a:ea typeface="DejaVu Sans Condensed"/>
                <a:cs typeface="DejaVu Sans Condensed"/>
              </a:rPr>
              <a:t>отношении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закупаемого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товара</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Постановлением</a:t>
            </a:r>
            <a:r>
              <a:rPr sz="1400" b="1">
                <a:latin typeface="DejaVu Sans Condensed"/>
                <a:ea typeface="DejaVu Sans Condensed"/>
                <a:cs typeface="DejaVu Sans Condensed"/>
              </a:rPr>
              <a:t> № 719</a:t>
            </a:r>
            <a:r>
              <a:rPr sz="1400">
                <a:latin typeface="DejaVu Sans Condensed"/>
                <a:ea typeface="DejaVu Sans Condensed"/>
                <a:cs typeface="DejaVu Sans Condensed"/>
              </a:rPr>
              <a:t> </a:t>
            </a:r>
            <a:r>
              <a:rPr sz="1400" err="1">
                <a:latin typeface="DejaVu Sans Condensed"/>
                <a:ea typeface="DejaVu Sans Condensed"/>
                <a:cs typeface="DejaVu Sans Condensed"/>
              </a:rPr>
              <a:t>за</a:t>
            </a:r>
            <a:r>
              <a:rPr sz="1400">
                <a:latin typeface="DejaVu Sans Condensed"/>
                <a:ea typeface="DejaVu Sans Condensed"/>
                <a:cs typeface="DejaVu Sans Condensed"/>
              </a:rPr>
              <a:t> </a:t>
            </a:r>
            <a:r>
              <a:rPr sz="1400" err="1">
                <a:latin typeface="DejaVu Sans Condensed"/>
                <a:ea typeface="DejaVu Sans Condensed"/>
                <a:cs typeface="DejaVu Sans Condensed"/>
              </a:rPr>
              <a:t>выполнение</a:t>
            </a:r>
            <a:r>
              <a:rPr sz="1400">
                <a:latin typeface="DejaVu Sans Condensed"/>
                <a:ea typeface="DejaVu Sans Condensed"/>
                <a:cs typeface="DejaVu Sans Condensed"/>
              </a:rPr>
              <a:t> (</a:t>
            </a:r>
            <a:r>
              <a:rPr sz="1400" err="1">
                <a:latin typeface="DejaVu Sans Condensed"/>
                <a:ea typeface="DejaVu Sans Condensed"/>
                <a:cs typeface="DejaVu Sans Condensed"/>
              </a:rPr>
              <a:t>освоение</a:t>
            </a:r>
            <a:r>
              <a:rPr sz="1400">
                <a:latin typeface="DejaVu Sans Condensed"/>
                <a:ea typeface="DejaVu Sans Condensed"/>
                <a:cs typeface="DejaVu Sans Condensed"/>
              </a:rPr>
              <a:t>)</a:t>
            </a:r>
            <a:r>
              <a:rPr lang="ru-RU" sz="1400">
                <a:latin typeface="DejaVu Sans Condensed"/>
                <a:ea typeface="DejaVu Sans Condensed"/>
                <a:cs typeface="DejaVu Sans Condensed"/>
              </a:rPr>
              <a:t> </a:t>
            </a:r>
            <a:r>
              <a:rPr sz="1400" err="1">
                <a:latin typeface="DejaVu Sans Condensed"/>
                <a:ea typeface="DejaVu Sans Condensed"/>
                <a:cs typeface="DejaVu Sans Condensed"/>
              </a:rPr>
              <a:t>на</a:t>
            </a:r>
            <a:r>
              <a:rPr sz="1400">
                <a:latin typeface="DejaVu Sans Condensed"/>
                <a:ea typeface="DejaVu Sans Condensed"/>
                <a:cs typeface="DejaVu Sans Condensed"/>
              </a:rPr>
              <a:t> </a:t>
            </a:r>
            <a:r>
              <a:rPr sz="1400" err="1">
                <a:latin typeface="DejaVu Sans Condensed"/>
                <a:ea typeface="DejaVu Sans Condensed"/>
                <a:cs typeface="DejaVu Sans Condensed"/>
              </a:rPr>
              <a:t>территории</a:t>
            </a:r>
            <a:r>
              <a:rPr sz="1400">
                <a:latin typeface="DejaVu Sans Condensed"/>
                <a:ea typeface="DejaVu Sans Condensed"/>
                <a:cs typeface="DejaVu Sans Condensed"/>
              </a:rPr>
              <a:t> </a:t>
            </a:r>
            <a:r>
              <a:rPr sz="1400" err="1">
                <a:latin typeface="DejaVu Sans Condensed"/>
                <a:ea typeface="DejaVu Sans Condensed"/>
                <a:cs typeface="DejaVu Sans Condensed"/>
              </a:rPr>
              <a:t>Российской</a:t>
            </a:r>
            <a:r>
              <a:rPr sz="1400">
                <a:latin typeface="DejaVu Sans Condensed"/>
                <a:ea typeface="DejaVu Sans Condensed"/>
                <a:cs typeface="DejaVu Sans Condensed"/>
              </a:rPr>
              <a:t> </a:t>
            </a:r>
            <a:r>
              <a:rPr sz="1400" err="1">
                <a:latin typeface="DejaVu Sans Condensed"/>
                <a:ea typeface="DejaVu Sans Condensed"/>
                <a:cs typeface="DejaVu Sans Condensed"/>
              </a:rPr>
              <a:t>Федерации</a:t>
            </a:r>
            <a:r>
              <a:rPr sz="1400">
                <a:latin typeface="DejaVu Sans Condensed"/>
                <a:ea typeface="DejaVu Sans Condensed"/>
                <a:cs typeface="DejaVu Sans Condensed"/>
              </a:rPr>
              <a:t> </a:t>
            </a:r>
            <a:r>
              <a:rPr sz="1400" err="1">
                <a:latin typeface="DejaVu Sans Condensed"/>
                <a:ea typeface="DejaVu Sans Condensed"/>
                <a:cs typeface="DejaVu Sans Condensed"/>
              </a:rPr>
              <a:t>соответствующих</a:t>
            </a:r>
            <a:r>
              <a:rPr sz="1400">
                <a:latin typeface="DejaVu Sans Condensed"/>
                <a:ea typeface="DejaVu Sans Condensed"/>
                <a:cs typeface="DejaVu Sans Condensed"/>
              </a:rPr>
              <a:t> </a:t>
            </a:r>
            <a:r>
              <a:rPr sz="1400" err="1">
                <a:latin typeface="DejaVu Sans Condensed"/>
                <a:ea typeface="DejaVu Sans Condensed"/>
                <a:cs typeface="DejaVu Sans Condensed"/>
              </a:rPr>
              <a:t>операций</a:t>
            </a:r>
            <a:r>
              <a:rPr sz="1400">
                <a:latin typeface="DejaVu Sans Condensed"/>
                <a:ea typeface="DejaVu Sans Condensed"/>
                <a:cs typeface="DejaVu Sans Condensed"/>
              </a:rPr>
              <a:t> (</a:t>
            </a:r>
            <a:r>
              <a:rPr sz="1400" err="1">
                <a:latin typeface="DejaVu Sans Condensed"/>
                <a:ea typeface="DejaVu Sans Condensed"/>
                <a:cs typeface="DejaVu Sans Condensed"/>
              </a:rPr>
              <a:t>условий</a:t>
            </a:r>
            <a:r>
              <a:rPr sz="1400">
                <a:latin typeface="DejaVu Sans Condensed"/>
                <a:ea typeface="DejaVu Sans Condensed"/>
                <a:cs typeface="DejaVu Sans Condensed"/>
              </a:rPr>
              <a:t>) </a:t>
            </a:r>
            <a:r>
              <a:rPr sz="1400" b="1" err="1">
                <a:latin typeface="DejaVu Sans Condensed"/>
                <a:ea typeface="DejaVu Sans Condensed"/>
                <a:cs typeface="DejaVu Sans Condensed"/>
              </a:rPr>
              <a:t>установлены</a:t>
            </a:r>
            <a:r>
              <a:rPr sz="1400" b="1">
                <a:latin typeface="DejaVu Sans Condensed"/>
                <a:ea typeface="DejaVu Sans Condensed"/>
                <a:cs typeface="DejaVu Sans Condensed"/>
              </a:rPr>
              <a:t> </a:t>
            </a:r>
            <a:r>
              <a:rPr sz="1400" b="1" err="1">
                <a:latin typeface="DejaVu Sans Condensed"/>
                <a:ea typeface="DejaVu Sans Condensed"/>
                <a:cs typeface="DejaVu Sans Condensed"/>
              </a:rPr>
              <a:t>требования</a:t>
            </a:r>
            <a:r>
              <a:rPr lang="ru-RU" sz="1400" b="1">
                <a:latin typeface="DejaVu Sans Condensed"/>
                <a:ea typeface="DejaVu Sans Condensed"/>
                <a:cs typeface="DejaVu Sans Condensed"/>
              </a:rPr>
              <a:t> </a:t>
            </a:r>
            <a:r>
              <a:rPr sz="1400" b="1">
                <a:latin typeface="DejaVu Sans Condensed"/>
                <a:ea typeface="DejaVu Sans Condensed"/>
                <a:cs typeface="DejaVu Sans Condensed"/>
              </a:rPr>
              <a:t>о </a:t>
            </a:r>
            <a:r>
              <a:rPr sz="1400" b="1" err="1">
                <a:latin typeface="DejaVu Sans Condensed"/>
                <a:ea typeface="DejaVu Sans Condensed"/>
                <a:cs typeface="DejaVu Sans Condensed"/>
              </a:rPr>
              <a:t>совокупном</a:t>
            </a:r>
            <a:r>
              <a:rPr sz="1400" b="1">
                <a:latin typeface="DejaVu Sans Condensed"/>
                <a:ea typeface="DejaVu Sans Condensed"/>
                <a:cs typeface="DejaVu Sans Condensed"/>
              </a:rPr>
              <a:t> </a:t>
            </a:r>
            <a:r>
              <a:rPr sz="1400" b="1" err="1">
                <a:latin typeface="DejaVu Sans Condensed"/>
                <a:ea typeface="DejaVu Sans Condensed"/>
                <a:cs typeface="DejaVu Sans Condensed"/>
              </a:rPr>
              <a:t>количестве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баллов</a:t>
            </a:r>
            <a:r>
              <a:rPr sz="1400" b="1">
                <a:latin typeface="DejaVu Sans Condensed"/>
                <a:ea typeface="DejaVu Sans Condensed"/>
                <a:cs typeface="DejaVu Sans Condensed"/>
              </a:rPr>
              <a:t>, </a:t>
            </a:r>
            <a:r>
              <a:rPr sz="1400" b="1" err="1">
                <a:latin typeface="DejaVu Sans Condensed"/>
                <a:ea typeface="DejaVu Sans Condensed"/>
                <a:cs typeface="DejaVu Sans Condensed"/>
              </a:rPr>
              <a:t>указывается</a:t>
            </a:r>
            <a:r>
              <a:rPr sz="1400" b="1">
                <a:latin typeface="DejaVu Sans Condensed"/>
                <a:ea typeface="DejaVu Sans Condensed"/>
                <a:cs typeface="DejaVu Sans Condensed"/>
              </a:rPr>
              <a:t> </a:t>
            </a:r>
            <a:r>
              <a:rPr sz="1400" b="1" err="1">
                <a:latin typeface="DejaVu Sans Condensed"/>
                <a:ea typeface="DejaVu Sans Condensed"/>
                <a:cs typeface="DejaVu Sans Condensed"/>
              </a:rPr>
              <a:t>такое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совокупное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количество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баллов</a:t>
            </a:r>
            <a:r>
              <a:rPr sz="1400" b="1">
                <a:latin typeface="DejaVu Sans Condensed"/>
                <a:ea typeface="DejaVu Sans Condensed"/>
                <a:cs typeface="DejaVu Sans Condensed"/>
              </a:rPr>
              <a:t> </a:t>
            </a:r>
          </a:p>
          <a:p>
            <a:pPr marL="0" indent="0" algn="just"/>
            <a:endParaRPr sz="1400">
              <a:latin typeface="DejaVu Sans Condensed"/>
              <a:ea typeface="DejaVu Sans Condensed"/>
              <a:cs typeface="DejaVu Sans Condensed"/>
            </a:endParaRPr>
          </a:p>
          <a:p>
            <a:pPr marL="285750" indent="-285750" algn="just">
              <a:buFont typeface="Wingdings"/>
              <a:buChar char="Ø"/>
            </a:pPr>
            <a:r>
              <a:rPr sz="1400" err="1">
                <a:latin typeface="DejaVu Sans Condensed"/>
                <a:ea typeface="DejaVu Sans Condensed"/>
                <a:cs typeface="DejaVu Sans Condensed"/>
              </a:rPr>
              <a:t>Таким</a:t>
            </a:r>
            <a:r>
              <a:rPr sz="1400">
                <a:latin typeface="DejaVu Sans Condensed"/>
                <a:ea typeface="DejaVu Sans Condensed"/>
                <a:cs typeface="DejaVu Sans Condensed"/>
              </a:rPr>
              <a:t> </a:t>
            </a:r>
            <a:r>
              <a:rPr sz="1400" err="1">
                <a:latin typeface="DejaVu Sans Condensed"/>
                <a:ea typeface="DejaVu Sans Condensed"/>
                <a:cs typeface="DejaVu Sans Condensed"/>
              </a:rPr>
              <a:t>образом</a:t>
            </a:r>
            <a:r>
              <a:rPr sz="1400">
                <a:latin typeface="DejaVu Sans Condensed"/>
                <a:ea typeface="DejaVu Sans Condensed"/>
                <a:cs typeface="DejaVu Sans Condensed"/>
              </a:rPr>
              <a:t>, </a:t>
            </a:r>
            <a:r>
              <a:rPr sz="1400" b="1" err="1">
                <a:latin typeface="DejaVu Sans Condensed"/>
                <a:ea typeface="DejaVu Sans Condensed"/>
                <a:cs typeface="DejaVu Sans Condensed"/>
              </a:rPr>
              <a:t>совокупное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количество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баллов</a:t>
            </a:r>
            <a:r>
              <a:rPr sz="1400" b="1">
                <a:latin typeface="DejaVu Sans Condensed"/>
                <a:ea typeface="DejaVu Sans Condensed"/>
                <a:cs typeface="DejaVu Sans Condensed"/>
              </a:rPr>
              <a:t> </a:t>
            </a:r>
            <a:r>
              <a:rPr sz="1400" b="1" err="1">
                <a:latin typeface="DejaVu Sans Condensed"/>
                <a:ea typeface="DejaVu Sans Condensed"/>
                <a:cs typeface="DejaVu Sans Condensed"/>
              </a:rPr>
              <a:t>указывается</a:t>
            </a:r>
            <a:r>
              <a:rPr sz="1400" b="1">
                <a:latin typeface="DejaVu Sans Condensed"/>
                <a:ea typeface="DejaVu Sans Condensed"/>
                <a:cs typeface="DejaVu Sans Condensed"/>
              </a:rPr>
              <a:t> в </a:t>
            </a:r>
            <a:r>
              <a:rPr sz="1400" b="1" err="1">
                <a:latin typeface="DejaVu Sans Condensed"/>
                <a:ea typeface="DejaVu Sans Condensed"/>
                <a:cs typeface="DejaVu Sans Condensed"/>
              </a:rPr>
              <a:t>заявке</a:t>
            </a:r>
            <a:r>
              <a:rPr sz="1400" b="1">
                <a:latin typeface="DejaVu Sans Condensed"/>
                <a:ea typeface="DejaVu Sans Condensed"/>
                <a:cs typeface="DejaVu Sans Condensed"/>
              </a:rPr>
              <a:t> </a:t>
            </a:r>
            <a:r>
              <a:rPr sz="1400" err="1">
                <a:latin typeface="DejaVu Sans Condensed"/>
                <a:ea typeface="DejaVu Sans Condensed"/>
                <a:cs typeface="DejaVu Sans Condensed"/>
              </a:rPr>
              <a:t>участника</a:t>
            </a:r>
            <a:r>
              <a:rPr sz="1400">
                <a:latin typeface="DejaVu Sans Condensed"/>
                <a:ea typeface="DejaVu Sans Condensed"/>
                <a:cs typeface="DejaVu Sans Condensed"/>
              </a:rPr>
              <a:t> </a:t>
            </a:r>
            <a:r>
              <a:rPr sz="1400" err="1">
                <a:latin typeface="DejaVu Sans Condensed"/>
                <a:ea typeface="DejaVu Sans Condensed"/>
                <a:cs typeface="DejaVu Sans Condensed"/>
              </a:rPr>
              <a:t>закупки</a:t>
            </a:r>
            <a:r>
              <a:rPr lang="ru-RU" sz="1400">
                <a:latin typeface="DejaVu Sans Condensed"/>
                <a:ea typeface="DejaVu Sans Condensed"/>
                <a:cs typeface="DejaVu Sans Condensed"/>
              </a:rPr>
              <a:t> </a:t>
            </a:r>
            <a:r>
              <a:rPr sz="1400">
                <a:latin typeface="DejaVu Sans Condensed"/>
                <a:ea typeface="DejaVu Sans Condensed"/>
                <a:cs typeface="DejaVu Sans Condensed"/>
              </a:rPr>
              <a:t>с </a:t>
            </a:r>
            <a:r>
              <a:rPr sz="1400" err="1">
                <a:latin typeface="DejaVu Sans Condensed"/>
                <a:ea typeface="DejaVu Sans Condensed"/>
                <a:cs typeface="DejaVu Sans Condensed"/>
              </a:rPr>
              <a:t>использованием</a:t>
            </a:r>
            <a:r>
              <a:rPr sz="1400">
                <a:latin typeface="DejaVu Sans Condensed"/>
                <a:ea typeface="DejaVu Sans Condensed"/>
                <a:cs typeface="DejaVu Sans Condensed"/>
              </a:rPr>
              <a:t> </a:t>
            </a:r>
            <a:r>
              <a:rPr sz="1400" err="1">
                <a:latin typeface="DejaVu Sans Condensed"/>
                <a:ea typeface="DejaVu Sans Condensed"/>
                <a:cs typeface="DejaVu Sans Condensed"/>
              </a:rPr>
              <a:t>электронной</a:t>
            </a:r>
            <a:r>
              <a:rPr sz="1400">
                <a:latin typeface="DejaVu Sans Condensed"/>
                <a:ea typeface="DejaVu Sans Condensed"/>
                <a:cs typeface="DejaVu Sans Condensed"/>
              </a:rPr>
              <a:t> </a:t>
            </a:r>
            <a:r>
              <a:rPr sz="1400" err="1">
                <a:latin typeface="DejaVu Sans Condensed"/>
                <a:ea typeface="DejaVu Sans Condensed"/>
                <a:cs typeface="DejaVu Sans Condensed"/>
              </a:rPr>
              <a:t>площадки</a:t>
            </a:r>
            <a:r>
              <a:rPr sz="1400">
                <a:latin typeface="DejaVu Sans Condensed"/>
                <a:ea typeface="DejaVu Sans Condensed"/>
                <a:cs typeface="DejaVu Sans Condensed"/>
              </a:rPr>
              <a:t> </a:t>
            </a:r>
            <a:r>
              <a:rPr sz="1400" b="1">
                <a:latin typeface="DejaVu Sans Condensed"/>
                <a:ea typeface="DejaVu Sans Condensed"/>
                <a:cs typeface="DejaVu Sans Condensed"/>
              </a:rPr>
              <a:t>в «</a:t>
            </a:r>
            <a:r>
              <a:rPr sz="1400" b="1" err="1">
                <a:latin typeface="DejaVu Sans Condensed"/>
                <a:ea typeface="DejaVu Sans Condensed"/>
                <a:cs typeface="DejaVu Sans Condensed"/>
              </a:rPr>
              <a:t>структурированном</a:t>
            </a:r>
            <a:r>
              <a:rPr sz="1400" b="1">
                <a:latin typeface="DejaVu Sans Condensed"/>
                <a:ea typeface="DejaVu Sans Condensed"/>
                <a:cs typeface="DejaVu Sans Condensed"/>
              </a:rPr>
              <a:t> </a:t>
            </a:r>
            <a:r>
              <a:rPr sz="1400" b="1" err="1">
                <a:latin typeface="DejaVu Sans Condensed"/>
                <a:ea typeface="DejaVu Sans Condensed"/>
                <a:cs typeface="DejaVu Sans Condensed"/>
              </a:rPr>
              <a:t>виде</a:t>
            </a:r>
            <a:r>
              <a:rPr sz="1400" b="1">
                <a:latin typeface="DejaVu Sans Condensed"/>
                <a:ea typeface="DejaVu Sans Condensed"/>
                <a:cs typeface="DejaVu Sans Condensed"/>
              </a:rPr>
              <a:t>»</a:t>
            </a:r>
            <a:r>
              <a:rPr sz="1400">
                <a:latin typeface="DejaVu Sans Condensed"/>
                <a:ea typeface="DejaVu Sans Condensed"/>
                <a:cs typeface="DejaVu Sans Condensed"/>
              </a:rPr>
              <a:t> в </a:t>
            </a:r>
            <a:r>
              <a:rPr sz="1400" err="1">
                <a:latin typeface="DejaVu Sans Condensed"/>
                <a:ea typeface="DejaVu Sans Condensed"/>
                <a:cs typeface="DejaVu Sans Condensed"/>
              </a:rPr>
              <a:t>случае</a:t>
            </a:r>
            <a:r>
              <a:rPr sz="1400">
                <a:latin typeface="DejaVu Sans Condensed"/>
                <a:ea typeface="DejaVu Sans Condensed"/>
                <a:cs typeface="DejaVu Sans Condensed"/>
              </a:rPr>
              <a:t>, </a:t>
            </a:r>
            <a:r>
              <a:rPr sz="1400" err="1">
                <a:latin typeface="DejaVu Sans Condensed"/>
                <a:ea typeface="DejaVu Sans Condensed"/>
                <a:cs typeface="DejaVu Sans Condensed"/>
              </a:rPr>
              <a:t>если</a:t>
            </a:r>
            <a:r>
              <a:rPr sz="1400">
                <a:latin typeface="DejaVu Sans Condensed"/>
                <a:ea typeface="DejaVu Sans Condensed"/>
                <a:cs typeface="DejaVu Sans Condensed"/>
              </a:rPr>
              <a:t> в </a:t>
            </a:r>
            <a:r>
              <a:rPr sz="1400" err="1">
                <a:latin typeface="DejaVu Sans Condensed"/>
                <a:ea typeface="DejaVu Sans Condensed"/>
                <a:cs typeface="DejaVu Sans Condensed"/>
              </a:rPr>
              <a:t>отношении</a:t>
            </a:r>
            <a:r>
              <a:rPr sz="1400">
                <a:latin typeface="DejaVu Sans Condensed"/>
                <a:ea typeface="DejaVu Sans Condensed"/>
                <a:cs typeface="DejaVu Sans Condensed"/>
              </a:rPr>
              <a:t> </a:t>
            </a:r>
            <a:r>
              <a:rPr sz="1400" err="1">
                <a:latin typeface="DejaVu Sans Condensed"/>
                <a:ea typeface="DejaVu Sans Condensed"/>
                <a:cs typeface="DejaVu Sans Condensed"/>
              </a:rPr>
              <a:t>товара</a:t>
            </a:r>
            <a:r>
              <a:rPr sz="1400">
                <a:latin typeface="DejaVu Sans Condensed"/>
                <a:ea typeface="DejaVu Sans Condensed"/>
                <a:cs typeface="DejaVu Sans Condensed"/>
              </a:rPr>
              <a:t> </a:t>
            </a:r>
            <a:r>
              <a:rPr sz="1400" err="1">
                <a:latin typeface="DejaVu Sans Condensed"/>
                <a:ea typeface="DejaVu Sans Condensed"/>
                <a:cs typeface="DejaVu Sans Condensed"/>
              </a:rPr>
              <a:t>установлены</a:t>
            </a:r>
            <a:r>
              <a:rPr sz="1400">
                <a:latin typeface="DejaVu Sans Condensed"/>
                <a:ea typeface="DejaVu Sans Condensed"/>
                <a:cs typeface="DejaVu Sans Condensed"/>
              </a:rPr>
              <a:t> </a:t>
            </a:r>
            <a:r>
              <a:rPr sz="1400" err="1">
                <a:latin typeface="DejaVu Sans Condensed"/>
                <a:ea typeface="DejaVu Sans Condensed"/>
                <a:cs typeface="DejaVu Sans Condensed"/>
              </a:rPr>
              <a:t>требования</a:t>
            </a:r>
            <a:r>
              <a:rPr sz="1400">
                <a:latin typeface="DejaVu Sans Condensed"/>
                <a:ea typeface="DejaVu Sans Condensed"/>
                <a:cs typeface="DejaVu Sans Condensed"/>
              </a:rPr>
              <a:t> о </a:t>
            </a:r>
            <a:r>
              <a:rPr sz="1400" err="1">
                <a:latin typeface="DejaVu Sans Condensed"/>
                <a:ea typeface="DejaVu Sans Condensed"/>
                <a:cs typeface="DejaVu Sans Condensed"/>
              </a:rPr>
              <a:t>совокупном</a:t>
            </a:r>
            <a:r>
              <a:rPr sz="1400">
                <a:latin typeface="DejaVu Sans Condensed"/>
                <a:ea typeface="DejaVu Sans Condensed"/>
                <a:cs typeface="DejaVu Sans Condensed"/>
              </a:rPr>
              <a:t> </a:t>
            </a:r>
            <a:r>
              <a:rPr sz="1400" err="1">
                <a:latin typeface="DejaVu Sans Condensed"/>
                <a:ea typeface="DejaVu Sans Condensed"/>
                <a:cs typeface="DejaVu Sans Condensed"/>
              </a:rPr>
              <a:t>количестве</a:t>
            </a:r>
            <a:r>
              <a:rPr sz="1400">
                <a:latin typeface="DejaVu Sans Condensed"/>
                <a:ea typeface="DejaVu Sans Condensed"/>
                <a:cs typeface="DejaVu Sans Condensed"/>
              </a:rPr>
              <a:t> </a:t>
            </a:r>
            <a:r>
              <a:rPr sz="1400" err="1">
                <a:latin typeface="DejaVu Sans Condensed"/>
                <a:ea typeface="DejaVu Sans Condensed"/>
                <a:cs typeface="DejaVu Sans Condensed"/>
              </a:rPr>
              <a:t>баллов</a:t>
            </a:r>
            <a:r>
              <a:rPr sz="1400">
                <a:latin typeface="DejaVu Sans Condensed"/>
                <a:ea typeface="DejaVu Sans Condensed"/>
                <a:cs typeface="DejaVu Sans Condensed"/>
              </a:rPr>
              <a:t> </a:t>
            </a:r>
          </a:p>
          <a:p>
            <a:pPr marL="0" indent="0" algn="just"/>
            <a:endParaRPr sz="1400" b="1">
              <a:latin typeface="DejaVu Sans Condensed"/>
              <a:ea typeface="DejaVu Sans Condensed"/>
              <a:cs typeface="DejaVu Sans Condensed"/>
            </a:endParaRPr>
          </a:p>
        </p:txBody>
      </p:sp>
      <p:sp>
        <p:nvSpPr>
          <p:cNvPr id="154" name="Shape 154"/>
          <p:cNvSpPr/>
          <p:nvPr/>
        </p:nvSpPr>
        <p:spPr>
          <a:xfrm>
            <a:off x="6156147" y="6241186"/>
            <a:ext cx="6315817" cy="338554"/>
          </a:xfrm>
          <a:prstGeom prst="rect">
            <a:avLst/>
          </a:prstGeom>
        </p:spPr>
        <p:txBody>
          <a:bodyPr wrap="square" lIns="91440" tIns="45720" rIns="91440" bIns="45720">
            <a:spAutoFit/>
          </a:bodyPr>
          <a:lstStyle/>
          <a:p>
            <a:pPr marL="14288" indent="0" algn="just"/>
            <a:r>
              <a:rPr sz="1600" i="1">
                <a:solidFill>
                  <a:srgbClr val="014991"/>
                </a:solidFill>
                <a:latin typeface="DejaVu Sans Condensed"/>
                <a:ea typeface="DejaVu Sans Condensed"/>
                <a:cs typeface="DejaVu Sans Condensed"/>
              </a:rPr>
              <a:t>Письмо ФАС России от 21.11.2025 № ГР/110507/25</a:t>
            </a:r>
            <a:endParaRPr sz="1800">
              <a:solidFill>
                <a:schemeClr val="tx1"/>
              </a:solidFill>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GroupShape 155"/>
        <p:cNvGrpSpPr/>
        <p:nvPr/>
      </p:nvGrpSpPr>
      <p:grpSpPr>
        <a:xfrm>
          <a:off x="0" y="0"/>
          <a:ext cx="0" cy="0"/>
          <a:chOff x="0" y="0"/>
          <a:chExt cx="0" cy="0"/>
        </a:xfrm>
      </p:grpSpPr>
      <p:pic>
        <p:nvPicPr>
          <p:cNvPr id="157" name="Picture 157"/>
          <p:cNvPicPr/>
          <p:nvPr/>
        </p:nvPicPr>
        <p:blipFill>
          <a:blip r:embed="rId2"/>
          <a:srcRect l="31461"/>
          <a:stretch/>
        </p:blipFill>
        <p:spPr>
          <a:xfrm>
            <a:off x="6135580" y="130557"/>
            <a:ext cx="5963493" cy="6616397"/>
          </a:xfrm>
          <a:prstGeom prst="rect">
            <a:avLst/>
          </a:prstGeom>
          <a:ln>
            <a:noFill/>
          </a:ln>
        </p:spPr>
      </p:pic>
      <p:sp>
        <p:nvSpPr>
          <p:cNvPr id="158" name="Shape 158"/>
          <p:cNvSpPr txBox="1"/>
          <p:nvPr/>
        </p:nvSpPr>
        <p:spPr>
          <a:xfrm>
            <a:off x="669067" y="434109"/>
            <a:ext cx="12333249" cy="830997"/>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УКАЗАНИЕ НОМЕРА РЕЕСТРОВОЙ </a:t>
            </a:r>
            <a:br>
              <a:rPr sz="2400" b="1">
                <a:solidFill>
                  <a:srgbClr val="00345E"/>
                </a:solidFill>
                <a:latin typeface="Times New Roman"/>
                <a:ea typeface="Times New Roman"/>
                <a:cs typeface="Times New Roman"/>
              </a:rPr>
            </a:br>
            <a:r>
              <a:rPr sz="2400" b="1">
                <a:solidFill>
                  <a:srgbClr val="00345E"/>
                </a:solidFill>
                <a:latin typeface="Times New Roman"/>
                <a:ea typeface="Times New Roman"/>
                <a:cs typeface="Times New Roman"/>
              </a:rPr>
              <a:t>ЗАПИСИ В СТРУКТУРИРОВАННОЙ ЗАЯВКЕ</a:t>
            </a:r>
            <a:endParaRPr sz="1800">
              <a:solidFill>
                <a:schemeClr val="tx1"/>
              </a:solidFill>
              <a:latin typeface="+mn-lt"/>
              <a:ea typeface="+mn-ea"/>
              <a:cs typeface="+mn-cs"/>
            </a:endParaRPr>
          </a:p>
        </p:txBody>
      </p:sp>
      <p:sp>
        <p:nvSpPr>
          <p:cNvPr id="159" name="Shape 159"/>
          <p:cNvSpPr/>
          <p:nvPr/>
        </p:nvSpPr>
        <p:spPr>
          <a:xfrm>
            <a:off x="794393" y="1265106"/>
            <a:ext cx="6617059"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sp>
        <p:nvSpPr>
          <p:cNvPr id="160" name="Shape 160"/>
          <p:cNvSpPr txBox="1"/>
          <p:nvPr/>
        </p:nvSpPr>
        <p:spPr>
          <a:xfrm>
            <a:off x="1383947" y="1568658"/>
            <a:ext cx="9420417" cy="830997"/>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Формирование и размещение на электронной площадке, специализированной электронной площадке заявки на участие в закупке осуществляются в соответствии со следующими требованиями </a:t>
            </a:r>
            <a:r>
              <a:rPr sz="1600" b="1">
                <a:solidFill>
                  <a:srgbClr val="00345E"/>
                </a:solidFill>
                <a:latin typeface="Times New Roman"/>
                <a:ea typeface="Times New Roman"/>
                <a:cs typeface="Times New Roman"/>
              </a:rPr>
              <a:t>(Постановление № 656):</a:t>
            </a:r>
            <a:endParaRPr sz="1800">
              <a:solidFill>
                <a:schemeClr val="tx1"/>
              </a:solidFill>
              <a:latin typeface="+mn-lt"/>
              <a:ea typeface="+mn-ea"/>
              <a:cs typeface="+mn-cs"/>
            </a:endParaRPr>
          </a:p>
        </p:txBody>
      </p:sp>
      <p:pic>
        <p:nvPicPr>
          <p:cNvPr id="162" name="Picture 162"/>
          <p:cNvPicPr/>
          <p:nvPr/>
        </p:nvPicPr>
        <p:blipFill>
          <a:blip r:embed="rId3"/>
          <a:srcRect l="96064" r="-2107"/>
          <a:stretch/>
        </p:blipFill>
        <p:spPr>
          <a:xfrm>
            <a:off x="-219676" y="-77057"/>
            <a:ext cx="1288499" cy="12192000"/>
          </a:xfrm>
          <a:prstGeom prst="rect">
            <a:avLst/>
          </a:prstGeom>
        </p:spPr>
      </p:pic>
      <p:pic>
        <p:nvPicPr>
          <p:cNvPr id="164" name="Picture 164"/>
          <p:cNvPicPr/>
          <p:nvPr/>
        </p:nvPicPr>
        <p:blipFill>
          <a:blip r:embed="rId4"/>
          <a:stretch/>
        </p:blipFill>
        <p:spPr>
          <a:xfrm rot="16200000">
            <a:off x="-622404" y="5594232"/>
            <a:ext cx="1960091" cy="1102659"/>
          </a:xfrm>
          <a:prstGeom prst="rect">
            <a:avLst/>
          </a:prstGeom>
        </p:spPr>
      </p:pic>
      <p:sp>
        <p:nvSpPr>
          <p:cNvPr id="165" name="Shape 165"/>
          <p:cNvSpPr txBox="1"/>
          <p:nvPr/>
        </p:nvSpPr>
        <p:spPr>
          <a:xfrm>
            <a:off x="3625371" y="2637541"/>
            <a:ext cx="6544578" cy="738663"/>
          </a:xfrm>
          <a:prstGeom prst="rect">
            <a:avLst/>
          </a:prstGeom>
          <a:noFill/>
        </p:spPr>
        <p:txBody>
          <a:bodyPr wrap="square" lIns="91440" tIns="45720" rIns="91440" bIns="45720">
            <a:spAutoFit/>
          </a:bodyPr>
          <a:lstStyle/>
          <a:p>
            <a:pPr marL="0" indent="0" algn="just"/>
            <a:r>
              <a:rPr sz="1400" b="1">
                <a:solidFill>
                  <a:srgbClr val="00345E"/>
                </a:solidFill>
                <a:latin typeface="Times New Roman"/>
                <a:ea typeface="Times New Roman"/>
                <a:cs typeface="Times New Roman"/>
              </a:rPr>
              <a:t>номер реестровой записи </a:t>
            </a:r>
            <a:r>
              <a:rPr sz="1400">
                <a:solidFill>
                  <a:schemeClr val="tx1"/>
                </a:solidFill>
                <a:latin typeface="Times New Roman"/>
                <a:ea typeface="Times New Roman"/>
                <a:cs typeface="Times New Roman"/>
              </a:rPr>
              <a:t>из реестра российской промышленной продукции, предусмотренного Федеральным законом «О промышленной политике</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в Российской Федерации» (при наличии такого номера);</a:t>
            </a:r>
            <a:endParaRPr sz="1800">
              <a:solidFill>
                <a:schemeClr val="tx1"/>
              </a:solidFill>
              <a:latin typeface="+mn-lt"/>
              <a:ea typeface="+mn-ea"/>
              <a:cs typeface="+mn-cs"/>
            </a:endParaRPr>
          </a:p>
        </p:txBody>
      </p:sp>
      <p:sp>
        <p:nvSpPr>
          <p:cNvPr id="166" name="Shape 166"/>
          <p:cNvSpPr/>
          <p:nvPr/>
        </p:nvSpPr>
        <p:spPr>
          <a:xfrm>
            <a:off x="3400889" y="2732110"/>
            <a:ext cx="200418" cy="203593"/>
          </a:xfrm>
          <a:prstGeom prst="rect">
            <a:avLst/>
          </a:prstGeom>
          <a:solidFill>
            <a:srgbClr val="4472C4"/>
          </a:solidFill>
          <a:ln>
            <a:noFill/>
          </a:ln>
        </p:spPr>
        <p:txBody>
          <a:bodyPr lIns="91440" tIns="45720" rIns="91440" bIns="45720" anchor="ctr"/>
          <a:lstStyle/>
          <a:p>
            <a:pPr marL="0" indent="0" algn="just"/>
            <a:endParaRPr sz="1600">
              <a:solidFill>
                <a:schemeClr val="tx1"/>
              </a:solidFill>
              <a:latin typeface="Times New Roman"/>
              <a:ea typeface="Times New Roman"/>
              <a:cs typeface="Times New Roman"/>
            </a:endParaRPr>
          </a:p>
        </p:txBody>
      </p:sp>
      <p:sp>
        <p:nvSpPr>
          <p:cNvPr id="167" name="Shape 167"/>
          <p:cNvSpPr txBox="1"/>
          <p:nvPr/>
        </p:nvSpPr>
        <p:spPr>
          <a:xfrm>
            <a:off x="3625371" y="3617381"/>
            <a:ext cx="6544578" cy="1169551"/>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в случае если в отношении такого товара Постановлением № 719</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за выполнение (освоение) на территории Российской Федерации соответствующих операций (условий) установлены требования о совокупном количестве баллов, указывается </a:t>
            </a:r>
            <a:r>
              <a:rPr sz="1400" b="1">
                <a:solidFill>
                  <a:srgbClr val="00345E"/>
                </a:solidFill>
                <a:latin typeface="Times New Roman"/>
                <a:ea typeface="Times New Roman"/>
                <a:cs typeface="Times New Roman"/>
              </a:rPr>
              <a:t>совокупное количество баллов</a:t>
            </a:r>
            <a:r>
              <a:rPr sz="1400">
                <a:solidFill>
                  <a:srgbClr val="00345E"/>
                </a:solidFill>
                <a:latin typeface="Times New Roman"/>
                <a:ea typeface="Times New Roman"/>
                <a:cs typeface="Times New Roman"/>
              </a:rPr>
              <a:t> </a:t>
            </a:r>
            <a:r>
              <a:rPr sz="1400">
                <a:solidFill>
                  <a:schemeClr val="tx1"/>
                </a:solidFill>
                <a:latin typeface="Times New Roman"/>
                <a:ea typeface="Times New Roman"/>
                <a:cs typeface="Times New Roman"/>
              </a:rPr>
              <a:t>за выполнение (освоение)</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на территории Российской Федерации соответствующих операций (условий)</a:t>
            </a:r>
            <a:endParaRPr sz="1800">
              <a:solidFill>
                <a:schemeClr val="tx1"/>
              </a:solidFill>
              <a:latin typeface="+mn-lt"/>
              <a:ea typeface="+mn-ea"/>
              <a:cs typeface="+mn-cs"/>
            </a:endParaRPr>
          </a:p>
        </p:txBody>
      </p:sp>
      <p:sp>
        <p:nvSpPr>
          <p:cNvPr id="168" name="Shape 168"/>
          <p:cNvSpPr/>
          <p:nvPr/>
        </p:nvSpPr>
        <p:spPr>
          <a:xfrm>
            <a:off x="3400889" y="3687886"/>
            <a:ext cx="200418" cy="203594"/>
          </a:xfrm>
          <a:prstGeom prst="rect">
            <a:avLst/>
          </a:prstGeom>
          <a:solidFill>
            <a:srgbClr val="4472C4"/>
          </a:solidFill>
          <a:ln>
            <a:noFill/>
          </a:ln>
        </p:spPr>
        <p:txBody>
          <a:bodyPr lIns="91440" tIns="45720" rIns="91440" bIns="45720" anchor="ctr"/>
          <a:lstStyle/>
          <a:p>
            <a:pPr marL="0" indent="0" algn="just"/>
            <a:endParaRPr sz="1600">
              <a:solidFill>
                <a:schemeClr val="tx1"/>
              </a:solidFill>
              <a:latin typeface="Times New Roman"/>
              <a:ea typeface="Times New Roman"/>
              <a:cs typeface="Times New Roman"/>
            </a:endParaRPr>
          </a:p>
        </p:txBody>
      </p:sp>
      <p:sp>
        <p:nvSpPr>
          <p:cNvPr id="169" name="Shape 169"/>
          <p:cNvSpPr txBox="1"/>
          <p:nvPr/>
        </p:nvSpPr>
        <p:spPr>
          <a:xfrm>
            <a:off x="1397964" y="5028108"/>
            <a:ext cx="9041051" cy="1815882"/>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При этом ФАС России сообщает, что в случае </a:t>
            </a:r>
            <a:r>
              <a:rPr sz="1600" b="1">
                <a:solidFill>
                  <a:srgbClr val="00345E"/>
                </a:solidFill>
                <a:latin typeface="Times New Roman"/>
                <a:ea typeface="Times New Roman"/>
                <a:cs typeface="Times New Roman"/>
              </a:rPr>
              <a:t>отсутствия</a:t>
            </a:r>
            <a:r>
              <a:rPr sz="1600">
                <a:solidFill>
                  <a:schemeClr val="tx1"/>
                </a:solidFill>
                <a:latin typeface="Times New Roman"/>
                <a:ea typeface="Times New Roman"/>
                <a:cs typeface="Times New Roman"/>
              </a:rPr>
              <a:t> в заявке на участие в закупке </a:t>
            </a:r>
            <a:r>
              <a:rPr sz="1600" b="1">
                <a:solidFill>
                  <a:srgbClr val="00345E"/>
                </a:solidFill>
                <a:latin typeface="Times New Roman"/>
                <a:ea typeface="Times New Roman"/>
                <a:cs typeface="Times New Roman"/>
              </a:rPr>
              <a:t>номера реестровой записи и сведений о совокупном количестве баллов</a:t>
            </a:r>
            <a:r>
              <a:rPr sz="1600">
                <a:solidFill>
                  <a:srgbClr val="00345E"/>
                </a:solidFill>
                <a:latin typeface="Times New Roman"/>
                <a:ea typeface="Times New Roman"/>
                <a:cs typeface="Times New Roman"/>
              </a:rPr>
              <a:t>, </a:t>
            </a:r>
            <a:r>
              <a:rPr sz="1600">
                <a:solidFill>
                  <a:schemeClr val="tx1"/>
                </a:solidFill>
                <a:latin typeface="Times New Roman"/>
                <a:ea typeface="Times New Roman"/>
                <a:cs typeface="Times New Roman"/>
              </a:rPr>
              <a:t>то такая заявка приравнивается</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к заявке, в которой содержится предложение о поставке товаров, происходящих из иностранного государства</a:t>
            </a:r>
            <a:endParaRPr sz="1800">
              <a:solidFill>
                <a:schemeClr val="tx1"/>
              </a:solidFill>
              <a:latin typeface="+mn-lt"/>
              <a:ea typeface="+mn-ea"/>
              <a:cs typeface="+mn-cs"/>
            </a:endParaRPr>
          </a:p>
          <a:p>
            <a:pPr marL="0" indent="0" algn="just"/>
            <a:endParaRPr sz="1600">
              <a:solidFill>
                <a:schemeClr val="tx1"/>
              </a:solidFill>
              <a:latin typeface="Times New Roman"/>
              <a:ea typeface="Times New Roman"/>
              <a:cs typeface="Times New Roman"/>
            </a:endParaRPr>
          </a:p>
          <a:p>
            <a:pPr marL="0" indent="0" algn="just"/>
            <a:r>
              <a:rPr sz="1600" i="1">
                <a:solidFill>
                  <a:srgbClr val="C00000"/>
                </a:solidFill>
                <a:latin typeface="Times New Roman"/>
                <a:ea typeface="Times New Roman"/>
                <a:cs typeface="Times New Roman"/>
              </a:rPr>
              <a:t>Письмо Минфина России от 08.09.2025 № 24-06-06/87304</a:t>
            </a:r>
            <a:endParaRPr sz="1600" b="1" i="1">
              <a:solidFill>
                <a:srgbClr val="C00000"/>
              </a:solidFill>
              <a:latin typeface="Times New Roman"/>
              <a:ea typeface="Times New Roman"/>
              <a:cs typeface="Times New Roman"/>
            </a:endParaRPr>
          </a:p>
          <a:p>
            <a:pPr marL="0" indent="0" algn="just"/>
            <a:endParaRPr sz="1600" b="1">
              <a:solidFill>
                <a:schemeClr val="tx1"/>
              </a:solidFill>
              <a:latin typeface="Times New Roman"/>
              <a:ea typeface="Times New Roman"/>
              <a:cs typeface="Times New Roman"/>
            </a:endParaRPr>
          </a:p>
        </p:txBody>
      </p:sp>
      <p:sp>
        <p:nvSpPr>
          <p:cNvPr id="170" name="Shape 170"/>
          <p:cNvSpPr/>
          <p:nvPr/>
        </p:nvSpPr>
        <p:spPr>
          <a:xfrm flipH="1">
            <a:off x="1364875" y="5038137"/>
            <a:ext cx="19071" cy="1442939"/>
          </a:xfrm>
          <a:prstGeom prst="line">
            <a:avLst/>
          </a:prstGeom>
          <a:ln w="57150">
            <a:solidFill>
              <a:srgbClr val="396CE8"/>
            </a:solidFill>
            <a:prstDash val="solid"/>
          </a:ln>
        </p:spPr>
        <p:style>
          <a:lnRef idx="0">
            <a:scrgbClr r="0" g="0" b="0"/>
          </a:lnRef>
          <a:fillRef idx="0">
            <a:schemeClr val="accent1"/>
          </a:fillRef>
          <a:effectRef idx="0">
            <a:scrgbClr r="0" g="0" b="0"/>
          </a:effectRef>
          <a:fontRef idx="none"/>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GroupShape 171"/>
        <p:cNvGrpSpPr/>
        <p:nvPr/>
      </p:nvGrpSpPr>
      <p:grpSpPr>
        <a:xfrm>
          <a:off x="0" y="0"/>
          <a:ext cx="0" cy="0"/>
          <a:chOff x="0" y="0"/>
          <a:chExt cx="0" cy="0"/>
        </a:xfrm>
      </p:grpSpPr>
      <p:pic>
        <p:nvPicPr>
          <p:cNvPr id="173" name="Picture 173"/>
          <p:cNvPicPr/>
          <p:nvPr/>
        </p:nvPicPr>
        <p:blipFill>
          <a:blip r:embed="rId2"/>
          <a:srcRect l="31461"/>
          <a:stretch/>
        </p:blipFill>
        <p:spPr>
          <a:xfrm>
            <a:off x="2735627" y="260648"/>
            <a:ext cx="6267544" cy="6466397"/>
          </a:xfrm>
          <a:prstGeom prst="rect">
            <a:avLst/>
          </a:prstGeom>
        </p:spPr>
      </p:pic>
      <p:pic>
        <p:nvPicPr>
          <p:cNvPr id="175" name="Picture 175"/>
          <p:cNvPicPr/>
          <p:nvPr/>
        </p:nvPicPr>
        <p:blipFill>
          <a:blip r:embed="rId3"/>
          <a:srcRect l="96064" r="-2107"/>
          <a:stretch/>
        </p:blipFill>
        <p:spPr>
          <a:xfrm rot="5400000">
            <a:off x="5268128" y="-5076020"/>
            <a:ext cx="1655747" cy="12192000"/>
          </a:xfrm>
          <a:prstGeom prst="rect">
            <a:avLst/>
          </a:prstGeom>
        </p:spPr>
      </p:pic>
      <p:sp>
        <p:nvSpPr>
          <p:cNvPr id="176" name="Shape 176"/>
          <p:cNvSpPr/>
          <p:nvPr/>
        </p:nvSpPr>
        <p:spPr>
          <a:xfrm rot="181051">
            <a:off x="10919113" y="-375561"/>
            <a:ext cx="2545776" cy="2704985"/>
          </a:xfrm>
          <a:prstGeom prst="triangle">
            <a:avLst>
              <a:gd name="adj" fmla="val 48791"/>
            </a:avLst>
          </a:prstGeom>
          <a:solidFill>
            <a:schemeClr val="bg1"/>
          </a:solidFill>
          <a:ln w="12700">
            <a:solidFill>
              <a:schemeClr val="bg1"/>
            </a:solidFill>
            <a:prstDash val="solid"/>
          </a:ln>
        </p:spPr>
        <p:txBody>
          <a:bodyPr lIns="91440" tIns="45720" rIns="91440" bIns="45720" anchor="ctr"/>
          <a:lstStyle/>
          <a:p>
            <a:pPr marL="0" indent="0" algn="ctr"/>
            <a:endParaRPr sz="1800">
              <a:solidFill>
                <a:schemeClr val="lt1"/>
              </a:solidFill>
              <a:latin typeface="+mn-lt"/>
              <a:ea typeface="+mn-ea"/>
              <a:cs typeface="+mn-cs"/>
            </a:endParaRPr>
          </a:p>
        </p:txBody>
      </p:sp>
      <p:sp>
        <p:nvSpPr>
          <p:cNvPr id="177" name="Shape 177"/>
          <p:cNvSpPr txBox="1"/>
          <p:nvPr/>
        </p:nvSpPr>
        <p:spPr>
          <a:xfrm>
            <a:off x="540327" y="260648"/>
            <a:ext cx="11111350" cy="830997"/>
          </a:xfrm>
          <a:prstGeom prst="rect">
            <a:avLst/>
          </a:prstGeom>
          <a:noFill/>
          <a:ln>
            <a:noFill/>
          </a:ln>
        </p:spPr>
        <p:txBody>
          <a:bodyPr wrap="square" lIns="91440" tIns="45720" rIns="91440" bIns="45720">
            <a:spAutoFit/>
          </a:bodyPr>
          <a:lstStyle/>
          <a:p>
            <a:pPr marL="0" indent="0" algn="l"/>
            <a:r>
              <a:rPr sz="1600" b="1">
                <a:solidFill>
                  <a:schemeClr val="bg1"/>
                </a:solidFill>
                <a:latin typeface="DejaVu Sans Condensed"/>
                <a:ea typeface="DejaVu Sans Condensed"/>
                <a:cs typeface="DejaVu Sans Condensed"/>
              </a:rPr>
              <a:t>ОБ УКАЗАНИИ СОВОКУПНОГО КОЛИЧЕСТВА БАЛЛОВ ЗА ВЫПОЛНЕНИЕ (ОСВОЕНИЕ) НА ТЕРРИТОРИИ РОССИЙСКОЙ ФЕДЕРАЦИИ СООТВЕТСВУЮЩИХ ОПЕРАЦИ (УСЛОВИЙ) В ОТНОШЕНИИ ЗАКУПАЕМОГО И ПОСТАВЛЯЕМОГО ТОВАРА</a:t>
            </a:r>
          </a:p>
        </p:txBody>
      </p:sp>
      <p:sp>
        <p:nvSpPr>
          <p:cNvPr id="178" name="Shape 178"/>
          <p:cNvSpPr/>
          <p:nvPr/>
        </p:nvSpPr>
        <p:spPr>
          <a:xfrm>
            <a:off x="736598" y="1486839"/>
            <a:ext cx="10579101" cy="5262979"/>
          </a:xfrm>
          <a:prstGeom prst="rect">
            <a:avLst/>
          </a:prstGeom>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just"/>
            <a:r>
              <a:rPr sz="1600" err="1">
                <a:latin typeface="DejaVu Sans Condensed"/>
                <a:ea typeface="DejaVu Sans Condensed"/>
                <a:cs typeface="DejaVu Sans Condensed"/>
              </a:rPr>
              <a:t>Согласно</a:t>
            </a:r>
            <a:r>
              <a:rPr sz="1600">
                <a:latin typeface="DejaVu Sans Condensed"/>
                <a:ea typeface="DejaVu Sans Condensed"/>
                <a:cs typeface="DejaVu Sans Condensed"/>
              </a:rPr>
              <a:t> </a:t>
            </a:r>
            <a:r>
              <a:rPr sz="1600" err="1">
                <a:latin typeface="DejaVu Sans Condensed"/>
                <a:ea typeface="DejaVu Sans Condensed"/>
                <a:cs typeface="DejaVu Sans Condensed"/>
              </a:rPr>
              <a:t>пункту</a:t>
            </a:r>
            <a:r>
              <a:rPr sz="1600">
                <a:latin typeface="DejaVu Sans Condensed"/>
                <a:ea typeface="DejaVu Sans Condensed"/>
                <a:cs typeface="DejaVu Sans Condensed"/>
              </a:rPr>
              <a:t> 5 </a:t>
            </a:r>
            <a:r>
              <a:rPr sz="1600" err="1">
                <a:latin typeface="DejaVu Sans Condensed"/>
                <a:ea typeface="DejaVu Sans Condensed"/>
                <a:cs typeface="DejaVu Sans Condensed"/>
              </a:rPr>
              <a:t>части</a:t>
            </a:r>
            <a:r>
              <a:rPr sz="1600">
                <a:latin typeface="DejaVu Sans Condensed"/>
                <a:ea typeface="DejaVu Sans Condensed"/>
                <a:cs typeface="DejaVu Sans Condensed"/>
              </a:rPr>
              <a:t> 1 </a:t>
            </a:r>
            <a:r>
              <a:rPr sz="1600" err="1">
                <a:latin typeface="DejaVu Sans Condensed"/>
                <a:ea typeface="DejaVu Sans Condensed"/>
                <a:cs typeface="DejaVu Sans Condensed"/>
              </a:rPr>
              <a:t>статьи</a:t>
            </a:r>
            <a:r>
              <a:rPr sz="1600">
                <a:latin typeface="DejaVu Sans Condensed"/>
                <a:ea typeface="DejaVu Sans Condensed"/>
                <a:cs typeface="DejaVu Sans Condensed"/>
              </a:rPr>
              <a:t> 43 </a:t>
            </a:r>
            <a:r>
              <a:rPr sz="1600" err="1">
                <a:latin typeface="DejaVu Sans Condensed"/>
                <a:ea typeface="DejaVu Sans Condensed"/>
                <a:cs typeface="DejaVu Sans Condensed"/>
              </a:rPr>
              <a:t>Закона</a:t>
            </a:r>
            <a:r>
              <a:rPr sz="1600">
                <a:latin typeface="DejaVu Sans Condensed"/>
                <a:ea typeface="DejaVu Sans Condensed"/>
                <a:cs typeface="DejaVu Sans Condensed"/>
              </a:rPr>
              <a:t> № 44-ФЗ </a:t>
            </a:r>
            <a:r>
              <a:rPr sz="1600" b="1" err="1">
                <a:latin typeface="DejaVu Sans Condensed"/>
                <a:ea typeface="DejaVu Sans Condensed"/>
                <a:cs typeface="DejaVu Sans Condensed"/>
              </a:rPr>
              <a:t>заявка</a:t>
            </a:r>
            <a:r>
              <a:rPr sz="1600" b="1">
                <a:latin typeface="DejaVu Sans Condensed"/>
                <a:ea typeface="DejaVu Sans Condensed"/>
                <a:cs typeface="DejaVu Sans Condensed"/>
              </a:rPr>
              <a:t> </a:t>
            </a:r>
            <a:r>
              <a:rPr sz="1600" b="1" err="1">
                <a:latin typeface="DejaVu Sans Condensed"/>
                <a:ea typeface="DejaVu Sans Condensed"/>
                <a:cs typeface="DejaVu Sans Condensed"/>
              </a:rPr>
              <a:t>на</a:t>
            </a:r>
            <a:r>
              <a:rPr sz="1600" b="1">
                <a:latin typeface="DejaVu Sans Condensed"/>
                <a:ea typeface="DejaVu Sans Condensed"/>
                <a:cs typeface="DejaVu Sans Condensed"/>
              </a:rPr>
              <a:t> </a:t>
            </a:r>
            <a:r>
              <a:rPr sz="1600" b="1" err="1">
                <a:latin typeface="DejaVu Sans Condensed"/>
                <a:ea typeface="DejaVu Sans Condensed"/>
                <a:cs typeface="DejaVu Sans Condensed"/>
              </a:rPr>
              <a:t>участие</a:t>
            </a:r>
            <a:r>
              <a:rPr sz="1600" b="1">
                <a:latin typeface="DejaVu Sans Condensed"/>
                <a:ea typeface="DejaVu Sans Condensed"/>
                <a:cs typeface="DejaVu Sans Condensed"/>
              </a:rPr>
              <a:t> в </a:t>
            </a:r>
            <a:r>
              <a:rPr sz="1600" b="1" err="1">
                <a:latin typeface="DejaVu Sans Condensed"/>
                <a:ea typeface="DejaVu Sans Condensed"/>
                <a:cs typeface="DejaVu Sans Condensed"/>
              </a:rPr>
              <a:t>закупке</a:t>
            </a:r>
            <a:r>
              <a:rPr sz="1600">
                <a:latin typeface="DejaVu Sans Condensed"/>
                <a:ea typeface="DejaVu Sans Condensed"/>
                <a:cs typeface="DejaVu Sans Condensed"/>
              </a:rPr>
              <a:t>, </a:t>
            </a:r>
            <a:r>
              <a:rPr sz="1600" err="1">
                <a:latin typeface="DejaVu Sans Condensed"/>
                <a:ea typeface="DejaVu Sans Condensed"/>
                <a:cs typeface="DejaVu Sans Condensed"/>
              </a:rPr>
              <a:t>если</a:t>
            </a:r>
            <a:r>
              <a:rPr sz="1600">
                <a:latin typeface="DejaVu Sans Condensed"/>
                <a:ea typeface="DejaVu Sans Condensed"/>
                <a:cs typeface="DejaVu Sans Condensed"/>
              </a:rPr>
              <a:t> </a:t>
            </a:r>
            <a:r>
              <a:rPr sz="1600" err="1">
                <a:latin typeface="DejaVu Sans Condensed"/>
                <a:ea typeface="DejaVu Sans Condensed"/>
                <a:cs typeface="DejaVu Sans Condensed"/>
              </a:rPr>
              <a:t>иное</a:t>
            </a:r>
            <a:r>
              <a:rPr sz="1600">
                <a:latin typeface="DejaVu Sans Condensed"/>
                <a:ea typeface="DejaVu Sans Condensed"/>
                <a:cs typeface="DejaVu Sans Condensed"/>
              </a:rPr>
              <a:t/>
            </a:r>
            <a:br>
              <a:rPr sz="1600">
                <a:latin typeface="DejaVu Sans Condensed"/>
                <a:ea typeface="DejaVu Sans Condensed"/>
                <a:cs typeface="DejaVu Sans Condensed"/>
              </a:rPr>
            </a:br>
            <a:r>
              <a:rPr sz="1600" err="1">
                <a:latin typeface="DejaVu Sans Condensed"/>
                <a:ea typeface="DejaVu Sans Condensed"/>
                <a:cs typeface="DejaVu Sans Condensed"/>
              </a:rPr>
              <a:t>не</a:t>
            </a:r>
            <a:r>
              <a:rPr sz="1600">
                <a:latin typeface="DejaVu Sans Condensed"/>
                <a:ea typeface="DejaVu Sans Condensed"/>
                <a:cs typeface="DejaVu Sans Condensed"/>
              </a:rPr>
              <a:t> </a:t>
            </a:r>
            <a:r>
              <a:rPr sz="1600" err="1">
                <a:latin typeface="DejaVu Sans Condensed"/>
                <a:ea typeface="DejaVu Sans Condensed"/>
                <a:cs typeface="DejaVu Sans Condensed"/>
              </a:rPr>
              <a:t>предусмотрено</a:t>
            </a:r>
            <a:r>
              <a:rPr sz="1600">
                <a:latin typeface="DejaVu Sans Condensed"/>
                <a:ea typeface="DejaVu Sans Condensed"/>
                <a:cs typeface="DejaVu Sans Condensed"/>
              </a:rPr>
              <a:t> </a:t>
            </a:r>
            <a:r>
              <a:rPr sz="1600" err="1">
                <a:latin typeface="DejaVu Sans Condensed"/>
                <a:ea typeface="DejaVu Sans Condensed"/>
                <a:cs typeface="DejaVu Sans Condensed"/>
              </a:rPr>
              <a:t>Законом</a:t>
            </a:r>
            <a:r>
              <a:rPr sz="1600">
                <a:latin typeface="DejaVu Sans Condensed"/>
                <a:ea typeface="DejaVu Sans Condensed"/>
                <a:cs typeface="DejaVu Sans Condensed"/>
              </a:rPr>
              <a:t> № 44-ФЗ, </a:t>
            </a:r>
            <a:r>
              <a:rPr sz="1600" b="1" err="1">
                <a:latin typeface="DejaVu Sans Condensed"/>
                <a:ea typeface="DejaVu Sans Condensed"/>
                <a:cs typeface="DejaVu Sans Condensed"/>
              </a:rPr>
              <a:t>должна</a:t>
            </a:r>
            <a:r>
              <a:rPr sz="1600" b="1">
                <a:latin typeface="DejaVu Sans Condensed"/>
                <a:ea typeface="DejaVu Sans Condensed"/>
                <a:cs typeface="DejaVu Sans Condensed"/>
              </a:rPr>
              <a:t> </a:t>
            </a:r>
            <a:r>
              <a:rPr sz="1600" b="1" err="1">
                <a:latin typeface="DejaVu Sans Condensed"/>
                <a:ea typeface="DejaVu Sans Condensed"/>
                <a:cs typeface="DejaVu Sans Condensed"/>
              </a:rPr>
              <a:t>содержать</a:t>
            </a:r>
            <a:r>
              <a:rPr sz="1600" b="1">
                <a:latin typeface="DejaVu Sans Condensed"/>
                <a:ea typeface="DejaVu Sans Condensed"/>
                <a:cs typeface="DejaVu Sans Condensed"/>
              </a:rPr>
              <a:t> </a:t>
            </a:r>
            <a:r>
              <a:rPr sz="1600" b="1" err="1">
                <a:latin typeface="DejaVu Sans Condensed"/>
                <a:ea typeface="DejaVu Sans Condensed"/>
                <a:cs typeface="DejaVu Sans Condensed"/>
              </a:rPr>
              <a:t>информацию</a:t>
            </a:r>
            <a:r>
              <a:rPr sz="1600" b="1">
                <a:latin typeface="DejaVu Sans Condensed"/>
                <a:ea typeface="DejaVu Sans Condensed"/>
                <a:cs typeface="DejaVu Sans Condensed"/>
              </a:rPr>
              <a:t> и </a:t>
            </a:r>
            <a:r>
              <a:rPr sz="1600" b="1" err="1">
                <a:latin typeface="DejaVu Sans Condensed"/>
                <a:ea typeface="DejaVu Sans Condensed"/>
                <a:cs typeface="DejaVu Sans Condensed"/>
              </a:rPr>
              <a:t>документы</a:t>
            </a:r>
            <a:r>
              <a:rPr sz="1600" b="1">
                <a:latin typeface="DejaVu Sans Condensed"/>
                <a:ea typeface="DejaVu Sans Condensed"/>
                <a:cs typeface="DejaVu Sans Condensed"/>
              </a:rPr>
              <a:t>, </a:t>
            </a:r>
            <a:r>
              <a:rPr sz="1600" b="1" err="1">
                <a:latin typeface="DejaVu Sans Condensed"/>
                <a:ea typeface="DejaVu Sans Condensed"/>
                <a:cs typeface="DejaVu Sans Condensed"/>
              </a:rPr>
              <a:t>определенные</a:t>
            </a:r>
            <a:r>
              <a:rPr lang="ru-RU" sz="1600" b="1">
                <a:latin typeface="DejaVu Sans Condensed"/>
                <a:ea typeface="DejaVu Sans Condensed"/>
                <a:cs typeface="DejaVu Sans Condensed"/>
              </a:rPr>
              <a:t> </a:t>
            </a:r>
            <a:r>
              <a:rPr sz="1600" b="1">
                <a:latin typeface="DejaVu Sans Condensed"/>
                <a:ea typeface="DejaVu Sans Condensed"/>
                <a:cs typeface="DejaVu Sans Condensed"/>
              </a:rPr>
              <a:t>в </a:t>
            </a:r>
            <a:r>
              <a:rPr sz="1600" b="1" err="1">
                <a:latin typeface="DejaVu Sans Condensed"/>
                <a:ea typeface="DejaVu Sans Condensed"/>
                <a:cs typeface="DejaVu Sans Condensed"/>
              </a:rPr>
              <a:t>соответствии</a:t>
            </a:r>
            <a:r>
              <a:rPr sz="1600" b="1">
                <a:latin typeface="DejaVu Sans Condensed"/>
                <a:ea typeface="DejaVu Sans Condensed"/>
                <a:cs typeface="DejaVu Sans Condensed"/>
              </a:rPr>
              <a:t> с </a:t>
            </a:r>
            <a:r>
              <a:rPr sz="1600" b="1" err="1">
                <a:latin typeface="DejaVu Sans Condensed"/>
                <a:ea typeface="DejaVu Sans Condensed"/>
                <a:cs typeface="DejaVu Sans Condensed"/>
              </a:rPr>
              <a:t>пунктом</a:t>
            </a:r>
            <a:r>
              <a:rPr sz="1600" b="1">
                <a:latin typeface="DejaVu Sans Condensed"/>
                <a:ea typeface="DejaVu Sans Condensed"/>
                <a:cs typeface="DejaVu Sans Condensed"/>
              </a:rPr>
              <a:t> 2 </a:t>
            </a:r>
            <a:r>
              <a:rPr sz="1600" b="1" err="1">
                <a:latin typeface="DejaVu Sans Condensed"/>
                <a:ea typeface="DejaVu Sans Condensed"/>
                <a:cs typeface="DejaVu Sans Condensed"/>
              </a:rPr>
              <a:t>части</a:t>
            </a:r>
            <a:r>
              <a:rPr sz="1600" b="1">
                <a:latin typeface="DejaVu Sans Condensed"/>
                <a:ea typeface="DejaVu Sans Condensed"/>
                <a:cs typeface="DejaVu Sans Condensed"/>
              </a:rPr>
              <a:t> 2 </a:t>
            </a:r>
            <a:r>
              <a:rPr sz="1600" b="1" err="1">
                <a:latin typeface="DejaVu Sans Condensed"/>
                <a:ea typeface="DejaVu Sans Condensed"/>
                <a:cs typeface="DejaVu Sans Condensed"/>
              </a:rPr>
              <a:t>статьи</a:t>
            </a:r>
            <a:r>
              <a:rPr sz="1600" b="1">
                <a:latin typeface="DejaVu Sans Condensed"/>
                <a:ea typeface="DejaVu Sans Condensed"/>
                <a:cs typeface="DejaVu Sans Condensed"/>
              </a:rPr>
              <a:t> 14 </a:t>
            </a:r>
            <a:r>
              <a:rPr sz="1600" b="1" err="1">
                <a:latin typeface="DejaVu Sans Condensed"/>
                <a:ea typeface="DejaVu Sans Condensed"/>
                <a:cs typeface="DejaVu Sans Condensed"/>
              </a:rPr>
              <a:t>Закона</a:t>
            </a:r>
            <a:r>
              <a:rPr sz="1600" b="1">
                <a:latin typeface="DejaVu Sans Condensed"/>
                <a:ea typeface="DejaVu Sans Condensed"/>
                <a:cs typeface="DejaVu Sans Condensed"/>
              </a:rPr>
              <a:t> № 44-ФЗ</a:t>
            </a:r>
            <a:r>
              <a:rPr lang="ru-RU" sz="1600" b="1">
                <a:latin typeface="DejaVu Sans Condensed"/>
                <a:ea typeface="DejaVu Sans Condensed"/>
                <a:cs typeface="DejaVu Sans Condensed"/>
              </a:rPr>
              <a:t> </a:t>
            </a:r>
            <a:r>
              <a:rPr lang="ru-RU" sz="1600" b="1" i="1">
                <a:latin typeface="DejaVu Sans Condensed"/>
                <a:ea typeface="DejaVu Sans Condensed"/>
                <a:cs typeface="DejaVu Sans Condensed"/>
              </a:rPr>
              <a:t>(подтверждение страны происхождения товара)</a:t>
            </a:r>
            <a:r>
              <a:rPr sz="1600">
                <a:latin typeface="DejaVu Sans Condensed"/>
                <a:ea typeface="DejaVu Sans Condensed"/>
                <a:cs typeface="DejaVu Sans Condensed"/>
              </a:rPr>
              <a:t>.</a:t>
            </a:r>
          </a:p>
          <a:p>
            <a:pPr marL="0" indent="0" algn="just"/>
            <a:endParaRPr sz="1600">
              <a:latin typeface="DejaVu Sans Condensed"/>
              <a:ea typeface="DejaVu Sans Condensed"/>
              <a:cs typeface="DejaVu Sans Condensed"/>
            </a:endParaRPr>
          </a:p>
          <a:p>
            <a:pPr marL="0" indent="0" algn="just"/>
            <a:r>
              <a:rPr sz="1600">
                <a:latin typeface="DejaVu Sans Condensed"/>
                <a:ea typeface="DejaVu Sans Condensed"/>
                <a:cs typeface="DejaVu Sans Condensed"/>
              </a:rPr>
              <a:t>В </a:t>
            </a:r>
            <a:r>
              <a:rPr sz="1600" err="1">
                <a:latin typeface="DejaVu Sans Condensed"/>
                <a:ea typeface="DejaVu Sans Condensed"/>
                <a:cs typeface="DejaVu Sans Condensed"/>
              </a:rPr>
              <a:t>силу</a:t>
            </a:r>
            <a:r>
              <a:rPr sz="1600">
                <a:latin typeface="DejaVu Sans Condensed"/>
                <a:ea typeface="DejaVu Sans Condensed"/>
                <a:cs typeface="DejaVu Sans Condensed"/>
              </a:rPr>
              <a:t> </a:t>
            </a:r>
            <a:r>
              <a:rPr sz="1600" err="1">
                <a:latin typeface="DejaVu Sans Condensed"/>
                <a:ea typeface="DejaVu Sans Condensed"/>
                <a:cs typeface="DejaVu Sans Condensed"/>
              </a:rPr>
              <a:t>положений</a:t>
            </a:r>
            <a:r>
              <a:rPr sz="1600">
                <a:latin typeface="DejaVu Sans Condensed"/>
                <a:ea typeface="DejaVu Sans Condensed"/>
                <a:cs typeface="DejaVu Sans Condensed"/>
              </a:rPr>
              <a:t> </a:t>
            </a:r>
            <a:r>
              <a:rPr sz="1600" err="1">
                <a:latin typeface="DejaVu Sans Condensed"/>
                <a:ea typeface="DejaVu Sans Condensed"/>
                <a:cs typeface="DejaVu Sans Condensed"/>
              </a:rPr>
              <a:t>подпункта</a:t>
            </a:r>
            <a:r>
              <a:rPr sz="1600">
                <a:latin typeface="DejaVu Sans Condensed"/>
                <a:ea typeface="DejaVu Sans Condensed"/>
                <a:cs typeface="DejaVu Sans Condensed"/>
              </a:rPr>
              <a:t> «а» </a:t>
            </a:r>
            <a:r>
              <a:rPr sz="1600" err="1">
                <a:latin typeface="DejaVu Sans Condensed"/>
                <a:ea typeface="DejaVu Sans Condensed"/>
                <a:cs typeface="DejaVu Sans Condensed"/>
              </a:rPr>
              <a:t>пункта</a:t>
            </a:r>
            <a:r>
              <a:rPr sz="1600">
                <a:latin typeface="DejaVu Sans Condensed"/>
                <a:ea typeface="DejaVu Sans Condensed"/>
                <a:cs typeface="DejaVu Sans Condensed"/>
              </a:rPr>
              <a:t> 3 </a:t>
            </a:r>
            <a:r>
              <a:rPr sz="1600" err="1">
                <a:latin typeface="DejaVu Sans Condensed"/>
                <a:ea typeface="DejaVu Sans Condensed"/>
                <a:cs typeface="DejaVu Sans Condensed"/>
              </a:rPr>
              <a:t>Постановления</a:t>
            </a:r>
            <a:r>
              <a:rPr sz="1600">
                <a:latin typeface="DejaVu Sans Condensed"/>
                <a:ea typeface="DejaVu Sans Condensed"/>
                <a:cs typeface="DejaVu Sans Condensed"/>
              </a:rPr>
              <a:t> № 1875 к </a:t>
            </a:r>
            <a:r>
              <a:rPr sz="1600" err="1">
                <a:latin typeface="DejaVu Sans Condensed"/>
                <a:ea typeface="DejaVu Sans Condensed"/>
                <a:cs typeface="DejaVu Sans Condensed"/>
              </a:rPr>
              <a:t>числу</a:t>
            </a:r>
            <a:r>
              <a:rPr sz="1600">
                <a:latin typeface="DejaVu Sans Condensed"/>
                <a:ea typeface="DejaVu Sans Condensed"/>
                <a:cs typeface="DejaVu Sans Condensed"/>
              </a:rPr>
              <a:t> </a:t>
            </a:r>
            <a:r>
              <a:rPr sz="1600" err="1">
                <a:latin typeface="DejaVu Sans Condensed"/>
                <a:ea typeface="DejaVu Sans Condensed"/>
                <a:cs typeface="DejaVu Sans Condensed"/>
              </a:rPr>
              <a:t>информации</a:t>
            </a:r>
            <a:r>
              <a:rPr sz="1600">
                <a:latin typeface="DejaVu Sans Condensed"/>
                <a:ea typeface="DejaVu Sans Condensed"/>
                <a:cs typeface="DejaVu Sans Condensed"/>
              </a:rPr>
              <a:t> и </a:t>
            </a:r>
            <a:r>
              <a:rPr sz="1600" err="1">
                <a:latin typeface="DejaVu Sans Condensed"/>
                <a:ea typeface="DejaVu Sans Condensed"/>
                <a:cs typeface="DejaVu Sans Condensed"/>
              </a:rPr>
              <a:t>документов</a:t>
            </a:r>
            <a:r>
              <a:rPr sz="1600">
                <a:latin typeface="DejaVu Sans Condensed"/>
                <a:ea typeface="DejaVu Sans Condensed"/>
                <a:cs typeface="DejaVu Sans Condensed"/>
              </a:rPr>
              <a:t>, </a:t>
            </a:r>
            <a:r>
              <a:rPr sz="1600" err="1">
                <a:latin typeface="DejaVu Sans Condensed"/>
                <a:ea typeface="DejaVu Sans Condensed"/>
                <a:cs typeface="DejaVu Sans Condensed"/>
              </a:rPr>
              <a:t>подтверждающих</a:t>
            </a:r>
            <a:r>
              <a:rPr sz="1600">
                <a:latin typeface="DejaVu Sans Condensed"/>
                <a:ea typeface="DejaVu Sans Condensed"/>
                <a:cs typeface="DejaVu Sans Condensed"/>
              </a:rPr>
              <a:t> </a:t>
            </a:r>
            <a:r>
              <a:rPr sz="1600" err="1">
                <a:latin typeface="DejaVu Sans Condensed"/>
                <a:ea typeface="DejaVu Sans Condensed"/>
                <a:cs typeface="DejaVu Sans Condensed"/>
              </a:rPr>
              <a:t>происхождение</a:t>
            </a:r>
            <a:r>
              <a:rPr sz="1600">
                <a:latin typeface="DejaVu Sans Condensed"/>
                <a:ea typeface="DejaVu Sans Condensed"/>
                <a:cs typeface="DejaVu Sans Condensed"/>
              </a:rPr>
              <a:t> </a:t>
            </a:r>
            <a:r>
              <a:rPr sz="1600" err="1">
                <a:latin typeface="DejaVu Sans Condensed"/>
                <a:ea typeface="DejaVu Sans Condensed"/>
                <a:cs typeface="DejaVu Sans Condensed"/>
              </a:rPr>
              <a:t>указанных</a:t>
            </a:r>
            <a:r>
              <a:rPr sz="1600">
                <a:latin typeface="DejaVu Sans Condensed"/>
                <a:ea typeface="DejaVu Sans Condensed"/>
                <a:cs typeface="DejaVu Sans Condensed"/>
              </a:rPr>
              <a:t> в </a:t>
            </a:r>
            <a:r>
              <a:rPr sz="1600" err="1">
                <a:latin typeface="DejaVu Sans Condensed"/>
                <a:ea typeface="DejaVu Sans Condensed"/>
                <a:cs typeface="DejaVu Sans Condensed"/>
              </a:rPr>
              <a:t>соответствующем</a:t>
            </a:r>
            <a:r>
              <a:rPr sz="1600">
                <a:latin typeface="DejaVu Sans Condensed"/>
                <a:ea typeface="DejaVu Sans Condensed"/>
                <a:cs typeface="DejaVu Sans Condensed"/>
              </a:rPr>
              <a:t> </a:t>
            </a:r>
            <a:r>
              <a:rPr sz="1600" err="1">
                <a:latin typeface="DejaVu Sans Condensed"/>
                <a:ea typeface="DejaVu Sans Condensed"/>
                <a:cs typeface="DejaVu Sans Condensed"/>
              </a:rPr>
              <a:t>приложении</a:t>
            </a:r>
            <a:r>
              <a:rPr sz="1600">
                <a:latin typeface="DejaVu Sans Condensed"/>
                <a:ea typeface="DejaVu Sans Condensed"/>
                <a:cs typeface="DejaVu Sans Condensed"/>
              </a:rPr>
              <a:t> к </a:t>
            </a:r>
            <a:r>
              <a:rPr sz="1600" err="1">
                <a:latin typeface="DejaVu Sans Condensed"/>
                <a:ea typeface="DejaVu Sans Condensed"/>
                <a:cs typeface="DejaVu Sans Condensed"/>
              </a:rPr>
              <a:t>Постановлению</a:t>
            </a:r>
            <a:r>
              <a:rPr sz="1600">
                <a:latin typeface="DejaVu Sans Condensed"/>
                <a:ea typeface="DejaVu Sans Condensed"/>
                <a:cs typeface="DejaVu Sans Condensed"/>
              </a:rPr>
              <a:t> № 1875 </a:t>
            </a:r>
            <a:r>
              <a:rPr sz="1600" err="1">
                <a:latin typeface="DejaVu Sans Condensed"/>
                <a:ea typeface="DejaVu Sans Condensed"/>
                <a:cs typeface="DejaVu Sans Condensed"/>
              </a:rPr>
              <a:t>товаров</a:t>
            </a:r>
            <a:r>
              <a:rPr sz="1600">
                <a:latin typeface="DejaVu Sans Condensed"/>
                <a:ea typeface="DejaVu Sans Condensed"/>
                <a:cs typeface="DejaVu Sans Condensed"/>
              </a:rPr>
              <a:t> </a:t>
            </a:r>
            <a:r>
              <a:rPr sz="1600" err="1">
                <a:latin typeface="DejaVu Sans Condensed"/>
                <a:ea typeface="DejaVu Sans Condensed"/>
                <a:cs typeface="DejaVu Sans Condensed"/>
              </a:rPr>
              <a:t>из</a:t>
            </a:r>
            <a:r>
              <a:rPr sz="1600">
                <a:latin typeface="DejaVu Sans Condensed"/>
                <a:ea typeface="DejaVu Sans Condensed"/>
                <a:cs typeface="DejaVu Sans Condensed"/>
              </a:rPr>
              <a:t> </a:t>
            </a:r>
            <a:r>
              <a:rPr sz="1600" err="1">
                <a:latin typeface="DejaVu Sans Condensed"/>
                <a:ea typeface="DejaVu Sans Condensed"/>
                <a:cs typeface="DejaVu Sans Condensed"/>
              </a:rPr>
              <a:t>Российской</a:t>
            </a:r>
            <a:r>
              <a:rPr sz="1600">
                <a:latin typeface="DejaVu Sans Condensed"/>
                <a:ea typeface="DejaVu Sans Condensed"/>
                <a:cs typeface="DejaVu Sans Condensed"/>
              </a:rPr>
              <a:t> </a:t>
            </a:r>
            <a:r>
              <a:rPr sz="1600" err="1">
                <a:latin typeface="DejaVu Sans Condensed"/>
                <a:ea typeface="DejaVu Sans Condensed"/>
                <a:cs typeface="DejaVu Sans Condensed"/>
              </a:rPr>
              <a:t>Федерации</a:t>
            </a:r>
            <a:r>
              <a:rPr sz="1600">
                <a:latin typeface="DejaVu Sans Condensed"/>
                <a:ea typeface="DejaVu Sans Condensed"/>
                <a:cs typeface="DejaVu Sans Condensed"/>
              </a:rPr>
              <a:t> </a:t>
            </a:r>
            <a:r>
              <a:rPr sz="1600" err="1">
                <a:latin typeface="DejaVu Sans Condensed"/>
                <a:ea typeface="DejaVu Sans Condensed"/>
                <a:cs typeface="DejaVu Sans Condensed"/>
              </a:rPr>
              <a:t>относится</a:t>
            </a:r>
            <a:r>
              <a:rPr sz="1600">
                <a:latin typeface="DejaVu Sans Condensed"/>
                <a:ea typeface="DejaVu Sans Condensed"/>
                <a:cs typeface="DejaVu Sans Condensed"/>
              </a:rPr>
              <a:t> в </a:t>
            </a:r>
            <a:r>
              <a:rPr sz="1600" err="1">
                <a:latin typeface="DejaVu Sans Condensed"/>
                <a:ea typeface="DejaVu Sans Condensed"/>
                <a:cs typeface="DejaVu Sans Condensed"/>
              </a:rPr>
              <a:t>том</a:t>
            </a:r>
            <a:r>
              <a:rPr sz="1600">
                <a:latin typeface="DejaVu Sans Condensed"/>
                <a:ea typeface="DejaVu Sans Condensed"/>
                <a:cs typeface="DejaVu Sans Condensed"/>
              </a:rPr>
              <a:t> </a:t>
            </a:r>
            <a:r>
              <a:rPr sz="1600" err="1">
                <a:latin typeface="DejaVu Sans Condensed"/>
                <a:ea typeface="DejaVu Sans Condensed"/>
                <a:cs typeface="DejaVu Sans Condensed"/>
              </a:rPr>
              <a:t>числе</a:t>
            </a:r>
            <a:r>
              <a:rPr sz="1600">
                <a:latin typeface="DejaVu Sans Condensed"/>
                <a:ea typeface="DejaVu Sans Condensed"/>
                <a:cs typeface="DejaVu Sans Condensed"/>
              </a:rPr>
              <a:t> </a:t>
            </a:r>
            <a:r>
              <a:rPr sz="1600" err="1">
                <a:latin typeface="DejaVu Sans Condensed"/>
                <a:ea typeface="DejaVu Sans Condensed"/>
                <a:cs typeface="DejaVu Sans Condensed"/>
              </a:rPr>
              <a:t>номер</a:t>
            </a:r>
            <a:r>
              <a:rPr sz="1600">
                <a:latin typeface="DejaVu Sans Condensed"/>
                <a:ea typeface="DejaVu Sans Condensed"/>
                <a:cs typeface="DejaVu Sans Condensed"/>
              </a:rPr>
              <a:t> </a:t>
            </a:r>
            <a:r>
              <a:rPr sz="1600" err="1">
                <a:latin typeface="DejaVu Sans Condensed"/>
                <a:ea typeface="DejaVu Sans Condensed"/>
                <a:cs typeface="DejaVu Sans Condensed"/>
              </a:rPr>
              <a:t>реестровой</a:t>
            </a:r>
            <a:r>
              <a:rPr sz="1600">
                <a:latin typeface="DejaVu Sans Condensed"/>
                <a:ea typeface="DejaVu Sans Condensed"/>
                <a:cs typeface="DejaVu Sans Condensed"/>
              </a:rPr>
              <a:t> </a:t>
            </a:r>
            <a:r>
              <a:rPr sz="1600" err="1">
                <a:latin typeface="DejaVu Sans Condensed"/>
                <a:ea typeface="DejaVu Sans Condensed"/>
                <a:cs typeface="DejaVu Sans Condensed"/>
              </a:rPr>
              <a:t>записи</a:t>
            </a:r>
            <a:r>
              <a:rPr sz="1600">
                <a:latin typeface="DejaVu Sans Condensed"/>
                <a:ea typeface="DejaVu Sans Condensed"/>
                <a:cs typeface="DejaVu Sans Condensed"/>
              </a:rPr>
              <a:t> </a:t>
            </a:r>
            <a:r>
              <a:rPr sz="1600" err="1">
                <a:latin typeface="DejaVu Sans Condensed"/>
                <a:ea typeface="DejaVu Sans Condensed"/>
                <a:cs typeface="DejaVu Sans Condensed"/>
              </a:rPr>
              <a:t>из</a:t>
            </a:r>
            <a:r>
              <a:rPr sz="1600">
                <a:latin typeface="DejaVu Sans Condensed"/>
                <a:ea typeface="DejaVu Sans Condensed"/>
                <a:cs typeface="DejaVu Sans Condensed"/>
              </a:rPr>
              <a:t> </a:t>
            </a:r>
            <a:r>
              <a:rPr sz="1600" err="1">
                <a:latin typeface="DejaVu Sans Condensed"/>
                <a:ea typeface="DejaVu Sans Condensed"/>
                <a:cs typeface="DejaVu Sans Condensed"/>
              </a:rPr>
              <a:t>реестра</a:t>
            </a:r>
            <a:r>
              <a:rPr sz="1600">
                <a:latin typeface="DejaVu Sans Condensed"/>
                <a:ea typeface="DejaVu Sans Condensed"/>
                <a:cs typeface="DejaVu Sans Condensed"/>
              </a:rPr>
              <a:t> </a:t>
            </a:r>
            <a:r>
              <a:rPr sz="1600" err="1">
                <a:latin typeface="DejaVu Sans Condensed"/>
                <a:ea typeface="DejaVu Sans Condensed"/>
                <a:cs typeface="DejaVu Sans Condensed"/>
              </a:rPr>
              <a:t>российской</a:t>
            </a:r>
            <a:r>
              <a:rPr sz="1600">
                <a:latin typeface="DejaVu Sans Condensed"/>
                <a:ea typeface="DejaVu Sans Condensed"/>
                <a:cs typeface="DejaVu Sans Condensed"/>
              </a:rPr>
              <a:t> </a:t>
            </a:r>
            <a:r>
              <a:rPr sz="1600" err="1">
                <a:latin typeface="DejaVu Sans Condensed"/>
                <a:ea typeface="DejaVu Sans Condensed"/>
                <a:cs typeface="DejaVu Sans Condensed"/>
              </a:rPr>
              <a:t>промышленной</a:t>
            </a:r>
            <a:r>
              <a:rPr sz="1600">
                <a:latin typeface="DejaVu Sans Condensed"/>
                <a:ea typeface="DejaVu Sans Condensed"/>
                <a:cs typeface="DejaVu Sans Condensed"/>
              </a:rPr>
              <a:t> </a:t>
            </a:r>
            <a:r>
              <a:rPr sz="1600" err="1">
                <a:latin typeface="DejaVu Sans Condensed"/>
                <a:ea typeface="DejaVu Sans Condensed"/>
                <a:cs typeface="DejaVu Sans Condensed"/>
              </a:rPr>
              <a:t>продукции</a:t>
            </a:r>
            <a:r>
              <a:rPr sz="1600">
                <a:latin typeface="DejaVu Sans Condensed"/>
                <a:ea typeface="DejaVu Sans Condensed"/>
                <a:cs typeface="DejaVu Sans Condensed"/>
              </a:rPr>
              <a:t>, </a:t>
            </a:r>
            <a:r>
              <a:rPr sz="1600" err="1">
                <a:latin typeface="DejaVu Sans Condensed"/>
                <a:ea typeface="DejaVu Sans Condensed"/>
                <a:cs typeface="DejaVu Sans Condensed"/>
              </a:rPr>
              <a:t>содержащей</a:t>
            </a:r>
            <a:r>
              <a:rPr sz="1600">
                <a:latin typeface="DejaVu Sans Condensed"/>
                <a:ea typeface="DejaVu Sans Condensed"/>
                <a:cs typeface="DejaVu Sans Condensed"/>
              </a:rPr>
              <a:t> в </a:t>
            </a:r>
            <a:r>
              <a:rPr sz="1600" err="1">
                <a:latin typeface="DejaVu Sans Condensed"/>
                <a:ea typeface="DejaVu Sans Condensed"/>
                <a:cs typeface="DejaVu Sans Condensed"/>
              </a:rPr>
              <a:t>том</a:t>
            </a:r>
            <a:r>
              <a:rPr sz="1600">
                <a:latin typeface="DejaVu Sans Condensed"/>
                <a:ea typeface="DejaVu Sans Condensed"/>
                <a:cs typeface="DejaVu Sans Condensed"/>
              </a:rPr>
              <a:t> </a:t>
            </a:r>
            <a:r>
              <a:rPr sz="1600" err="1">
                <a:latin typeface="DejaVu Sans Condensed"/>
                <a:ea typeface="DejaVu Sans Condensed"/>
                <a:cs typeface="DejaVu Sans Condensed"/>
              </a:rPr>
              <a:t>числе</a:t>
            </a:r>
            <a:r>
              <a:rPr sz="1600">
                <a:latin typeface="DejaVu Sans Condensed"/>
                <a:ea typeface="DejaVu Sans Condensed"/>
                <a:cs typeface="DejaVu Sans Condensed"/>
              </a:rPr>
              <a:t> </a:t>
            </a:r>
            <a:r>
              <a:rPr sz="1600" err="1">
                <a:latin typeface="DejaVu Sans Condensed"/>
                <a:ea typeface="DejaVu Sans Condensed"/>
                <a:cs typeface="DejaVu Sans Condensed"/>
              </a:rPr>
              <a:t>информацию</a:t>
            </a:r>
            <a:r>
              <a:rPr sz="1600">
                <a:latin typeface="DejaVu Sans Condensed"/>
                <a:ea typeface="DejaVu Sans Condensed"/>
                <a:cs typeface="DejaVu Sans Condensed"/>
              </a:rPr>
              <a:t> о </a:t>
            </a:r>
            <a:r>
              <a:rPr sz="1600" err="1">
                <a:latin typeface="DejaVu Sans Condensed"/>
                <a:ea typeface="DejaVu Sans Condensed"/>
                <a:cs typeface="DejaVu Sans Condensed"/>
              </a:rPr>
              <a:t>совокупном</a:t>
            </a:r>
            <a:r>
              <a:rPr sz="1600">
                <a:latin typeface="DejaVu Sans Condensed"/>
                <a:ea typeface="DejaVu Sans Condensed"/>
                <a:cs typeface="DejaVu Sans Condensed"/>
              </a:rPr>
              <a:t> </a:t>
            </a:r>
            <a:r>
              <a:rPr sz="1600" err="1">
                <a:latin typeface="DejaVu Sans Condensed"/>
                <a:ea typeface="DejaVu Sans Condensed"/>
                <a:cs typeface="DejaVu Sans Condensed"/>
              </a:rPr>
              <a:t>количестве</a:t>
            </a:r>
            <a:r>
              <a:rPr sz="1600">
                <a:latin typeface="DejaVu Sans Condensed"/>
                <a:ea typeface="DejaVu Sans Condensed"/>
                <a:cs typeface="DejaVu Sans Condensed"/>
              </a:rPr>
              <a:t> </a:t>
            </a:r>
            <a:r>
              <a:rPr sz="1600" err="1">
                <a:latin typeface="DejaVu Sans Condensed"/>
                <a:ea typeface="DejaVu Sans Condensed"/>
                <a:cs typeface="DejaVu Sans Condensed"/>
              </a:rPr>
              <a:t>баллов</a:t>
            </a:r>
            <a:r>
              <a:rPr lang="ru-RU" sz="1600">
                <a:latin typeface="DejaVu Sans Condensed"/>
                <a:ea typeface="DejaVu Sans Condensed"/>
                <a:cs typeface="DejaVu Sans Condensed"/>
              </a:rPr>
              <a:t> </a:t>
            </a:r>
            <a:r>
              <a:rPr sz="1600" err="1">
                <a:latin typeface="DejaVu Sans Condensed"/>
                <a:ea typeface="DejaVu Sans Condensed"/>
                <a:cs typeface="DejaVu Sans Condensed"/>
              </a:rPr>
              <a:t>за</a:t>
            </a:r>
            <a:r>
              <a:rPr sz="1600">
                <a:latin typeface="DejaVu Sans Condensed"/>
                <a:ea typeface="DejaVu Sans Condensed"/>
                <a:cs typeface="DejaVu Sans Condensed"/>
              </a:rPr>
              <a:t> </a:t>
            </a:r>
            <a:r>
              <a:rPr sz="1600" err="1">
                <a:latin typeface="DejaVu Sans Condensed"/>
                <a:ea typeface="DejaVu Sans Condensed"/>
                <a:cs typeface="DejaVu Sans Condensed"/>
              </a:rPr>
              <a:t>выполнение</a:t>
            </a:r>
            <a:r>
              <a:rPr sz="1600">
                <a:latin typeface="DejaVu Sans Condensed"/>
                <a:ea typeface="DejaVu Sans Condensed"/>
                <a:cs typeface="DejaVu Sans Condensed"/>
              </a:rPr>
              <a:t> (</a:t>
            </a:r>
            <a:r>
              <a:rPr sz="1600" err="1">
                <a:latin typeface="DejaVu Sans Condensed"/>
                <a:ea typeface="DejaVu Sans Condensed"/>
                <a:cs typeface="DejaVu Sans Condensed"/>
              </a:rPr>
              <a:t>освоение</a:t>
            </a:r>
            <a:r>
              <a:rPr sz="1600">
                <a:latin typeface="DejaVu Sans Condensed"/>
                <a:ea typeface="DejaVu Sans Condensed"/>
                <a:cs typeface="DejaVu Sans Condensed"/>
              </a:rPr>
              <a:t>) </a:t>
            </a:r>
            <a:r>
              <a:rPr sz="1600" err="1">
                <a:latin typeface="DejaVu Sans Condensed"/>
                <a:ea typeface="DejaVu Sans Condensed"/>
                <a:cs typeface="DejaVu Sans Condensed"/>
              </a:rPr>
              <a:t>на</a:t>
            </a:r>
            <a:r>
              <a:rPr sz="1600">
                <a:latin typeface="DejaVu Sans Condensed"/>
                <a:ea typeface="DejaVu Sans Condensed"/>
                <a:cs typeface="DejaVu Sans Condensed"/>
              </a:rPr>
              <a:t> </a:t>
            </a:r>
            <a:r>
              <a:rPr sz="1600" err="1">
                <a:latin typeface="DejaVu Sans Condensed"/>
                <a:ea typeface="DejaVu Sans Condensed"/>
                <a:cs typeface="DejaVu Sans Condensed"/>
              </a:rPr>
              <a:t>территории</a:t>
            </a:r>
            <a:r>
              <a:rPr sz="1600">
                <a:latin typeface="DejaVu Sans Condensed"/>
                <a:ea typeface="DejaVu Sans Condensed"/>
                <a:cs typeface="DejaVu Sans Condensed"/>
              </a:rPr>
              <a:t> </a:t>
            </a:r>
            <a:r>
              <a:rPr sz="1600" err="1">
                <a:latin typeface="DejaVu Sans Condensed"/>
                <a:ea typeface="DejaVu Sans Condensed"/>
                <a:cs typeface="DejaVu Sans Condensed"/>
              </a:rPr>
              <a:t>Российской</a:t>
            </a:r>
            <a:r>
              <a:rPr sz="1600">
                <a:latin typeface="DejaVu Sans Condensed"/>
                <a:ea typeface="DejaVu Sans Condensed"/>
                <a:cs typeface="DejaVu Sans Condensed"/>
              </a:rPr>
              <a:t> </a:t>
            </a:r>
            <a:r>
              <a:rPr sz="1600" err="1">
                <a:latin typeface="DejaVu Sans Condensed"/>
                <a:ea typeface="DejaVu Sans Condensed"/>
                <a:cs typeface="DejaVu Sans Condensed"/>
              </a:rPr>
              <a:t>Федерации</a:t>
            </a:r>
            <a:r>
              <a:rPr sz="1600">
                <a:latin typeface="DejaVu Sans Condensed"/>
                <a:ea typeface="DejaVu Sans Condensed"/>
                <a:cs typeface="DejaVu Sans Condensed"/>
              </a:rPr>
              <a:t> </a:t>
            </a:r>
            <a:r>
              <a:rPr sz="1600" err="1">
                <a:latin typeface="DejaVu Sans Condensed"/>
                <a:ea typeface="DejaVu Sans Condensed"/>
                <a:cs typeface="DejaVu Sans Condensed"/>
              </a:rPr>
              <a:t>соответствующих</a:t>
            </a:r>
            <a:r>
              <a:rPr sz="1600">
                <a:latin typeface="DejaVu Sans Condensed"/>
                <a:ea typeface="DejaVu Sans Condensed"/>
                <a:cs typeface="DejaVu Sans Condensed"/>
              </a:rPr>
              <a:t> </a:t>
            </a:r>
            <a:r>
              <a:rPr sz="1600" err="1">
                <a:latin typeface="DejaVu Sans Condensed"/>
                <a:ea typeface="DejaVu Sans Condensed"/>
                <a:cs typeface="DejaVu Sans Condensed"/>
              </a:rPr>
              <a:t>операций</a:t>
            </a:r>
            <a:r>
              <a:rPr sz="1600">
                <a:latin typeface="DejaVu Sans Condensed"/>
                <a:ea typeface="DejaVu Sans Condensed"/>
                <a:cs typeface="DejaVu Sans Condensed"/>
              </a:rPr>
              <a:t> (</a:t>
            </a:r>
            <a:r>
              <a:rPr sz="1600" err="1">
                <a:latin typeface="DejaVu Sans Condensed"/>
                <a:ea typeface="DejaVu Sans Condensed"/>
                <a:cs typeface="DejaVu Sans Condensed"/>
              </a:rPr>
              <a:t>условий</a:t>
            </a:r>
            <a:r>
              <a:rPr sz="1600">
                <a:latin typeface="DejaVu Sans Condensed"/>
                <a:ea typeface="DejaVu Sans Condensed"/>
                <a:cs typeface="DejaVu Sans Condensed"/>
              </a:rPr>
              <a:t>) (</a:t>
            </a:r>
            <a:r>
              <a:rPr sz="1600" b="1" i="1" u="sng" err="1">
                <a:latin typeface="DejaVu Sans Condensed"/>
                <a:ea typeface="DejaVu Sans Condensed"/>
                <a:cs typeface="DejaVu Sans Condensed"/>
              </a:rPr>
              <a:t>если</a:t>
            </a:r>
            <a:r>
              <a:rPr sz="1600" b="1" i="1" u="sng">
                <a:latin typeface="DejaVu Sans Condensed"/>
                <a:ea typeface="DejaVu Sans Condensed"/>
                <a:cs typeface="DejaVu Sans Condensed"/>
              </a:rPr>
              <a:t> в </a:t>
            </a:r>
            <a:r>
              <a:rPr sz="1600" b="1" i="1" u="sng" err="1">
                <a:latin typeface="DejaVu Sans Condensed"/>
                <a:ea typeface="DejaVu Sans Condensed"/>
                <a:cs typeface="DejaVu Sans Condensed"/>
              </a:rPr>
              <a:t>отношении</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такого</a:t>
            </a:r>
            <a:r>
              <a:rPr lang="ru-RU"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товара</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Постановлением</a:t>
            </a:r>
            <a:r>
              <a:rPr sz="1600" b="1" i="1" u="sng">
                <a:latin typeface="DejaVu Sans Condensed"/>
                <a:ea typeface="DejaVu Sans Condensed"/>
                <a:cs typeface="DejaVu Sans Condensed"/>
              </a:rPr>
              <a:t> № 719 </a:t>
            </a:r>
            <a:r>
              <a:rPr sz="1600" b="1" i="1" u="sng" err="1">
                <a:latin typeface="DejaVu Sans Condensed"/>
                <a:ea typeface="DejaVu Sans Condensed"/>
                <a:cs typeface="DejaVu Sans Condensed"/>
              </a:rPr>
              <a:t>установлены</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требования</a:t>
            </a:r>
            <a:r>
              <a:rPr lang="ru-RU" sz="1600" b="1" i="1" u="sng">
                <a:latin typeface="DejaVu Sans Condensed"/>
                <a:ea typeface="DejaVu Sans Condensed"/>
                <a:cs typeface="DejaVu Sans Condensed"/>
              </a:rPr>
              <a:t> </a:t>
            </a:r>
            <a:r>
              <a:rPr sz="1600" b="1" i="1" u="sng">
                <a:latin typeface="DejaVu Sans Condensed"/>
                <a:ea typeface="DejaVu Sans Condensed"/>
                <a:cs typeface="DejaVu Sans Condensed"/>
              </a:rPr>
              <a:t>о </a:t>
            </a:r>
            <a:r>
              <a:rPr sz="1600" b="1" i="1" u="sng" err="1">
                <a:latin typeface="DejaVu Sans Condensed"/>
                <a:ea typeface="DejaVu Sans Condensed"/>
                <a:cs typeface="DejaVu Sans Condensed"/>
              </a:rPr>
              <a:t>совокупном</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количестве</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баллов</a:t>
            </a:r>
            <a:r>
              <a:rPr sz="1600">
                <a:latin typeface="DejaVu Sans Condensed"/>
                <a:ea typeface="DejaVu Sans Condensed"/>
                <a:cs typeface="DejaVu Sans Condensed"/>
              </a:rPr>
              <a:t>).</a:t>
            </a:r>
          </a:p>
          <a:p>
            <a:pPr marL="0" indent="0" algn="just"/>
            <a:endParaRPr sz="1600">
              <a:latin typeface="DejaVu Sans Condensed"/>
              <a:ea typeface="DejaVu Sans Condensed"/>
              <a:cs typeface="DejaVu Sans Condensed"/>
            </a:endParaRPr>
          </a:p>
          <a:p>
            <a:pPr marL="285750" indent="-285750" algn="just">
              <a:buFont typeface="Wingdings"/>
              <a:buChar char="Ø"/>
            </a:pPr>
            <a:r>
              <a:rPr sz="1600">
                <a:latin typeface="DejaVu Sans Condensed"/>
                <a:ea typeface="DejaVu Sans Condensed"/>
                <a:cs typeface="DejaVu Sans Condensed"/>
              </a:rPr>
              <a:t>С </a:t>
            </a:r>
            <a:r>
              <a:rPr sz="1600" err="1">
                <a:latin typeface="DejaVu Sans Condensed"/>
                <a:ea typeface="DejaVu Sans Condensed"/>
                <a:cs typeface="DejaVu Sans Condensed"/>
              </a:rPr>
              <a:t>учетом</a:t>
            </a:r>
            <a:r>
              <a:rPr sz="1600">
                <a:latin typeface="DejaVu Sans Condensed"/>
                <a:ea typeface="DejaVu Sans Condensed"/>
                <a:cs typeface="DejaVu Sans Condensed"/>
              </a:rPr>
              <a:t> </a:t>
            </a:r>
            <a:r>
              <a:rPr sz="1600" err="1">
                <a:latin typeface="DejaVu Sans Condensed"/>
                <a:ea typeface="DejaVu Sans Condensed"/>
                <a:cs typeface="DejaVu Sans Condensed"/>
              </a:rPr>
              <a:t>положений</a:t>
            </a:r>
            <a:r>
              <a:rPr sz="1600">
                <a:latin typeface="DejaVu Sans Condensed"/>
                <a:ea typeface="DejaVu Sans Condensed"/>
                <a:cs typeface="DejaVu Sans Condensed"/>
              </a:rPr>
              <a:t> </a:t>
            </a:r>
            <a:r>
              <a:rPr sz="1600" err="1">
                <a:latin typeface="DejaVu Sans Condensed"/>
                <a:ea typeface="DejaVu Sans Condensed"/>
                <a:cs typeface="DejaVu Sans Condensed"/>
              </a:rPr>
              <a:t>части</a:t>
            </a:r>
            <a:r>
              <a:rPr sz="1600">
                <a:latin typeface="DejaVu Sans Condensed"/>
                <a:ea typeface="DejaVu Sans Condensed"/>
                <a:cs typeface="DejaVu Sans Condensed"/>
              </a:rPr>
              <a:t> 2 </a:t>
            </a:r>
            <a:r>
              <a:rPr sz="1600" err="1">
                <a:latin typeface="DejaVu Sans Condensed"/>
                <a:ea typeface="DejaVu Sans Condensed"/>
                <a:cs typeface="DejaVu Sans Condensed"/>
              </a:rPr>
              <a:t>статьи</a:t>
            </a:r>
            <a:r>
              <a:rPr sz="1600">
                <a:latin typeface="DejaVu Sans Condensed"/>
                <a:ea typeface="DejaVu Sans Condensed"/>
                <a:cs typeface="DejaVu Sans Condensed"/>
              </a:rPr>
              <a:t> 43 </a:t>
            </a:r>
            <a:r>
              <a:rPr sz="1600" err="1">
                <a:latin typeface="DejaVu Sans Condensed"/>
                <a:ea typeface="DejaVu Sans Condensed"/>
                <a:cs typeface="DejaVu Sans Condensed"/>
              </a:rPr>
              <a:t>Закона</a:t>
            </a:r>
            <a:r>
              <a:rPr sz="1600">
                <a:latin typeface="DejaVu Sans Condensed"/>
                <a:ea typeface="DejaVu Sans Condensed"/>
                <a:cs typeface="DejaVu Sans Condensed"/>
              </a:rPr>
              <a:t> № 44-ФЗ </a:t>
            </a:r>
            <a:r>
              <a:rPr sz="1600" err="1">
                <a:latin typeface="DejaVu Sans Condensed"/>
                <a:ea typeface="DejaVu Sans Condensed"/>
                <a:cs typeface="DejaVu Sans Condensed"/>
              </a:rPr>
              <a:t>заявка</a:t>
            </a:r>
            <a:r>
              <a:rPr sz="1600">
                <a:latin typeface="DejaVu Sans Condensed"/>
                <a:ea typeface="DejaVu Sans Condensed"/>
                <a:cs typeface="DejaVu Sans Condensed"/>
              </a:rPr>
              <a:t> </a:t>
            </a:r>
            <a:r>
              <a:rPr sz="1600" err="1">
                <a:latin typeface="DejaVu Sans Condensed"/>
                <a:ea typeface="DejaVu Sans Condensed"/>
                <a:cs typeface="DejaVu Sans Condensed"/>
              </a:rPr>
              <a:t>участника</a:t>
            </a:r>
            <a:r>
              <a:rPr sz="1600">
                <a:latin typeface="DejaVu Sans Condensed"/>
                <a:ea typeface="DejaVu Sans Condensed"/>
                <a:cs typeface="DejaVu Sans Condensed"/>
              </a:rPr>
              <a:t> </a:t>
            </a:r>
            <a:r>
              <a:rPr sz="1600" err="1">
                <a:latin typeface="DejaVu Sans Condensed"/>
                <a:ea typeface="DejaVu Sans Condensed"/>
                <a:cs typeface="DejaVu Sans Condensed"/>
              </a:rPr>
              <a:t>закупки</a:t>
            </a:r>
            <a:r>
              <a:rPr sz="1600">
                <a:latin typeface="DejaVu Sans Condensed"/>
                <a:ea typeface="DejaVu Sans Condensed"/>
                <a:cs typeface="DejaVu Sans Condensed"/>
              </a:rPr>
              <a:t> </a:t>
            </a:r>
            <a:r>
              <a:rPr sz="1600" err="1">
                <a:latin typeface="DejaVu Sans Condensed"/>
                <a:ea typeface="DejaVu Sans Condensed"/>
                <a:cs typeface="DejaVu Sans Condensed"/>
              </a:rPr>
              <a:t>должна</a:t>
            </a:r>
            <a:r>
              <a:rPr sz="1600">
                <a:latin typeface="DejaVu Sans Condensed"/>
                <a:ea typeface="DejaVu Sans Condensed"/>
                <a:cs typeface="DejaVu Sans Condensed"/>
              </a:rPr>
              <a:t> </a:t>
            </a:r>
            <a:r>
              <a:rPr sz="1600" err="1">
                <a:latin typeface="DejaVu Sans Condensed"/>
                <a:ea typeface="DejaVu Sans Condensed"/>
                <a:cs typeface="DejaVu Sans Condensed"/>
              </a:rPr>
              <a:t>содержать</a:t>
            </a:r>
            <a:r>
              <a:rPr sz="1600">
                <a:latin typeface="DejaVu Sans Condensed"/>
                <a:ea typeface="DejaVu Sans Condensed"/>
                <a:cs typeface="DejaVu Sans Condensed"/>
              </a:rPr>
              <a:t> </a:t>
            </a:r>
            <a:r>
              <a:rPr sz="1600" err="1">
                <a:latin typeface="DejaVu Sans Condensed"/>
                <a:ea typeface="DejaVu Sans Condensed"/>
                <a:cs typeface="DejaVu Sans Condensed"/>
              </a:rPr>
              <a:t>информацию</a:t>
            </a:r>
            <a:r>
              <a:rPr sz="1600">
                <a:latin typeface="DejaVu Sans Condensed"/>
                <a:ea typeface="DejaVu Sans Condensed"/>
                <a:cs typeface="DejaVu Sans Condensed"/>
              </a:rPr>
              <a:t> и </a:t>
            </a:r>
            <a:r>
              <a:rPr sz="1600" err="1">
                <a:latin typeface="DejaVu Sans Condensed"/>
                <a:ea typeface="DejaVu Sans Condensed"/>
                <a:cs typeface="DejaVu Sans Condensed"/>
              </a:rPr>
              <a:t>документы</a:t>
            </a:r>
            <a:r>
              <a:rPr sz="1600">
                <a:latin typeface="DejaVu Sans Condensed"/>
                <a:ea typeface="DejaVu Sans Condensed"/>
                <a:cs typeface="DejaVu Sans Condensed"/>
              </a:rPr>
              <a:t> </a:t>
            </a:r>
            <a:r>
              <a:rPr sz="1600" b="1" i="1" u="sng">
                <a:latin typeface="DejaVu Sans Condensed"/>
                <a:ea typeface="DejaVu Sans Condensed"/>
                <a:cs typeface="DejaVu Sans Condensed"/>
              </a:rPr>
              <a:t>в </a:t>
            </a:r>
            <a:r>
              <a:rPr sz="1600" b="1" i="1" u="sng" err="1">
                <a:latin typeface="DejaVu Sans Condensed"/>
                <a:ea typeface="DejaVu Sans Condensed"/>
                <a:cs typeface="DejaVu Sans Condensed"/>
              </a:rPr>
              <a:t>отношении</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предлагаемого</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участником</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закупки</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товара</a:t>
            </a:r>
            <a:r>
              <a:rPr sz="1600" b="1" i="1" u="sng">
                <a:latin typeface="DejaVu Sans Condensed"/>
                <a:ea typeface="DejaVu Sans Condensed"/>
                <a:cs typeface="DejaVu Sans Condensed"/>
              </a:rPr>
              <a:t>.</a:t>
            </a:r>
          </a:p>
          <a:p>
            <a:pPr marL="285750" indent="-285750" algn="just">
              <a:buFont typeface="Wingdings"/>
              <a:buChar char="Ø"/>
            </a:pPr>
            <a:endParaRPr sz="1600" b="1" i="1" u="sng">
              <a:latin typeface="DejaVu Sans Condensed"/>
              <a:ea typeface="DejaVu Sans Condensed"/>
              <a:cs typeface="DejaVu Sans Condensed"/>
            </a:endParaRPr>
          </a:p>
          <a:p>
            <a:pPr marL="0" indent="0" algn="just"/>
            <a:endParaRPr sz="1600">
              <a:latin typeface="DejaVu Sans Condensed"/>
              <a:ea typeface="DejaVu Sans Condensed"/>
              <a:cs typeface="DejaVu Sans Condensed"/>
            </a:endParaRPr>
          </a:p>
          <a:p>
            <a:pPr marL="0" indent="0" algn="just"/>
            <a:r>
              <a:rPr sz="1600" err="1">
                <a:latin typeface="DejaVu Sans Condensed"/>
                <a:ea typeface="DejaVu Sans Condensed"/>
                <a:cs typeface="DejaVu Sans Condensed"/>
              </a:rPr>
              <a:t>Таким</a:t>
            </a:r>
            <a:r>
              <a:rPr sz="1600">
                <a:latin typeface="DejaVu Sans Condensed"/>
                <a:ea typeface="DejaVu Sans Condensed"/>
                <a:cs typeface="DejaVu Sans Condensed"/>
              </a:rPr>
              <a:t> </a:t>
            </a:r>
            <a:r>
              <a:rPr sz="1600" err="1">
                <a:latin typeface="DejaVu Sans Condensed"/>
                <a:ea typeface="DejaVu Sans Condensed"/>
                <a:cs typeface="DejaVu Sans Condensed"/>
              </a:rPr>
              <a:t>образом</a:t>
            </a:r>
            <a:r>
              <a:rPr sz="1600">
                <a:latin typeface="DejaVu Sans Condensed"/>
                <a:ea typeface="DejaVu Sans Condensed"/>
                <a:cs typeface="DejaVu Sans Condensed"/>
              </a:rPr>
              <a:t>, </a:t>
            </a:r>
            <a:r>
              <a:rPr sz="1600" err="1">
                <a:latin typeface="DejaVu Sans Condensed"/>
                <a:ea typeface="DejaVu Sans Condensed"/>
                <a:cs typeface="DejaVu Sans Condensed"/>
              </a:rPr>
              <a:t>заявка</a:t>
            </a:r>
            <a:r>
              <a:rPr sz="1600">
                <a:latin typeface="DejaVu Sans Condensed"/>
                <a:ea typeface="DejaVu Sans Condensed"/>
                <a:cs typeface="DejaVu Sans Condensed"/>
              </a:rPr>
              <a:t> </a:t>
            </a:r>
            <a:r>
              <a:rPr sz="1600" err="1">
                <a:latin typeface="DejaVu Sans Condensed"/>
                <a:ea typeface="DejaVu Sans Condensed"/>
                <a:cs typeface="DejaVu Sans Condensed"/>
              </a:rPr>
              <a:t>на</a:t>
            </a:r>
            <a:r>
              <a:rPr sz="1600">
                <a:latin typeface="DejaVu Sans Condensed"/>
                <a:ea typeface="DejaVu Sans Condensed"/>
                <a:cs typeface="DejaVu Sans Condensed"/>
              </a:rPr>
              <a:t> </a:t>
            </a:r>
            <a:r>
              <a:rPr sz="1600" err="1">
                <a:latin typeface="DejaVu Sans Condensed"/>
                <a:ea typeface="DejaVu Sans Condensed"/>
                <a:cs typeface="DejaVu Sans Condensed"/>
              </a:rPr>
              <a:t>участие</a:t>
            </a:r>
            <a:r>
              <a:rPr sz="1600">
                <a:latin typeface="DejaVu Sans Condensed"/>
                <a:ea typeface="DejaVu Sans Condensed"/>
                <a:cs typeface="DejaVu Sans Condensed"/>
              </a:rPr>
              <a:t> в </a:t>
            </a:r>
            <a:r>
              <a:rPr sz="1600" err="1">
                <a:latin typeface="DejaVu Sans Condensed"/>
                <a:ea typeface="DejaVu Sans Condensed"/>
                <a:cs typeface="DejaVu Sans Condensed"/>
              </a:rPr>
              <a:t>закупке</a:t>
            </a:r>
            <a:r>
              <a:rPr sz="1600">
                <a:latin typeface="DejaVu Sans Condensed"/>
                <a:ea typeface="DejaVu Sans Condensed"/>
                <a:cs typeface="DejaVu Sans Condensed"/>
              </a:rPr>
              <a:t> </a:t>
            </a:r>
            <a:r>
              <a:rPr sz="1600" err="1">
                <a:latin typeface="DejaVu Sans Condensed"/>
                <a:ea typeface="DejaVu Sans Condensed"/>
                <a:cs typeface="DejaVu Sans Condensed"/>
              </a:rPr>
              <a:t>должна</a:t>
            </a:r>
            <a:r>
              <a:rPr sz="1600">
                <a:latin typeface="DejaVu Sans Condensed"/>
                <a:ea typeface="DejaVu Sans Condensed"/>
                <a:cs typeface="DejaVu Sans Condensed"/>
              </a:rPr>
              <a:t> </a:t>
            </a:r>
            <a:r>
              <a:rPr sz="1600" err="1">
                <a:latin typeface="DejaVu Sans Condensed"/>
                <a:ea typeface="DejaVu Sans Condensed"/>
                <a:cs typeface="DejaVu Sans Condensed"/>
              </a:rPr>
              <a:t>содержать</a:t>
            </a:r>
            <a:r>
              <a:rPr sz="1600">
                <a:latin typeface="DejaVu Sans Condensed"/>
                <a:ea typeface="DejaVu Sans Condensed"/>
                <a:cs typeface="DejaVu Sans Condensed"/>
              </a:rPr>
              <a:t> </a:t>
            </a:r>
            <a:r>
              <a:rPr sz="1600" err="1">
                <a:latin typeface="DejaVu Sans Condensed"/>
                <a:ea typeface="DejaVu Sans Condensed"/>
                <a:cs typeface="DejaVu Sans Condensed"/>
              </a:rPr>
              <a:t>информацию</a:t>
            </a:r>
            <a:r>
              <a:rPr sz="1600">
                <a:latin typeface="DejaVu Sans Condensed"/>
                <a:ea typeface="DejaVu Sans Condensed"/>
                <a:cs typeface="DejaVu Sans Condensed"/>
              </a:rPr>
              <a:t> и </a:t>
            </a:r>
            <a:r>
              <a:rPr sz="1600" err="1">
                <a:latin typeface="DejaVu Sans Condensed"/>
                <a:ea typeface="DejaVu Sans Condensed"/>
                <a:cs typeface="DejaVu Sans Condensed"/>
              </a:rPr>
              <a:t>документы</a:t>
            </a:r>
            <a:r>
              <a:rPr sz="1600">
                <a:latin typeface="DejaVu Sans Condensed"/>
                <a:ea typeface="DejaVu Sans Condensed"/>
                <a:cs typeface="DejaVu Sans Condensed"/>
              </a:rPr>
              <a:t>, </a:t>
            </a:r>
            <a:r>
              <a:rPr sz="1600" err="1">
                <a:latin typeface="DejaVu Sans Condensed"/>
                <a:ea typeface="DejaVu Sans Condensed"/>
                <a:cs typeface="DejaVu Sans Condensed"/>
              </a:rPr>
              <a:t>определенные</a:t>
            </a:r>
            <a:r>
              <a:rPr lang="ru-RU" sz="1600">
                <a:latin typeface="DejaVu Sans Condensed"/>
                <a:ea typeface="DejaVu Sans Condensed"/>
                <a:cs typeface="DejaVu Sans Condensed"/>
              </a:rPr>
              <a:t> </a:t>
            </a:r>
            <a:r>
              <a:rPr sz="1600">
                <a:latin typeface="DejaVu Sans Condensed"/>
                <a:ea typeface="DejaVu Sans Condensed"/>
                <a:cs typeface="DejaVu Sans Condensed"/>
              </a:rPr>
              <a:t>в </a:t>
            </a:r>
            <a:r>
              <a:rPr sz="1600" err="1">
                <a:latin typeface="DejaVu Sans Condensed"/>
                <a:ea typeface="DejaVu Sans Condensed"/>
                <a:cs typeface="DejaVu Sans Condensed"/>
              </a:rPr>
              <a:t>соответствии</a:t>
            </a:r>
            <a:r>
              <a:rPr sz="1600">
                <a:latin typeface="DejaVu Sans Condensed"/>
                <a:ea typeface="DejaVu Sans Condensed"/>
                <a:cs typeface="DejaVu Sans Condensed"/>
              </a:rPr>
              <a:t> с </a:t>
            </a:r>
            <a:r>
              <a:rPr sz="1600" err="1">
                <a:latin typeface="DejaVu Sans Condensed"/>
                <a:ea typeface="DejaVu Sans Condensed"/>
                <a:cs typeface="DejaVu Sans Condensed"/>
              </a:rPr>
              <a:t>пунктом</a:t>
            </a:r>
            <a:r>
              <a:rPr sz="1600">
                <a:latin typeface="DejaVu Sans Condensed"/>
                <a:ea typeface="DejaVu Sans Condensed"/>
                <a:cs typeface="DejaVu Sans Condensed"/>
              </a:rPr>
              <a:t> 2 </a:t>
            </a:r>
            <a:r>
              <a:rPr sz="1600" err="1">
                <a:latin typeface="DejaVu Sans Condensed"/>
                <a:ea typeface="DejaVu Sans Condensed"/>
                <a:cs typeface="DejaVu Sans Condensed"/>
              </a:rPr>
              <a:t>части</a:t>
            </a:r>
            <a:r>
              <a:rPr sz="1600">
                <a:latin typeface="DejaVu Sans Condensed"/>
                <a:ea typeface="DejaVu Sans Condensed"/>
                <a:cs typeface="DejaVu Sans Condensed"/>
              </a:rPr>
              <a:t> 2 </a:t>
            </a:r>
            <a:r>
              <a:rPr sz="1600" err="1">
                <a:latin typeface="DejaVu Sans Condensed"/>
                <a:ea typeface="DejaVu Sans Condensed"/>
                <a:cs typeface="DejaVu Sans Condensed"/>
              </a:rPr>
              <a:t>статьи</a:t>
            </a:r>
            <a:r>
              <a:rPr sz="1600">
                <a:latin typeface="DejaVu Sans Condensed"/>
                <a:ea typeface="DejaVu Sans Condensed"/>
                <a:cs typeface="DejaVu Sans Condensed"/>
              </a:rPr>
              <a:t> 14 </a:t>
            </a:r>
            <a:r>
              <a:rPr sz="1600" err="1">
                <a:latin typeface="DejaVu Sans Condensed"/>
                <a:ea typeface="DejaVu Sans Condensed"/>
                <a:cs typeface="DejaVu Sans Condensed"/>
              </a:rPr>
              <a:t>Закона</a:t>
            </a:r>
            <a:r>
              <a:rPr sz="1600">
                <a:latin typeface="DejaVu Sans Condensed"/>
                <a:ea typeface="DejaVu Sans Condensed"/>
                <a:cs typeface="DejaVu Sans Condensed"/>
              </a:rPr>
              <a:t> № 44-ФЗ, </a:t>
            </a:r>
            <a:r>
              <a:rPr sz="1600" b="1" i="1" u="sng">
                <a:latin typeface="DejaVu Sans Condensed"/>
                <a:ea typeface="DejaVu Sans Condensed"/>
                <a:cs typeface="DejaVu Sans Condensed"/>
              </a:rPr>
              <a:t>в </a:t>
            </a:r>
            <a:r>
              <a:rPr sz="1600" b="1" i="1" u="sng" err="1">
                <a:latin typeface="DejaVu Sans Condensed"/>
                <a:ea typeface="DejaVu Sans Condensed"/>
                <a:cs typeface="DejaVu Sans Condensed"/>
              </a:rPr>
              <a:t>отношении</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предлагаемого</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участником</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закупки</a:t>
            </a:r>
            <a:r>
              <a:rPr sz="1600" b="1" i="1" u="sng">
                <a:latin typeface="DejaVu Sans Condensed"/>
                <a:ea typeface="DejaVu Sans Condensed"/>
                <a:cs typeface="DejaVu Sans Condensed"/>
              </a:rPr>
              <a:t> </a:t>
            </a:r>
            <a:r>
              <a:rPr sz="1600" b="1" i="1" u="sng" err="1">
                <a:latin typeface="DejaVu Sans Condensed"/>
                <a:ea typeface="DejaVu Sans Condensed"/>
                <a:cs typeface="DejaVu Sans Condensed"/>
              </a:rPr>
              <a:t>товара</a:t>
            </a:r>
            <a:r>
              <a:rPr sz="1600" b="1" i="1" u="sng">
                <a:latin typeface="DejaVu Sans Condensed"/>
                <a:ea typeface="DejaVu Sans Condensed"/>
                <a:cs typeface="DejaVu Sans Condensed"/>
              </a:rPr>
              <a:t>.</a:t>
            </a:r>
          </a:p>
          <a:p>
            <a:pPr marL="0" indent="0" algn="just"/>
            <a:endParaRPr sz="1600" b="1">
              <a:latin typeface="DejaVu Sans Condensed"/>
              <a:ea typeface="DejaVu Sans Condensed"/>
              <a:cs typeface="DejaVu Sans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GroupShape 179"/>
        <p:cNvGrpSpPr/>
        <p:nvPr/>
      </p:nvGrpSpPr>
      <p:grpSpPr>
        <a:xfrm>
          <a:off x="0" y="0"/>
          <a:ext cx="0" cy="0"/>
          <a:chOff x="0" y="0"/>
          <a:chExt cx="0" cy="0"/>
        </a:xfrm>
      </p:grpSpPr>
      <p:pic>
        <p:nvPicPr>
          <p:cNvPr id="181" name="Picture 181"/>
          <p:cNvPicPr/>
          <p:nvPr/>
        </p:nvPicPr>
        <p:blipFill>
          <a:blip r:embed="rId2"/>
          <a:srcRect l="31461"/>
          <a:stretch/>
        </p:blipFill>
        <p:spPr>
          <a:xfrm>
            <a:off x="9164754" y="0"/>
            <a:ext cx="6265188" cy="6944644"/>
          </a:xfrm>
          <a:prstGeom prst="rect">
            <a:avLst/>
          </a:prstGeom>
          <a:ln>
            <a:noFill/>
          </a:ln>
        </p:spPr>
      </p:pic>
      <p:sp>
        <p:nvSpPr>
          <p:cNvPr id="182" name="Shape 182"/>
          <p:cNvSpPr txBox="1"/>
          <p:nvPr/>
        </p:nvSpPr>
        <p:spPr>
          <a:xfrm>
            <a:off x="2661223" y="227042"/>
            <a:ext cx="9534807" cy="461665"/>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Статья 33. Правила описания объекта закупки</a:t>
            </a:r>
            <a:endParaRPr sz="1800">
              <a:solidFill>
                <a:schemeClr val="tx1"/>
              </a:solidFill>
              <a:latin typeface="+mn-lt"/>
              <a:ea typeface="+mn-ea"/>
              <a:cs typeface="+mn-cs"/>
            </a:endParaRPr>
          </a:p>
        </p:txBody>
      </p:sp>
      <p:sp>
        <p:nvSpPr>
          <p:cNvPr id="183" name="Shape 183"/>
          <p:cNvSpPr/>
          <p:nvPr/>
        </p:nvSpPr>
        <p:spPr>
          <a:xfrm>
            <a:off x="2773180" y="751096"/>
            <a:ext cx="8109678"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pic>
        <p:nvPicPr>
          <p:cNvPr id="185" name="Picture 185"/>
          <p:cNvPicPr/>
          <p:nvPr/>
        </p:nvPicPr>
        <p:blipFill>
          <a:blip r:embed="rId3"/>
          <a:srcRect l="96064" r="-8"/>
          <a:stretch/>
        </p:blipFill>
        <p:spPr>
          <a:xfrm>
            <a:off x="-219676" y="-77057"/>
            <a:ext cx="2622907" cy="12192000"/>
          </a:xfrm>
          <a:prstGeom prst="rect">
            <a:avLst/>
          </a:prstGeom>
        </p:spPr>
      </p:pic>
      <p:pic>
        <p:nvPicPr>
          <p:cNvPr id="187" name="Picture 187"/>
          <p:cNvPicPr/>
          <p:nvPr/>
        </p:nvPicPr>
        <p:blipFill>
          <a:blip r:embed="rId4"/>
          <a:stretch/>
        </p:blipFill>
        <p:spPr>
          <a:xfrm>
            <a:off x="-325464" y="-93319"/>
            <a:ext cx="1960091" cy="1102659"/>
          </a:xfrm>
          <a:prstGeom prst="rect">
            <a:avLst/>
          </a:prstGeom>
        </p:spPr>
      </p:pic>
      <p:sp>
        <p:nvSpPr>
          <p:cNvPr id="188" name="Shape 188"/>
          <p:cNvSpPr/>
          <p:nvPr/>
        </p:nvSpPr>
        <p:spPr>
          <a:xfrm>
            <a:off x="2698804" y="1009340"/>
            <a:ext cx="9302695" cy="2120004"/>
          </a:xfrm>
          <a:prstGeom prst="rect">
            <a:avLst/>
          </a:prstGeom>
        </p:spPr>
        <p:txBody>
          <a:bodyPr wrap="square" lIns="91440" tIns="45720" rIns="91440" bIns="45720">
            <a:spAutoFit/>
          </a:bodyPr>
          <a:lstStyle/>
          <a:p>
            <a:pPr marL="0" indent="0" algn="just">
              <a:lnSpc>
                <a:spcPct val="150000"/>
              </a:lnSpc>
            </a:pPr>
            <a:r>
              <a:rPr sz="1800">
                <a:solidFill>
                  <a:schemeClr val="tx1"/>
                </a:solidFill>
                <a:latin typeface="Times New Roman"/>
                <a:ea typeface="Times New Roman"/>
                <a:cs typeface="Times New Roman"/>
              </a:rPr>
              <a:t>1.1. При описании являющегося объектом закупки товара (в том числе поставляемого</a:t>
            </a:r>
            <a:br>
              <a:rPr sz="1800">
                <a:solidFill>
                  <a:schemeClr val="tx1"/>
                </a:solidFill>
                <a:latin typeface="Times New Roman"/>
                <a:ea typeface="Times New Roman"/>
                <a:cs typeface="Times New Roman"/>
              </a:rPr>
            </a:br>
            <a:r>
              <a:rPr sz="1800">
                <a:solidFill>
                  <a:schemeClr val="tx1"/>
                </a:solidFill>
                <a:latin typeface="Times New Roman"/>
                <a:ea typeface="Times New Roman"/>
                <a:cs typeface="Times New Roman"/>
              </a:rPr>
              <a:t>при выполнении закупаемой работы, оказании закупаемой услуги), в отношении которого установлены предусмотренные пунктом 1 части 2 статьи 14 Закона № 44-ФЗ запрет, ограничение или преимущество, указываются </a:t>
            </a:r>
            <a:r>
              <a:rPr sz="1800" b="1" i="1" u="sng">
                <a:solidFill>
                  <a:srgbClr val="00345E"/>
                </a:solidFill>
                <a:latin typeface="Times New Roman"/>
                <a:ea typeface="Times New Roman"/>
                <a:cs typeface="Times New Roman"/>
              </a:rPr>
              <a:t>характеристики товара российского происхождения.</a:t>
            </a:r>
            <a:endParaRPr sz="1800">
              <a:solidFill>
                <a:schemeClr val="tx1"/>
              </a:solidFill>
              <a:latin typeface="+mn-lt"/>
              <a:ea typeface="+mn-ea"/>
              <a:cs typeface="+mn-cs"/>
            </a:endParaRPr>
          </a:p>
        </p:txBody>
      </p:sp>
      <p:sp>
        <p:nvSpPr>
          <p:cNvPr id="189" name="Shape 189"/>
          <p:cNvSpPr/>
          <p:nvPr/>
        </p:nvSpPr>
        <p:spPr>
          <a:xfrm>
            <a:off x="1301957" y="4231011"/>
            <a:ext cx="1684392" cy="0"/>
          </a:xfrm>
          <a:prstGeom prst="straightConnector1">
            <a:avLst/>
          </a:prstGeom>
          <a:ln w="28575">
            <a:solidFill>
              <a:srgbClr val="0B5D97"/>
            </a:solidFill>
            <a:prstDash val="solid"/>
            <a:tailEnd type="triangle" w="med" len="med"/>
          </a:ln>
        </p:spPr>
        <p:style>
          <a:lnRef idx="0">
            <a:scrgbClr r="0" g="0" b="0"/>
          </a:lnRef>
          <a:fillRef idx="0">
            <a:schemeClr val="accent1"/>
          </a:fillRef>
          <a:effectRef idx="0">
            <a:scrgbClr r="0" g="0" b="0"/>
          </a:effectRef>
          <a:fontRef idx="none"/>
        </p:style>
      </p:sp>
      <p:sp>
        <p:nvSpPr>
          <p:cNvPr id="190" name="Shape 190"/>
          <p:cNvSpPr/>
          <p:nvPr/>
        </p:nvSpPr>
        <p:spPr>
          <a:xfrm>
            <a:off x="1152610" y="4036655"/>
            <a:ext cx="1250621" cy="433754"/>
          </a:xfrm>
          <a:prstGeom prst="rect">
            <a:avLst/>
          </a:prstGeom>
          <a:solidFill>
            <a:srgbClr val="FFFFFF"/>
          </a:solidFill>
          <a:ln>
            <a:noFill/>
          </a:ln>
        </p:spPr>
        <p:txBody>
          <a:bodyPr lIns="91440" tIns="45720" rIns="91440" bIns="45720" anchor="ctr"/>
          <a:lstStyle/>
          <a:p>
            <a:pPr marL="0" indent="0" algn="ctr"/>
            <a:endParaRPr sz="1800">
              <a:solidFill>
                <a:schemeClr val="lt1"/>
              </a:solidFill>
              <a:latin typeface="Times New Roman"/>
              <a:ea typeface="Times New Roman"/>
              <a:cs typeface="Times New Roman"/>
            </a:endParaRPr>
          </a:p>
        </p:txBody>
      </p:sp>
      <p:sp>
        <p:nvSpPr>
          <p:cNvPr id="191" name="Shape 191"/>
          <p:cNvSpPr/>
          <p:nvPr/>
        </p:nvSpPr>
        <p:spPr>
          <a:xfrm>
            <a:off x="1154855" y="4051393"/>
            <a:ext cx="1200970" cy="400110"/>
          </a:xfrm>
          <a:prstGeom prst="rect">
            <a:avLst/>
          </a:prstGeom>
        </p:spPr>
        <p:txBody>
          <a:bodyPr wrap="none" lIns="91440" tIns="45720" rIns="91440" bIns="45720">
            <a:spAutoFit/>
          </a:bodyPr>
          <a:lstStyle/>
          <a:p>
            <a:pPr marL="0" indent="0" algn="l"/>
            <a:r>
              <a:rPr sz="2000" b="1">
                <a:solidFill>
                  <a:srgbClr val="396CE8"/>
                </a:solidFill>
                <a:latin typeface="Times New Roman"/>
                <a:ea typeface="Times New Roman"/>
                <a:cs typeface="Times New Roman"/>
              </a:rPr>
              <a:t>ЗАПРЕТ</a:t>
            </a:r>
          </a:p>
        </p:txBody>
      </p:sp>
      <p:sp>
        <p:nvSpPr>
          <p:cNvPr id="192" name="Shape 192"/>
          <p:cNvSpPr/>
          <p:nvPr/>
        </p:nvSpPr>
        <p:spPr>
          <a:xfrm>
            <a:off x="1316889" y="5403279"/>
            <a:ext cx="1684392" cy="0"/>
          </a:xfrm>
          <a:prstGeom prst="straightConnector1">
            <a:avLst/>
          </a:prstGeom>
          <a:ln w="28575">
            <a:solidFill>
              <a:srgbClr val="0B5D97"/>
            </a:solidFill>
            <a:prstDash val="solid"/>
            <a:tailEnd type="triangle" w="med" len="med"/>
          </a:ln>
        </p:spPr>
        <p:style>
          <a:lnRef idx="0">
            <a:scrgbClr r="0" g="0" b="0"/>
          </a:lnRef>
          <a:fillRef idx="0">
            <a:schemeClr val="accent1"/>
          </a:fillRef>
          <a:effectRef idx="0">
            <a:scrgbClr r="0" g="0" b="0"/>
          </a:effectRef>
          <a:fontRef idx="none"/>
        </p:style>
      </p:sp>
      <p:sp>
        <p:nvSpPr>
          <p:cNvPr id="193" name="Shape 193"/>
          <p:cNvSpPr/>
          <p:nvPr/>
        </p:nvSpPr>
        <p:spPr>
          <a:xfrm>
            <a:off x="162178" y="5157229"/>
            <a:ext cx="2294798" cy="433754"/>
          </a:xfrm>
          <a:prstGeom prst="rect">
            <a:avLst/>
          </a:prstGeom>
          <a:solidFill>
            <a:srgbClr val="FFFFFF"/>
          </a:solidFill>
          <a:ln>
            <a:noFill/>
          </a:ln>
        </p:spPr>
        <p:txBody>
          <a:bodyPr lIns="91440" tIns="45720" rIns="91440" bIns="45720" anchor="ctr"/>
          <a:lstStyle/>
          <a:p>
            <a:pPr marL="0" indent="0" algn="just"/>
            <a:endParaRPr sz="1800">
              <a:solidFill>
                <a:schemeClr val="lt1"/>
              </a:solidFill>
              <a:latin typeface="Times New Roman"/>
              <a:ea typeface="Times New Roman"/>
              <a:cs typeface="Times New Roman"/>
            </a:endParaRPr>
          </a:p>
        </p:txBody>
      </p:sp>
      <p:sp>
        <p:nvSpPr>
          <p:cNvPr id="194" name="Shape 194"/>
          <p:cNvSpPr/>
          <p:nvPr/>
        </p:nvSpPr>
        <p:spPr>
          <a:xfrm>
            <a:off x="199303" y="5174144"/>
            <a:ext cx="2182842" cy="400110"/>
          </a:xfrm>
          <a:prstGeom prst="rect">
            <a:avLst/>
          </a:prstGeom>
        </p:spPr>
        <p:txBody>
          <a:bodyPr wrap="none" lIns="91440" tIns="45720" rIns="91440" bIns="45720">
            <a:spAutoFit/>
          </a:bodyPr>
          <a:lstStyle/>
          <a:p>
            <a:pPr marL="0" indent="0" algn="just"/>
            <a:r>
              <a:rPr sz="2000" b="1">
                <a:solidFill>
                  <a:srgbClr val="396CE8"/>
                </a:solidFill>
                <a:latin typeface="Times New Roman"/>
                <a:ea typeface="Times New Roman"/>
                <a:cs typeface="Times New Roman"/>
              </a:rPr>
              <a:t>ОГРАНИЧЕНИЕ</a:t>
            </a:r>
          </a:p>
        </p:txBody>
      </p:sp>
      <p:sp>
        <p:nvSpPr>
          <p:cNvPr id="195" name="Shape 195"/>
          <p:cNvSpPr/>
          <p:nvPr/>
        </p:nvSpPr>
        <p:spPr>
          <a:xfrm>
            <a:off x="3001282" y="3945284"/>
            <a:ext cx="494393" cy="1665254"/>
          </a:xfrm>
          <a:prstGeom prst="rightBrace">
            <a:avLst/>
          </a:prstGeom>
          <a:ln w="19050">
            <a:solidFill>
              <a:srgbClr val="00345E"/>
            </a:solidFill>
            <a:prstDash val="solid"/>
          </a:ln>
        </p:spPr>
        <p:style>
          <a:lnRef idx="0">
            <a:scrgbClr r="0" g="0" b="0"/>
          </a:lnRef>
          <a:fillRef idx="0">
            <a:schemeClr val="accent1"/>
          </a:fillRef>
          <a:effectRef idx="0">
            <a:scrgbClr r="0" g="0" b="0"/>
          </a:effectRef>
          <a:fontRef idx="none"/>
        </p:style>
        <p:txBody>
          <a:bodyPr lIns="91440" tIns="45720" rIns="91440" bIns="45720" anchor="ctr"/>
          <a:lstStyle/>
          <a:p>
            <a:pPr marL="0" indent="0" algn="ctr"/>
            <a:endParaRPr sz="1800">
              <a:solidFill>
                <a:schemeClr val="tx1"/>
              </a:solidFill>
              <a:latin typeface="+mn-lt"/>
              <a:ea typeface="+mn-ea"/>
              <a:cs typeface="+mn-cs"/>
            </a:endParaRPr>
          </a:p>
        </p:txBody>
      </p:sp>
      <p:sp>
        <p:nvSpPr>
          <p:cNvPr id="196" name="Shape 196"/>
          <p:cNvSpPr/>
          <p:nvPr/>
        </p:nvSpPr>
        <p:spPr>
          <a:xfrm>
            <a:off x="3498245" y="4553197"/>
            <a:ext cx="7457810" cy="400110"/>
          </a:xfrm>
          <a:prstGeom prst="rect">
            <a:avLst/>
          </a:prstGeom>
        </p:spPr>
        <p:txBody>
          <a:bodyPr wrap="none" lIns="91440" tIns="45720" rIns="91440" bIns="45720">
            <a:spAutoFit/>
          </a:bodyPr>
          <a:lstStyle/>
          <a:p>
            <a:pPr marL="0" indent="0" algn="just"/>
            <a:r>
              <a:rPr sz="2000" b="1">
                <a:solidFill>
                  <a:srgbClr val="00345E"/>
                </a:solidFill>
                <a:latin typeface="Times New Roman"/>
                <a:ea typeface="Times New Roman"/>
                <a:cs typeface="Times New Roman"/>
              </a:rPr>
              <a:t>РЕЕСТР РОССИЙСКОЙ ПРОМЫШЛЕННОЙ ПРОДУКЦИИ</a:t>
            </a:r>
            <a:endParaRPr sz="1800">
              <a:solidFill>
                <a:schemeClr val="tx1"/>
              </a:solidFill>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GroupShape 197"/>
        <p:cNvGrpSpPr/>
        <p:nvPr/>
      </p:nvGrpSpPr>
      <p:grpSpPr>
        <a:xfrm>
          <a:off x="0" y="0"/>
          <a:ext cx="0" cy="0"/>
          <a:chOff x="0" y="0"/>
          <a:chExt cx="0" cy="0"/>
        </a:xfrm>
      </p:grpSpPr>
      <p:pic>
        <p:nvPicPr>
          <p:cNvPr id="199" name="Picture 199"/>
          <p:cNvPicPr/>
          <p:nvPr/>
        </p:nvPicPr>
        <p:blipFill>
          <a:blip r:embed="rId2"/>
          <a:srcRect l="31461"/>
          <a:stretch/>
        </p:blipFill>
        <p:spPr>
          <a:xfrm>
            <a:off x="2735627" y="260648"/>
            <a:ext cx="6267544" cy="6466397"/>
          </a:xfrm>
          <a:prstGeom prst="rect">
            <a:avLst/>
          </a:prstGeom>
        </p:spPr>
      </p:pic>
      <p:pic>
        <p:nvPicPr>
          <p:cNvPr id="201" name="Picture 201"/>
          <p:cNvPicPr/>
          <p:nvPr/>
        </p:nvPicPr>
        <p:blipFill>
          <a:blip r:embed="rId3"/>
          <a:srcRect l="96064" r="-2107"/>
          <a:stretch/>
        </p:blipFill>
        <p:spPr>
          <a:xfrm rot="5400000">
            <a:off x="5268128" y="-5076020"/>
            <a:ext cx="1655747" cy="12192000"/>
          </a:xfrm>
          <a:prstGeom prst="rect">
            <a:avLst/>
          </a:prstGeom>
        </p:spPr>
      </p:pic>
      <p:sp>
        <p:nvSpPr>
          <p:cNvPr id="202" name="Shape 202"/>
          <p:cNvSpPr/>
          <p:nvPr/>
        </p:nvSpPr>
        <p:spPr>
          <a:xfrm rot="181051">
            <a:off x="10919113" y="-375561"/>
            <a:ext cx="2545776" cy="2704985"/>
          </a:xfrm>
          <a:prstGeom prst="triangle">
            <a:avLst>
              <a:gd name="adj" fmla="val 48791"/>
            </a:avLst>
          </a:prstGeom>
          <a:solidFill>
            <a:schemeClr val="bg1"/>
          </a:solidFill>
          <a:ln w="12700">
            <a:solidFill>
              <a:schemeClr val="bg1"/>
            </a:solidFill>
            <a:prstDash val="solid"/>
          </a:ln>
        </p:spPr>
        <p:txBody>
          <a:bodyPr lIns="91440" tIns="45720" rIns="91440" bIns="45720" anchor="ctr"/>
          <a:lstStyle/>
          <a:p>
            <a:pPr marL="0" indent="0" algn="ctr"/>
            <a:endParaRPr sz="1800">
              <a:solidFill>
                <a:schemeClr val="lt1"/>
              </a:solidFill>
              <a:latin typeface="+mn-lt"/>
              <a:ea typeface="+mn-ea"/>
              <a:cs typeface="+mn-cs"/>
            </a:endParaRPr>
          </a:p>
        </p:txBody>
      </p:sp>
      <p:sp>
        <p:nvSpPr>
          <p:cNvPr id="203" name="Shape 203"/>
          <p:cNvSpPr txBox="1"/>
          <p:nvPr/>
        </p:nvSpPr>
        <p:spPr>
          <a:xfrm>
            <a:off x="425897" y="589040"/>
            <a:ext cx="11340210" cy="646331"/>
          </a:xfrm>
          <a:prstGeom prst="rect">
            <a:avLst/>
          </a:prstGeom>
          <a:noFill/>
          <a:ln>
            <a:noFill/>
          </a:ln>
        </p:spPr>
        <p:txBody>
          <a:bodyPr wrap="square" lIns="91440" tIns="45720" rIns="91440" bIns="45720">
            <a:spAutoFit/>
          </a:bodyPr>
          <a:lstStyle/>
          <a:p>
            <a:pPr marL="0" indent="0" algn="just"/>
            <a:r>
              <a:rPr b="1">
                <a:solidFill>
                  <a:schemeClr val="bg1"/>
                </a:solidFill>
                <a:latin typeface="DejaVu Sans Condensed"/>
                <a:ea typeface="DejaVu Sans Condensed"/>
                <a:cs typeface="DejaVu Sans Condensed"/>
              </a:rPr>
              <a:t>О ФОРМИРОВАНИИ ОПИСАНИЯ ОБЪЕКТА ЗАКУПКИ В СООТВЕТСТВИИ С КТРУ </a:t>
            </a:r>
            <a:endParaRPr>
              <a:solidFill>
                <a:schemeClr val="tx1"/>
              </a:solidFill>
              <a:latin typeface="+mn-lt"/>
              <a:ea typeface="+mn-ea"/>
              <a:cs typeface="+mn-cs"/>
            </a:endParaRPr>
          </a:p>
          <a:p>
            <a:pPr marL="0" indent="0" algn="l"/>
            <a:endParaRPr b="1">
              <a:solidFill>
                <a:schemeClr val="bg1"/>
              </a:solidFill>
              <a:latin typeface="DejaVu Sans Condensed"/>
              <a:ea typeface="DejaVu Sans Condensed"/>
              <a:cs typeface="DejaVu Sans Condensed"/>
            </a:endParaRPr>
          </a:p>
        </p:txBody>
      </p:sp>
      <p:sp>
        <p:nvSpPr>
          <p:cNvPr id="204" name="Shape 204"/>
          <p:cNvSpPr/>
          <p:nvPr/>
        </p:nvSpPr>
        <p:spPr>
          <a:xfrm>
            <a:off x="527469" y="1563763"/>
            <a:ext cx="10683860" cy="4401205"/>
          </a:xfrm>
          <a:prstGeom prst="rect">
            <a:avLst/>
          </a:prstGeom>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just"/>
            <a:r>
              <a:rPr sz="1400" b="1" err="1">
                <a:solidFill>
                  <a:schemeClr val="tx1"/>
                </a:solidFill>
                <a:latin typeface="DejaVu Sans Condensed"/>
                <a:ea typeface="DejaVu Sans Condensed"/>
                <a:cs typeface="DejaVu Sans Condensed"/>
              </a:rPr>
              <a:t>Заказчики</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обязаны</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применять</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информацию</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включенную</a:t>
            </a:r>
            <a:r>
              <a:rPr sz="1400" b="1">
                <a:solidFill>
                  <a:schemeClr val="tx1"/>
                </a:solidFill>
                <a:latin typeface="DejaVu Sans Condensed"/>
                <a:ea typeface="DejaVu Sans Condensed"/>
                <a:cs typeface="DejaVu Sans Condensed"/>
              </a:rPr>
              <a:t> в </a:t>
            </a:r>
            <a:r>
              <a:rPr sz="1400" b="1" err="1">
                <a:solidFill>
                  <a:schemeClr val="tx1"/>
                </a:solidFill>
                <a:latin typeface="DejaVu Sans Condensed"/>
                <a:ea typeface="DejaVu Sans Condensed"/>
                <a:cs typeface="DejaVu Sans Condensed"/>
              </a:rPr>
              <a:t>позицию</a:t>
            </a:r>
            <a:r>
              <a:rPr sz="1400" b="1">
                <a:solidFill>
                  <a:schemeClr val="tx1"/>
                </a:solidFill>
                <a:latin typeface="DejaVu Sans Condensed"/>
                <a:ea typeface="DejaVu Sans Condensed"/>
                <a:cs typeface="DejaVu Sans Condensed"/>
              </a:rPr>
              <a:t> КТРУ </a:t>
            </a:r>
            <a:r>
              <a:rPr sz="1400">
                <a:solidFill>
                  <a:schemeClr val="tx1"/>
                </a:solidFill>
                <a:latin typeface="DejaVu Sans Condensed"/>
                <a:ea typeface="DejaVu Sans Condensed"/>
                <a:cs typeface="DejaVu Sans Condensed"/>
              </a:rPr>
              <a:t>в </a:t>
            </a:r>
            <a:r>
              <a:rPr sz="1400" err="1">
                <a:solidFill>
                  <a:schemeClr val="tx1"/>
                </a:solidFill>
                <a:latin typeface="DejaVu Sans Condensed"/>
                <a:ea typeface="DejaVu Sans Condensed"/>
                <a:cs typeface="DejaVu Sans Condensed"/>
              </a:rPr>
              <a:t>соответствии</a:t>
            </a:r>
            <a:r>
              <a:rPr lang="ru-RU" sz="1400">
                <a:latin typeface="DejaVu Sans Condensed"/>
                <a:ea typeface="DejaVu Sans Condensed"/>
                <a:cs typeface="DejaVu Sans Condensed"/>
              </a:rPr>
              <a:t> </a:t>
            </a:r>
            <a:r>
              <a:rPr sz="1400">
                <a:solidFill>
                  <a:schemeClr val="tx1"/>
                </a:solidFill>
                <a:latin typeface="DejaVu Sans Condensed"/>
                <a:ea typeface="DejaVu Sans Condensed"/>
                <a:cs typeface="DejaVu Sans Condensed"/>
              </a:rPr>
              <a:t>с </a:t>
            </a:r>
            <a:r>
              <a:rPr sz="1400" err="1">
                <a:solidFill>
                  <a:schemeClr val="tx1"/>
                </a:solidFill>
                <a:latin typeface="DejaVu Sans Condensed"/>
                <a:ea typeface="DejaVu Sans Condensed"/>
                <a:cs typeface="DejaVu Sans Condensed"/>
              </a:rPr>
              <a:t>подпунктами</a:t>
            </a:r>
            <a:r>
              <a:rPr sz="1400">
                <a:solidFill>
                  <a:schemeClr val="tx1"/>
                </a:solidFill>
                <a:latin typeface="DejaVu Sans Condensed"/>
                <a:ea typeface="DejaVu Sans Condensed"/>
                <a:cs typeface="DejaVu Sans Condensed"/>
              </a:rPr>
              <a:t> «а»-«г» и «е»-«з» </a:t>
            </a:r>
            <a:r>
              <a:rPr sz="1400" err="1">
                <a:solidFill>
                  <a:schemeClr val="tx1"/>
                </a:solidFill>
                <a:latin typeface="DejaVu Sans Condensed"/>
                <a:ea typeface="DejaVu Sans Condensed"/>
                <a:cs typeface="DejaVu Sans Condensed"/>
              </a:rPr>
              <a:t>пункта</a:t>
            </a:r>
            <a:r>
              <a:rPr sz="1400">
                <a:solidFill>
                  <a:schemeClr val="tx1"/>
                </a:solidFill>
                <a:latin typeface="DejaVu Sans Condensed"/>
                <a:ea typeface="DejaVu Sans Condensed"/>
                <a:cs typeface="DejaVu Sans Condensed"/>
              </a:rPr>
              <a:t> 10 </a:t>
            </a:r>
            <a:r>
              <a:rPr sz="1400" err="1">
                <a:solidFill>
                  <a:schemeClr val="tx1"/>
                </a:solidFill>
                <a:latin typeface="DejaVu Sans Condensed"/>
                <a:ea typeface="DejaVu Sans Condensed"/>
                <a:cs typeface="DejaVu Sans Condensed"/>
              </a:rPr>
              <a:t>Правил</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формирования</a:t>
            </a:r>
            <a:r>
              <a:rPr sz="1400">
                <a:solidFill>
                  <a:schemeClr val="tx1"/>
                </a:solidFill>
                <a:latin typeface="DejaVu Sans Condensed"/>
                <a:ea typeface="DejaVu Sans Condensed"/>
                <a:cs typeface="DejaVu Sans Condensed"/>
              </a:rPr>
              <a:t> и </a:t>
            </a:r>
            <a:r>
              <a:rPr sz="1400" err="1">
                <a:solidFill>
                  <a:schemeClr val="tx1"/>
                </a:solidFill>
                <a:latin typeface="DejaVu Sans Condensed"/>
                <a:ea typeface="DejaVu Sans Condensed"/>
                <a:cs typeface="DejaVu Sans Condensed"/>
              </a:rPr>
              <a:t>ведения</a:t>
            </a:r>
            <a:r>
              <a:rPr sz="1400">
                <a:solidFill>
                  <a:schemeClr val="tx1"/>
                </a:solidFill>
                <a:latin typeface="DejaVu Sans Condensed"/>
                <a:ea typeface="DejaVu Sans Condensed"/>
                <a:cs typeface="DejaVu Sans Condensed"/>
              </a:rPr>
              <a:t> в ЕИС КТРУ</a:t>
            </a:r>
            <a:r>
              <a:rPr lang="ru-RU" sz="1400">
                <a:solidFill>
                  <a:schemeClr val="tx1"/>
                </a:solidFill>
                <a:latin typeface="DejaVu Sans Condensed"/>
                <a:ea typeface="DejaVu Sans Condensed"/>
                <a:cs typeface="DejaVu Sans Condensed"/>
              </a:rPr>
              <a:t> </a:t>
            </a:r>
            <a:r>
              <a:rPr sz="1400">
                <a:solidFill>
                  <a:schemeClr val="tx1"/>
                </a:solidFill>
                <a:latin typeface="DejaVu Sans Condensed"/>
                <a:ea typeface="DejaVu Sans Condensed"/>
                <a:cs typeface="DejaVu Sans Condensed"/>
              </a:rPr>
              <a:t>(</a:t>
            </a:r>
            <a:r>
              <a:rPr sz="1400" err="1">
                <a:solidFill>
                  <a:schemeClr val="tx1"/>
                </a:solidFill>
                <a:latin typeface="DejaVu Sans Condensed"/>
                <a:ea typeface="DejaVu Sans Condensed"/>
                <a:cs typeface="DejaVu Sans Condensed"/>
              </a:rPr>
              <a:t>пункт</a:t>
            </a:r>
            <a:r>
              <a:rPr sz="1400">
                <a:solidFill>
                  <a:schemeClr val="tx1"/>
                </a:solidFill>
                <a:latin typeface="DejaVu Sans Condensed"/>
                <a:ea typeface="DejaVu Sans Condensed"/>
                <a:cs typeface="DejaVu Sans Condensed"/>
              </a:rPr>
              <a:t> 4 </a:t>
            </a:r>
            <a:r>
              <a:rPr sz="1400" err="1">
                <a:solidFill>
                  <a:schemeClr val="tx1"/>
                </a:solidFill>
                <a:latin typeface="DejaVu Sans Condensed"/>
                <a:ea typeface="DejaVu Sans Condensed"/>
                <a:cs typeface="DejaVu Sans Condensed"/>
              </a:rPr>
              <a:t>Правил</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использования</a:t>
            </a:r>
            <a:r>
              <a:rPr sz="1400">
                <a:solidFill>
                  <a:schemeClr val="tx1"/>
                </a:solidFill>
                <a:latin typeface="DejaVu Sans Condensed"/>
                <a:ea typeface="DejaVu Sans Condensed"/>
                <a:cs typeface="DejaVu Sans Condensed"/>
              </a:rPr>
              <a:t> КТРУ)</a:t>
            </a:r>
            <a:endParaRPr sz="1600">
              <a:solidFill>
                <a:schemeClr val="tx1"/>
              </a:solidFill>
              <a:latin typeface="+mn-lt"/>
              <a:ea typeface="+mn-ea"/>
              <a:cs typeface="+mn-cs"/>
            </a:endParaRPr>
          </a:p>
          <a:p>
            <a:pPr marL="0" indent="0" algn="just"/>
            <a:endParaRPr sz="1400" b="1">
              <a:solidFill>
                <a:schemeClr val="tx1"/>
              </a:solidFill>
              <a:latin typeface="DejaVu Sans Condensed"/>
              <a:ea typeface="DejaVu Sans Condensed"/>
              <a:cs typeface="DejaVu Sans Condensed"/>
            </a:endParaRPr>
          </a:p>
          <a:p>
            <a:pPr marL="0" indent="0" algn="just"/>
            <a:r>
              <a:rPr sz="1400" err="1">
                <a:solidFill>
                  <a:schemeClr val="tx1"/>
                </a:solidFill>
                <a:latin typeface="DejaVu Sans Condensed"/>
                <a:ea typeface="DejaVu Sans Condensed"/>
                <a:cs typeface="DejaVu Sans Condensed"/>
              </a:rPr>
              <a:t>Вместе</a:t>
            </a:r>
            <a:r>
              <a:rPr sz="1400">
                <a:solidFill>
                  <a:schemeClr val="tx1"/>
                </a:solidFill>
                <a:latin typeface="DejaVu Sans Condensed"/>
                <a:ea typeface="DejaVu Sans Condensed"/>
                <a:cs typeface="DejaVu Sans Condensed"/>
              </a:rPr>
              <a:t> с </a:t>
            </a:r>
            <a:r>
              <a:rPr sz="1400" err="1">
                <a:solidFill>
                  <a:schemeClr val="tx1"/>
                </a:solidFill>
                <a:latin typeface="DejaVu Sans Condensed"/>
                <a:ea typeface="DejaVu Sans Condensed"/>
                <a:cs typeface="DejaVu Sans Condensed"/>
              </a:rPr>
              <a:t>тем</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согласно</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подпункту</a:t>
            </a:r>
            <a:r>
              <a:rPr sz="1400">
                <a:solidFill>
                  <a:schemeClr val="tx1"/>
                </a:solidFill>
                <a:latin typeface="DejaVu Sans Condensed"/>
                <a:ea typeface="DejaVu Sans Condensed"/>
                <a:cs typeface="DejaVu Sans Condensed"/>
              </a:rPr>
              <a:t> «а» </a:t>
            </a:r>
            <a:r>
              <a:rPr sz="1400" err="1">
                <a:solidFill>
                  <a:schemeClr val="tx1"/>
                </a:solidFill>
                <a:latin typeface="DejaVu Sans Condensed"/>
                <a:ea typeface="DejaVu Sans Condensed"/>
                <a:cs typeface="DejaVu Sans Condensed"/>
              </a:rPr>
              <a:t>пункта</a:t>
            </a:r>
            <a:r>
              <a:rPr sz="1400">
                <a:solidFill>
                  <a:schemeClr val="tx1"/>
                </a:solidFill>
                <a:latin typeface="DejaVu Sans Condensed"/>
                <a:ea typeface="DejaVu Sans Condensed"/>
                <a:cs typeface="DejaVu Sans Condensed"/>
              </a:rPr>
              <a:t> 5 </a:t>
            </a:r>
            <a:r>
              <a:rPr sz="1400" err="1">
                <a:solidFill>
                  <a:schemeClr val="tx1"/>
                </a:solidFill>
                <a:latin typeface="DejaVu Sans Condensed"/>
                <a:ea typeface="DejaVu Sans Condensed"/>
                <a:cs typeface="DejaVu Sans Condensed"/>
              </a:rPr>
              <a:t>Правил</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использования</a:t>
            </a:r>
            <a:r>
              <a:rPr sz="1400">
                <a:solidFill>
                  <a:schemeClr val="tx1"/>
                </a:solidFill>
                <a:latin typeface="DejaVu Sans Condensed"/>
                <a:ea typeface="DejaVu Sans Condensed"/>
                <a:cs typeface="DejaVu Sans Condensed"/>
              </a:rPr>
              <a:t> КТРУ </a:t>
            </a:r>
            <a:r>
              <a:rPr sz="1400" b="1" err="1">
                <a:solidFill>
                  <a:schemeClr val="tx1"/>
                </a:solidFill>
                <a:latin typeface="DejaVu Sans Condensed"/>
                <a:ea typeface="DejaVu Sans Condensed"/>
                <a:cs typeface="DejaVu Sans Condensed"/>
              </a:rPr>
              <a:t>заказчик</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вправе</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указать</a:t>
            </a:r>
            <a:r>
              <a:rPr lang="ru-RU" sz="1400" b="1">
                <a:latin typeface="DejaVu Sans Condensed"/>
                <a:ea typeface="DejaVu Sans Condensed"/>
                <a:cs typeface="DejaVu Sans Condensed"/>
              </a:rPr>
              <a:t> </a:t>
            </a:r>
            <a:r>
              <a:rPr sz="1400" b="1">
                <a:solidFill>
                  <a:schemeClr val="tx1"/>
                </a:solidFill>
                <a:latin typeface="DejaVu Sans Condensed"/>
                <a:ea typeface="DejaVu Sans Condensed"/>
                <a:cs typeface="DejaVu Sans Condensed"/>
              </a:rPr>
              <a:t>в </a:t>
            </a:r>
            <a:r>
              <a:rPr sz="1400" b="1" err="1">
                <a:solidFill>
                  <a:schemeClr val="tx1"/>
                </a:solidFill>
                <a:latin typeface="DejaVu Sans Condensed"/>
                <a:ea typeface="DejaVu Sans Condensed"/>
                <a:cs typeface="DejaVu Sans Condensed"/>
              </a:rPr>
              <a:t>извещении</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об</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осуществлении</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закупки</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дополнительную</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информацию</a:t>
            </a:r>
            <a:r>
              <a:rPr sz="1400">
                <a:solidFill>
                  <a:schemeClr val="tx1"/>
                </a:solidFill>
                <a:latin typeface="DejaVu Sans Condensed"/>
                <a:ea typeface="DejaVu Sans Condensed"/>
                <a:cs typeface="DejaVu Sans Condensed"/>
              </a:rPr>
              <a:t>, а </a:t>
            </a:r>
            <a:r>
              <a:rPr sz="1400" err="1">
                <a:solidFill>
                  <a:schemeClr val="tx1"/>
                </a:solidFill>
                <a:latin typeface="DejaVu Sans Condensed"/>
                <a:ea typeface="DejaVu Sans Condensed"/>
                <a:cs typeface="DejaVu Sans Condensed"/>
              </a:rPr>
              <a:t>также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дополнительные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потребительские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свойства</a:t>
            </a:r>
            <a:r>
              <a:rPr sz="1400">
                <a:solidFill>
                  <a:schemeClr val="tx1"/>
                </a:solidFill>
                <a:latin typeface="DejaVu Sans Condensed"/>
                <a:ea typeface="DejaVu Sans Condensed"/>
                <a:cs typeface="DejaVu Sans Condensed"/>
              </a:rPr>
              <a:t>, в </a:t>
            </a:r>
            <a:r>
              <a:rPr sz="1400" err="1">
                <a:solidFill>
                  <a:schemeClr val="tx1"/>
                </a:solidFill>
                <a:latin typeface="DejaVu Sans Condensed"/>
                <a:ea typeface="DejaVu Sans Condensed"/>
                <a:cs typeface="DejaVu Sans Condensed"/>
              </a:rPr>
              <a:t>том</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числе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функциональные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технические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качественные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эксплуатационные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характеристики</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товара</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работы</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услуги</a:t>
            </a:r>
            <a:r>
              <a:rPr sz="1400">
                <a:solidFill>
                  <a:schemeClr val="tx1"/>
                </a:solidFill>
                <a:latin typeface="DejaVu Sans Condensed"/>
                <a:ea typeface="DejaVu Sans Condensed"/>
                <a:cs typeface="DejaVu Sans Condensed"/>
              </a:rPr>
              <a:t> в </a:t>
            </a:r>
            <a:r>
              <a:rPr sz="1400" err="1">
                <a:solidFill>
                  <a:schemeClr val="tx1"/>
                </a:solidFill>
                <a:latin typeface="DejaVu Sans Condensed"/>
                <a:ea typeface="DejaVu Sans Condensed"/>
                <a:cs typeface="DejaVu Sans Condensed"/>
              </a:rPr>
              <a:t>соответствии</a:t>
            </a:r>
            <a:r>
              <a:rPr sz="1400">
                <a:solidFill>
                  <a:schemeClr val="tx1"/>
                </a:solidFill>
                <a:latin typeface="DejaVu Sans Condensed"/>
                <a:ea typeface="DejaVu Sans Condensed"/>
                <a:cs typeface="DejaVu Sans Condensed"/>
              </a:rPr>
              <a:t> с </a:t>
            </a:r>
            <a:r>
              <a:rPr sz="1400" err="1">
                <a:solidFill>
                  <a:schemeClr val="tx1"/>
                </a:solidFill>
                <a:latin typeface="DejaVu Sans Condensed"/>
                <a:ea typeface="DejaVu Sans Condensed"/>
                <a:cs typeface="DejaVu Sans Condensed"/>
              </a:rPr>
              <a:t>положениями</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статьи</a:t>
            </a:r>
            <a:r>
              <a:rPr sz="1400">
                <a:solidFill>
                  <a:schemeClr val="tx1"/>
                </a:solidFill>
                <a:latin typeface="DejaVu Sans Condensed"/>
                <a:ea typeface="DejaVu Sans Condensed"/>
                <a:cs typeface="DejaVu Sans Condensed"/>
              </a:rPr>
              <a:t> 33 </a:t>
            </a:r>
            <a:r>
              <a:rPr sz="1400" err="1">
                <a:solidFill>
                  <a:schemeClr val="tx1"/>
                </a:solidFill>
                <a:latin typeface="DejaVu Sans Condensed"/>
                <a:ea typeface="DejaVu Sans Condensed"/>
                <a:cs typeface="DejaVu Sans Condensed"/>
              </a:rPr>
              <a:t>Закона</a:t>
            </a:r>
            <a:r>
              <a:rPr sz="1400">
                <a:solidFill>
                  <a:schemeClr val="tx1"/>
                </a:solidFill>
                <a:latin typeface="DejaVu Sans Condensed"/>
                <a:ea typeface="DejaVu Sans Condensed"/>
                <a:cs typeface="DejaVu Sans Condensed"/>
              </a:rPr>
              <a:t> № 44-ФЗ, </a:t>
            </a:r>
            <a:r>
              <a:rPr sz="1400" err="1">
                <a:solidFill>
                  <a:schemeClr val="tx1"/>
                </a:solidFill>
                <a:latin typeface="DejaVu Sans Condensed"/>
                <a:ea typeface="DejaVu Sans Condensed"/>
                <a:cs typeface="DejaVu Sans Condensed"/>
              </a:rPr>
              <a:t>которые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не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предусмотрены</a:t>
            </a:r>
            <a:r>
              <a:rPr sz="1400">
                <a:solidFill>
                  <a:schemeClr val="tx1"/>
                </a:solidFill>
                <a:latin typeface="DejaVu Sans Condensed"/>
                <a:ea typeface="DejaVu Sans Condensed"/>
                <a:cs typeface="DejaVu Sans Condensed"/>
              </a:rPr>
              <a:t> в </a:t>
            </a:r>
            <a:r>
              <a:rPr sz="1400" err="1">
                <a:solidFill>
                  <a:schemeClr val="tx1"/>
                </a:solidFill>
                <a:latin typeface="DejaVu Sans Condensed"/>
                <a:ea typeface="DejaVu Sans Condensed"/>
                <a:cs typeface="DejaVu Sans Condensed"/>
              </a:rPr>
              <a:t>позиции</a:t>
            </a:r>
            <a:r>
              <a:rPr sz="1400">
                <a:solidFill>
                  <a:schemeClr val="tx1"/>
                </a:solidFill>
                <a:latin typeface="DejaVu Sans Condensed"/>
                <a:ea typeface="DejaVu Sans Condensed"/>
                <a:cs typeface="DejaVu Sans Condensed"/>
              </a:rPr>
              <a:t> КТРУ, </a:t>
            </a:r>
            <a:r>
              <a:rPr sz="1400" b="1" err="1">
                <a:solidFill>
                  <a:schemeClr val="tx1"/>
                </a:solidFill>
                <a:latin typeface="DejaVu Sans Condensed"/>
                <a:ea typeface="DejaVu Sans Condensed"/>
                <a:cs typeface="DejaVu Sans Condensed"/>
              </a:rPr>
              <a:t>за</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исключением</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случая</a:t>
            </a:r>
            <a:r>
              <a:rPr sz="1400">
                <a:solidFill>
                  <a:schemeClr val="tx1"/>
                </a:solidFill>
                <a:latin typeface="DejaVu Sans Condensed"/>
                <a:ea typeface="DejaVu Sans Condensed"/>
                <a:cs typeface="DejaVu Sans Condensed"/>
              </a:rPr>
              <a:t>:</a:t>
            </a:r>
            <a:endParaRPr sz="1600">
              <a:solidFill>
                <a:schemeClr val="tx1"/>
              </a:solidFill>
              <a:latin typeface="+mn-lt"/>
              <a:ea typeface="+mn-ea"/>
              <a:cs typeface="+mn-cs"/>
            </a:endParaRPr>
          </a:p>
          <a:p>
            <a:pPr marL="285750" indent="-285750" algn="just">
              <a:buFont typeface="Wingdings"/>
              <a:buChar char="Ø"/>
            </a:pPr>
            <a:endParaRPr sz="1400" b="1">
              <a:latin typeface="DejaVu Sans Condensed"/>
              <a:ea typeface="DejaVu Sans Condensed"/>
              <a:cs typeface="DejaVu Sans Condensed"/>
            </a:endParaRPr>
          </a:p>
          <a:p>
            <a:pPr marL="285750" indent="-285750" algn="just">
              <a:buFont typeface="Wingdings"/>
              <a:buChar char="Ø"/>
            </a:pPr>
            <a:r>
              <a:rPr sz="1400" u="sng" err="1">
                <a:latin typeface="DejaVu Sans Condensed"/>
                <a:ea typeface="DejaVu Sans Condensed"/>
                <a:cs typeface="DejaVu Sans Condensed"/>
              </a:rPr>
              <a:t>если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при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осуществлении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закупки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товара</a:t>
            </a:r>
            <a:r>
              <a:rPr sz="1400" u="sng">
                <a:latin typeface="DejaVu Sans Condensed"/>
                <a:ea typeface="DejaVu Sans Condensed"/>
                <a:cs typeface="DejaVu Sans Condensed"/>
              </a:rPr>
              <a:t> </a:t>
            </a:r>
            <a:r>
              <a:rPr sz="1400">
                <a:latin typeface="DejaVu Sans Condensed"/>
                <a:ea typeface="DejaVu Sans Condensed"/>
                <a:cs typeface="DejaVu Sans Condensed"/>
              </a:rPr>
              <a:t>(в </a:t>
            </a:r>
            <a:r>
              <a:rPr sz="1400" err="1">
                <a:latin typeface="DejaVu Sans Condensed"/>
                <a:ea typeface="DejaVu Sans Condensed"/>
                <a:cs typeface="DejaVu Sans Condensed"/>
              </a:rPr>
              <a:t>том</a:t>
            </a:r>
            <a:r>
              <a:rPr sz="1400">
                <a:latin typeface="DejaVu Sans Condensed"/>
                <a:ea typeface="DejaVu Sans Condensed"/>
                <a:cs typeface="DejaVu Sans Condensed"/>
              </a:rPr>
              <a:t> </a:t>
            </a:r>
            <a:r>
              <a:rPr sz="1400" err="1">
                <a:latin typeface="DejaVu Sans Condensed"/>
                <a:ea typeface="DejaVu Sans Condensed"/>
                <a:cs typeface="DejaVu Sans Condensed"/>
              </a:rPr>
              <a:t>числе</a:t>
            </a:r>
            <a:r>
              <a:rPr sz="1400">
                <a:latin typeface="DejaVu Sans Condensed"/>
                <a:ea typeface="DejaVu Sans Condensed"/>
                <a:cs typeface="DejaVu Sans Condensed"/>
              </a:rPr>
              <a:t> </a:t>
            </a:r>
            <a:r>
              <a:rPr sz="1400" err="1">
                <a:latin typeface="DejaVu Sans Condensed"/>
                <a:ea typeface="DejaVu Sans Condensed"/>
                <a:cs typeface="DejaVu Sans Condensed"/>
              </a:rPr>
              <a:t>поставляемого</a:t>
            </a:r>
            <a:r>
              <a:rPr sz="1400">
                <a:latin typeface="DejaVu Sans Condensed"/>
                <a:ea typeface="DejaVu Sans Condensed"/>
                <a:cs typeface="DejaVu Sans Condensed"/>
              </a:rPr>
              <a:t> </a:t>
            </a:r>
            <a:r>
              <a:rPr sz="1400" err="1">
                <a:latin typeface="DejaVu Sans Condensed"/>
                <a:ea typeface="DejaVu Sans Condensed"/>
                <a:cs typeface="DejaVu Sans Condensed"/>
              </a:rPr>
              <a:t>при</a:t>
            </a:r>
            <a:r>
              <a:rPr sz="1400">
                <a:latin typeface="DejaVu Sans Condensed"/>
                <a:ea typeface="DejaVu Sans Condensed"/>
                <a:cs typeface="DejaVu Sans Condensed"/>
              </a:rPr>
              <a:t> </a:t>
            </a:r>
            <a:r>
              <a:rPr sz="1400" err="1">
                <a:latin typeface="DejaVu Sans Condensed"/>
                <a:ea typeface="DejaVu Sans Condensed"/>
                <a:cs typeface="DejaVu Sans Condensed"/>
              </a:rPr>
              <a:t>выполнении</a:t>
            </a:r>
            <a:r>
              <a:rPr sz="1400">
                <a:latin typeface="DejaVu Sans Condensed"/>
                <a:ea typeface="DejaVu Sans Condensed"/>
                <a:cs typeface="DejaVu Sans Condensed"/>
              </a:rPr>
              <a:t> </a:t>
            </a:r>
            <a:r>
              <a:rPr sz="1400" err="1">
                <a:latin typeface="DejaVu Sans Condensed"/>
                <a:ea typeface="DejaVu Sans Condensed"/>
                <a:cs typeface="DejaVu Sans Condensed"/>
              </a:rPr>
              <a:t>закупаемых</a:t>
            </a:r>
            <a:r>
              <a:rPr sz="1400">
                <a:latin typeface="DejaVu Sans Condensed"/>
                <a:ea typeface="DejaVu Sans Condensed"/>
                <a:cs typeface="DejaVu Sans Condensed"/>
              </a:rPr>
              <a:t> </a:t>
            </a:r>
            <a:r>
              <a:rPr sz="1400" err="1">
                <a:latin typeface="DejaVu Sans Condensed"/>
                <a:ea typeface="DejaVu Sans Condensed"/>
                <a:cs typeface="DejaVu Sans Condensed"/>
              </a:rPr>
              <a:t>работ</a:t>
            </a:r>
            <a:r>
              <a:rPr sz="1400">
                <a:latin typeface="DejaVu Sans Condensed"/>
                <a:ea typeface="DejaVu Sans Condensed"/>
                <a:cs typeface="DejaVu Sans Condensed"/>
              </a:rPr>
              <a:t>, </a:t>
            </a:r>
            <a:r>
              <a:rPr sz="1400" err="1">
                <a:latin typeface="DejaVu Sans Condensed"/>
                <a:ea typeface="DejaVu Sans Condensed"/>
                <a:cs typeface="DejaVu Sans Condensed"/>
              </a:rPr>
              <a:t>оказании</a:t>
            </a:r>
            <a:r>
              <a:rPr sz="1400">
                <a:latin typeface="DejaVu Sans Condensed"/>
                <a:ea typeface="DejaVu Sans Condensed"/>
                <a:cs typeface="DejaVu Sans Condensed"/>
              </a:rPr>
              <a:t> </a:t>
            </a:r>
            <a:r>
              <a:rPr sz="1400" err="1">
                <a:latin typeface="DejaVu Sans Condensed"/>
                <a:ea typeface="DejaVu Sans Condensed"/>
                <a:cs typeface="DejaVu Sans Condensed"/>
              </a:rPr>
              <a:t>закупаемых</a:t>
            </a:r>
            <a:r>
              <a:rPr sz="1400">
                <a:latin typeface="DejaVu Sans Condensed"/>
                <a:ea typeface="DejaVu Sans Condensed"/>
                <a:cs typeface="DejaVu Sans Condensed"/>
              </a:rPr>
              <a:t> </a:t>
            </a:r>
            <a:r>
              <a:rPr sz="1400" err="1">
                <a:latin typeface="DejaVu Sans Condensed"/>
                <a:ea typeface="DejaVu Sans Condensed"/>
                <a:cs typeface="DejaVu Sans Condensed"/>
              </a:rPr>
              <a:t>услуг</a:t>
            </a:r>
            <a:r>
              <a:rPr sz="1400">
                <a:latin typeface="DejaVu Sans Condensed"/>
                <a:ea typeface="DejaVu Sans Condensed"/>
                <a:cs typeface="DejaVu Sans Condensed"/>
              </a:rPr>
              <a:t>), </a:t>
            </a:r>
            <a:r>
              <a:rPr sz="1400" u="sng" err="1">
                <a:latin typeface="DejaVu Sans Condensed"/>
                <a:ea typeface="DejaVu Sans Condensed"/>
                <a:cs typeface="DejaVu Sans Condensed"/>
              </a:rPr>
              <a:t>указанного</a:t>
            </a:r>
            <a:r>
              <a:rPr sz="1400" u="sng">
                <a:latin typeface="DejaVu Sans Condensed"/>
                <a:ea typeface="DejaVu Sans Condensed"/>
                <a:cs typeface="DejaVu Sans Condensed"/>
              </a:rPr>
              <a:t> в </a:t>
            </a:r>
            <a:r>
              <a:rPr sz="1400" u="sng" err="1">
                <a:latin typeface="DejaVu Sans Condensed"/>
                <a:ea typeface="DejaVu Sans Condensed"/>
                <a:cs typeface="DejaVu Sans Condensed"/>
              </a:rPr>
              <a:t>позициях</a:t>
            </a:r>
            <a:r>
              <a:rPr sz="1400" u="sng">
                <a:latin typeface="DejaVu Sans Condensed"/>
                <a:ea typeface="DejaVu Sans Condensed"/>
                <a:cs typeface="DejaVu Sans Condensed"/>
              </a:rPr>
              <a:t> 25, 26 и 32 </a:t>
            </a:r>
            <a:r>
              <a:rPr sz="1400" u="sng" err="1">
                <a:latin typeface="DejaVu Sans Condensed"/>
                <a:ea typeface="DejaVu Sans Condensed"/>
                <a:cs typeface="DejaVu Sans Condensed"/>
              </a:rPr>
              <a:t>приложения</a:t>
            </a:r>
            <a:r>
              <a:rPr sz="1400" u="sng">
                <a:latin typeface="DejaVu Sans Condensed"/>
                <a:ea typeface="DejaVu Sans Condensed"/>
                <a:cs typeface="DejaVu Sans Condensed"/>
              </a:rPr>
              <a:t> № 1</a:t>
            </a:r>
            <a:r>
              <a:rPr lang="ru-RU" sz="1400" u="sng">
                <a:latin typeface="DejaVu Sans Condensed"/>
                <a:ea typeface="DejaVu Sans Condensed"/>
                <a:cs typeface="DejaVu Sans Condensed"/>
              </a:rPr>
              <a:t> </a:t>
            </a:r>
            <a:r>
              <a:rPr sz="1400" u="sng">
                <a:latin typeface="DejaVu Sans Condensed"/>
                <a:ea typeface="DejaVu Sans Condensed"/>
                <a:cs typeface="DejaVu Sans Condensed"/>
              </a:rPr>
              <a:t>к </a:t>
            </a:r>
            <a:r>
              <a:rPr sz="1400" u="sng" err="1">
                <a:latin typeface="DejaVu Sans Condensed"/>
                <a:ea typeface="DejaVu Sans Condensed"/>
                <a:cs typeface="DejaVu Sans Condensed"/>
              </a:rPr>
              <a:t>Постановлению</a:t>
            </a:r>
            <a:r>
              <a:rPr sz="1400" u="sng">
                <a:latin typeface="DejaVu Sans Condensed"/>
                <a:ea typeface="DejaVu Sans Condensed"/>
                <a:cs typeface="DejaVu Sans Condensed"/>
              </a:rPr>
              <a:t> № 1875, </a:t>
            </a:r>
            <a:r>
              <a:rPr sz="1400" u="sng" err="1">
                <a:latin typeface="DejaVu Sans Condensed"/>
                <a:ea typeface="DejaVu Sans Condensed"/>
                <a:cs typeface="DejaVu Sans Condensed"/>
              </a:rPr>
              <a:t>позициях</a:t>
            </a:r>
            <a:r>
              <a:rPr sz="1400" u="sng">
                <a:latin typeface="DejaVu Sans Condensed"/>
                <a:ea typeface="DejaVu Sans Condensed"/>
                <a:cs typeface="DejaVu Sans Condensed"/>
              </a:rPr>
              <a:t> 191-361 </a:t>
            </a:r>
            <a:r>
              <a:rPr sz="1400" u="sng" err="1">
                <a:latin typeface="DejaVu Sans Condensed"/>
                <a:ea typeface="DejaVu Sans Condensed"/>
                <a:cs typeface="DejaVu Sans Condensed"/>
              </a:rPr>
              <a:t>приложения</a:t>
            </a:r>
            <a:r>
              <a:rPr sz="1400" u="sng">
                <a:latin typeface="DejaVu Sans Condensed"/>
                <a:ea typeface="DejaVu Sans Condensed"/>
                <a:cs typeface="DejaVu Sans Condensed"/>
              </a:rPr>
              <a:t> № 2 к </a:t>
            </a:r>
            <a:r>
              <a:rPr sz="1400" u="sng" err="1">
                <a:latin typeface="DejaVu Sans Condensed"/>
                <a:ea typeface="DejaVu Sans Condensed"/>
                <a:cs typeface="DejaVu Sans Condensed"/>
              </a:rPr>
              <a:t>Постановлению</a:t>
            </a:r>
            <a:r>
              <a:rPr sz="1400" u="sng">
                <a:latin typeface="DejaVu Sans Condensed"/>
                <a:ea typeface="DejaVu Sans Condensed"/>
                <a:cs typeface="DejaVu Sans Condensed"/>
              </a:rPr>
              <a:t> № 1875</a:t>
            </a:r>
            <a:r>
              <a:rPr sz="1400">
                <a:latin typeface="DejaVu Sans Condensed"/>
                <a:ea typeface="DejaVu Sans Condensed"/>
                <a:cs typeface="DejaVu Sans Condensed"/>
              </a:rPr>
              <a:t>, </a:t>
            </a:r>
            <a:r>
              <a:rPr sz="1400" b="1" u="sng" err="1">
                <a:latin typeface="DejaVu Sans Condensed"/>
                <a:ea typeface="DejaVu Sans Condensed"/>
                <a:cs typeface="DejaVu Sans Condensed"/>
              </a:rPr>
              <a:t>применяются</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предусмотренные</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пунктом</a:t>
            </a:r>
            <a:r>
              <a:rPr sz="1400" u="sng">
                <a:latin typeface="DejaVu Sans Condensed"/>
                <a:ea typeface="DejaVu Sans Condensed"/>
                <a:cs typeface="DejaVu Sans Condensed"/>
              </a:rPr>
              <a:t> 1 </a:t>
            </a:r>
            <a:r>
              <a:rPr sz="1400" u="sng" err="1">
                <a:latin typeface="DejaVu Sans Condensed"/>
                <a:ea typeface="DejaVu Sans Condensed"/>
                <a:cs typeface="DejaVu Sans Condensed"/>
              </a:rPr>
              <a:t>Постановления</a:t>
            </a:r>
            <a:r>
              <a:rPr sz="1400" u="sng">
                <a:latin typeface="DejaVu Sans Condensed"/>
                <a:ea typeface="DejaVu Sans Condensed"/>
                <a:cs typeface="DejaVu Sans Condensed"/>
              </a:rPr>
              <a:t> № 1875 </a:t>
            </a:r>
            <a:r>
              <a:rPr sz="1400" u="sng" err="1">
                <a:latin typeface="DejaVu Sans Condensed"/>
                <a:ea typeface="DejaVu Sans Condensed"/>
                <a:cs typeface="DejaVu Sans Condensed"/>
              </a:rPr>
              <a:t>запрет</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ограничение</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соответственно</a:t>
            </a:r>
            <a:endParaRPr sz="1400" u="sng">
              <a:latin typeface="DejaVu Sans Condensed"/>
              <a:ea typeface="DejaVu Sans Condensed"/>
              <a:cs typeface="DejaVu Sans Condensed"/>
            </a:endParaRPr>
          </a:p>
          <a:p>
            <a:pPr marL="285750" indent="-285750" algn="just">
              <a:buChar char="-"/>
            </a:pPr>
            <a:endParaRPr sz="1400" b="1">
              <a:latin typeface="DejaVu Sans Condensed"/>
              <a:ea typeface="DejaVu Sans Condensed"/>
              <a:cs typeface="DejaVu Sans Condensed"/>
            </a:endParaRPr>
          </a:p>
          <a:p>
            <a:pPr marL="0" indent="0" algn="just"/>
            <a:r>
              <a:rPr sz="1400" err="1">
                <a:latin typeface="DejaVu Sans Condensed"/>
                <a:ea typeface="DejaVu Sans Condensed"/>
                <a:cs typeface="DejaVu Sans Condensed"/>
              </a:rPr>
              <a:t>Учитывая</a:t>
            </a:r>
            <a:r>
              <a:rPr sz="1400">
                <a:latin typeface="DejaVu Sans Condensed"/>
                <a:ea typeface="DejaVu Sans Condensed"/>
                <a:cs typeface="DejaVu Sans Condensed"/>
              </a:rPr>
              <a:t> </a:t>
            </a:r>
            <a:r>
              <a:rPr sz="1400" err="1">
                <a:latin typeface="DejaVu Sans Condensed"/>
                <a:ea typeface="DejaVu Sans Condensed"/>
                <a:cs typeface="DejaVu Sans Condensed"/>
              </a:rPr>
              <a:t>изложенное</a:t>
            </a:r>
            <a:r>
              <a:rPr sz="1400">
                <a:latin typeface="DejaVu Sans Condensed"/>
                <a:ea typeface="DejaVu Sans Condensed"/>
                <a:cs typeface="DejaVu Sans Condensed"/>
              </a:rPr>
              <a:t>, </a:t>
            </a:r>
            <a:r>
              <a:rPr sz="1400" b="1" err="1">
                <a:latin typeface="DejaVu Sans Condensed"/>
                <a:ea typeface="DejaVu Sans Condensed"/>
                <a:cs typeface="DejaVu Sans Condensed"/>
              </a:rPr>
              <a:t>при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осуществлении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закупок</a:t>
            </a:r>
            <a:r>
              <a:rPr sz="1400" b="1">
                <a:latin typeface="DejaVu Sans Condensed"/>
                <a:ea typeface="DejaVu Sans Condensed"/>
                <a:cs typeface="DejaVu Sans Condensed"/>
              </a:rPr>
              <a:t> </a:t>
            </a:r>
            <a:r>
              <a:rPr sz="1400" b="1" err="1">
                <a:latin typeface="DejaVu Sans Condensed"/>
                <a:ea typeface="DejaVu Sans Condensed"/>
                <a:cs typeface="DejaVu Sans Condensed"/>
              </a:rPr>
              <a:t>товаров</a:t>
            </a:r>
            <a:r>
              <a:rPr sz="1400" b="1">
                <a:latin typeface="DejaVu Sans Condensed"/>
                <a:ea typeface="DejaVu Sans Condensed"/>
                <a:cs typeface="DejaVu Sans Condensed"/>
              </a:rPr>
              <a:t>, </a:t>
            </a:r>
            <a:r>
              <a:rPr sz="1400" b="1" err="1">
                <a:latin typeface="DejaVu Sans Condensed"/>
                <a:ea typeface="DejaVu Sans Condensed"/>
                <a:cs typeface="DejaVu Sans Condensed"/>
              </a:rPr>
              <a:t>указанных</a:t>
            </a:r>
            <a:r>
              <a:rPr sz="1400" b="1">
                <a:latin typeface="DejaVu Sans Condensed"/>
                <a:ea typeface="DejaVu Sans Condensed"/>
                <a:cs typeface="DejaVu Sans Condensed"/>
              </a:rPr>
              <a:t> в </a:t>
            </a:r>
            <a:r>
              <a:rPr sz="1400" b="1" err="1">
                <a:latin typeface="DejaVu Sans Condensed"/>
                <a:ea typeface="DejaVu Sans Condensed"/>
                <a:cs typeface="DejaVu Sans Condensed"/>
              </a:rPr>
              <a:t>позициях</a:t>
            </a:r>
            <a:r>
              <a:rPr sz="1400" b="1">
                <a:latin typeface="DejaVu Sans Condensed"/>
                <a:ea typeface="DejaVu Sans Condensed"/>
                <a:cs typeface="DejaVu Sans Condensed"/>
              </a:rPr>
              <a:t> 25, 26 и 32 </a:t>
            </a:r>
            <a:r>
              <a:rPr sz="1400" b="1" err="1">
                <a:latin typeface="DejaVu Sans Condensed"/>
                <a:ea typeface="DejaVu Sans Condensed"/>
                <a:cs typeface="DejaVu Sans Condensed"/>
              </a:rPr>
              <a:t>приложения</a:t>
            </a:r>
            <a:r>
              <a:rPr sz="1400" b="1">
                <a:latin typeface="DejaVu Sans Condensed"/>
                <a:ea typeface="DejaVu Sans Condensed"/>
                <a:cs typeface="DejaVu Sans Condensed"/>
              </a:rPr>
              <a:t> № 1 </a:t>
            </a:r>
            <a:r>
              <a:rPr lang="ru-RU" sz="1400" b="1" smtClean="0">
                <a:latin typeface="DejaVu Sans Condensed"/>
                <a:ea typeface="DejaVu Sans Condensed"/>
                <a:cs typeface="DejaVu Sans Condensed"/>
              </a:rPr>
              <a:t/>
            </a:r>
            <a:br>
              <a:rPr lang="ru-RU" sz="1400" b="1" smtClean="0">
                <a:latin typeface="DejaVu Sans Condensed"/>
                <a:ea typeface="DejaVu Sans Condensed"/>
                <a:cs typeface="DejaVu Sans Condensed"/>
              </a:rPr>
            </a:br>
            <a:r>
              <a:rPr sz="1400" b="1" smtClean="0">
                <a:latin typeface="DejaVu Sans Condensed"/>
                <a:ea typeface="DejaVu Sans Condensed"/>
                <a:cs typeface="DejaVu Sans Condensed"/>
              </a:rPr>
              <a:t>к </a:t>
            </a:r>
            <a:r>
              <a:rPr sz="1400" b="1" err="1">
                <a:latin typeface="DejaVu Sans Condensed"/>
                <a:ea typeface="DejaVu Sans Condensed"/>
                <a:cs typeface="DejaVu Sans Condensed"/>
              </a:rPr>
              <a:t>Постановлению</a:t>
            </a:r>
            <a:r>
              <a:rPr sz="1400" b="1">
                <a:latin typeface="DejaVu Sans Condensed"/>
                <a:ea typeface="DejaVu Sans Condensed"/>
                <a:cs typeface="DejaVu Sans Condensed"/>
              </a:rPr>
              <a:t> № 1875 и </a:t>
            </a:r>
            <a:r>
              <a:rPr sz="1400" b="1" err="1">
                <a:latin typeface="DejaVu Sans Condensed"/>
                <a:ea typeface="DejaVu Sans Condensed"/>
                <a:cs typeface="DejaVu Sans Condensed"/>
              </a:rPr>
              <a:t>позициях</a:t>
            </a:r>
            <a:r>
              <a:rPr sz="1400" b="1">
                <a:latin typeface="DejaVu Sans Condensed"/>
                <a:ea typeface="DejaVu Sans Condensed"/>
                <a:cs typeface="DejaVu Sans Condensed"/>
              </a:rPr>
              <a:t> 191-361 </a:t>
            </a:r>
            <a:r>
              <a:rPr sz="1400" b="1" err="1">
                <a:latin typeface="DejaVu Sans Condensed"/>
                <a:ea typeface="DejaVu Sans Condensed"/>
                <a:cs typeface="DejaVu Sans Condensed"/>
              </a:rPr>
              <a:t>приложения</a:t>
            </a:r>
            <a:r>
              <a:rPr sz="1400" b="1">
                <a:latin typeface="DejaVu Sans Condensed"/>
                <a:ea typeface="DejaVu Sans Condensed"/>
                <a:cs typeface="DejaVu Sans Condensed"/>
              </a:rPr>
              <a:t> № </a:t>
            </a:r>
            <a:r>
              <a:rPr sz="1400" b="1" smtClean="0">
                <a:latin typeface="DejaVu Sans Condensed"/>
                <a:ea typeface="DejaVu Sans Condensed"/>
                <a:cs typeface="DejaVu Sans Condensed"/>
              </a:rPr>
              <a:t>2к </a:t>
            </a:r>
            <a:r>
              <a:rPr sz="1400" b="1" err="1">
                <a:latin typeface="DejaVu Sans Condensed"/>
                <a:ea typeface="DejaVu Sans Condensed"/>
                <a:cs typeface="DejaVu Sans Condensed"/>
              </a:rPr>
              <a:t>Постановлению</a:t>
            </a:r>
            <a:r>
              <a:rPr sz="1400" b="1">
                <a:latin typeface="DejaVu Sans Condensed"/>
                <a:ea typeface="DejaVu Sans Condensed"/>
                <a:cs typeface="DejaVu Sans Condensed"/>
              </a:rPr>
              <a:t> № 1875</a:t>
            </a:r>
            <a:r>
              <a:rPr sz="1400">
                <a:latin typeface="DejaVu Sans Condensed"/>
                <a:ea typeface="DejaVu Sans Condensed"/>
                <a:cs typeface="DejaVu Sans Condensed"/>
              </a:rPr>
              <a:t>, </a:t>
            </a:r>
            <a:r>
              <a:rPr sz="1400" b="1" err="1">
                <a:latin typeface="DejaVu Sans Condensed"/>
                <a:ea typeface="DejaVu Sans Condensed"/>
                <a:cs typeface="DejaVu Sans Condensed"/>
              </a:rPr>
              <a:t>указание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дополнительнои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информации</a:t>
            </a:r>
            <a:r>
              <a:rPr sz="1400">
                <a:latin typeface="DejaVu Sans Condensed"/>
                <a:ea typeface="DejaVu Sans Condensed"/>
                <a:cs typeface="DejaVu Sans Condensed"/>
              </a:rPr>
              <a:t>, а </a:t>
            </a:r>
            <a:r>
              <a:rPr sz="1400" err="1">
                <a:latin typeface="DejaVu Sans Condensed"/>
                <a:ea typeface="DejaVu Sans Condensed"/>
                <a:cs typeface="DejaVu Sans Condensed"/>
              </a:rPr>
              <a:t>также</a:t>
            </a:r>
            <a:r>
              <a:rPr sz="1400">
                <a:latin typeface="DejaVu Sans Condensed"/>
                <a:ea typeface="DejaVu Sans Condensed"/>
                <a:cs typeface="DejaVu Sans Condensed"/>
              </a:rPr>
              <a:t> </a:t>
            </a:r>
            <a:r>
              <a:rPr sz="1400" err="1">
                <a:latin typeface="DejaVu Sans Condensed"/>
                <a:ea typeface="DejaVu Sans Condensed"/>
                <a:cs typeface="DejaVu Sans Condensed"/>
              </a:rPr>
              <a:t>дополнительных</a:t>
            </a:r>
            <a:r>
              <a:rPr sz="1400">
                <a:latin typeface="DejaVu Sans Condensed"/>
                <a:ea typeface="DejaVu Sans Condensed"/>
                <a:cs typeface="DejaVu Sans Condensed"/>
              </a:rPr>
              <a:t> </a:t>
            </a:r>
            <a:r>
              <a:rPr sz="1400" err="1">
                <a:latin typeface="DejaVu Sans Condensed"/>
                <a:ea typeface="DejaVu Sans Condensed"/>
                <a:cs typeface="DejaVu Sans Condensed"/>
              </a:rPr>
              <a:t>потребительских</a:t>
            </a:r>
            <a:r>
              <a:rPr sz="1400">
                <a:latin typeface="DejaVu Sans Condensed"/>
                <a:ea typeface="DejaVu Sans Condensed"/>
                <a:cs typeface="DejaVu Sans Condensed"/>
              </a:rPr>
              <a:t> </a:t>
            </a:r>
            <a:r>
              <a:rPr sz="1400" err="1">
                <a:latin typeface="DejaVu Sans Condensed"/>
                <a:ea typeface="DejaVu Sans Condensed"/>
                <a:cs typeface="DejaVu Sans Condensed"/>
              </a:rPr>
              <a:t>свойств</a:t>
            </a:r>
            <a:r>
              <a:rPr sz="1400">
                <a:latin typeface="DejaVu Sans Condensed"/>
                <a:ea typeface="DejaVu Sans Condensed"/>
                <a:cs typeface="DejaVu Sans Condensed"/>
              </a:rPr>
              <a:t>, в </a:t>
            </a:r>
            <a:r>
              <a:rPr sz="1400" err="1">
                <a:latin typeface="DejaVu Sans Condensed"/>
                <a:ea typeface="DejaVu Sans Condensed"/>
                <a:cs typeface="DejaVu Sans Condensed"/>
              </a:rPr>
              <a:t>том</a:t>
            </a:r>
            <a:r>
              <a:rPr sz="1400">
                <a:latin typeface="DejaVu Sans Condensed"/>
                <a:ea typeface="DejaVu Sans Condensed"/>
                <a:cs typeface="DejaVu Sans Condensed"/>
              </a:rPr>
              <a:t> </a:t>
            </a:r>
            <a:r>
              <a:rPr sz="1400" err="1">
                <a:latin typeface="DejaVu Sans Condensed"/>
                <a:ea typeface="DejaVu Sans Condensed"/>
                <a:cs typeface="DejaVu Sans Condensed"/>
              </a:rPr>
              <a:t>числе</a:t>
            </a:r>
            <a:r>
              <a:rPr sz="1400">
                <a:latin typeface="DejaVu Sans Condensed"/>
                <a:ea typeface="DejaVu Sans Condensed"/>
                <a:cs typeface="DejaVu Sans Condensed"/>
              </a:rPr>
              <a:t> </a:t>
            </a:r>
            <a:r>
              <a:rPr sz="1400" err="1">
                <a:latin typeface="DejaVu Sans Condensed"/>
                <a:ea typeface="DejaVu Sans Condensed"/>
                <a:cs typeface="DejaVu Sans Condensed"/>
              </a:rPr>
              <a:t>функциональных</a:t>
            </a:r>
            <a:r>
              <a:rPr sz="1400">
                <a:latin typeface="DejaVu Sans Condensed"/>
                <a:ea typeface="DejaVu Sans Condensed"/>
                <a:cs typeface="DejaVu Sans Condensed"/>
              </a:rPr>
              <a:t>, </a:t>
            </a:r>
            <a:r>
              <a:rPr sz="1400" err="1">
                <a:latin typeface="DejaVu Sans Condensed"/>
                <a:ea typeface="DejaVu Sans Condensed"/>
                <a:cs typeface="DejaVu Sans Condensed"/>
              </a:rPr>
              <a:t>технических</a:t>
            </a:r>
            <a:r>
              <a:rPr sz="1400">
                <a:latin typeface="DejaVu Sans Condensed"/>
                <a:ea typeface="DejaVu Sans Condensed"/>
                <a:cs typeface="DejaVu Sans Condensed"/>
              </a:rPr>
              <a:t>, </a:t>
            </a:r>
            <a:r>
              <a:rPr sz="1400" err="1">
                <a:latin typeface="DejaVu Sans Condensed"/>
                <a:ea typeface="DejaVu Sans Condensed"/>
                <a:cs typeface="DejaVu Sans Condensed"/>
              </a:rPr>
              <a:t>качественных</a:t>
            </a:r>
            <a:r>
              <a:rPr sz="1400">
                <a:latin typeface="DejaVu Sans Condensed"/>
                <a:ea typeface="DejaVu Sans Condensed"/>
                <a:cs typeface="DejaVu Sans Condensed"/>
              </a:rPr>
              <a:t>, </a:t>
            </a:r>
            <a:r>
              <a:rPr sz="1400" err="1">
                <a:latin typeface="DejaVu Sans Condensed"/>
                <a:ea typeface="DejaVu Sans Condensed"/>
                <a:cs typeface="DejaVu Sans Condensed"/>
              </a:rPr>
              <a:t>эксплуатационных</a:t>
            </a:r>
            <a:r>
              <a:rPr sz="1400">
                <a:latin typeface="DejaVu Sans Condensed"/>
                <a:ea typeface="DejaVu Sans Condensed"/>
                <a:cs typeface="DejaVu Sans Condensed"/>
              </a:rPr>
              <a:t> </a:t>
            </a:r>
            <a:r>
              <a:rPr sz="1400" err="1">
                <a:latin typeface="DejaVu Sans Condensed"/>
                <a:ea typeface="DejaVu Sans Condensed"/>
                <a:cs typeface="DejaVu Sans Condensed"/>
              </a:rPr>
              <a:t>характеристик</a:t>
            </a:r>
            <a:r>
              <a:rPr sz="1400">
                <a:latin typeface="DejaVu Sans Condensed"/>
                <a:ea typeface="DejaVu Sans Condensed"/>
                <a:cs typeface="DejaVu Sans Condensed"/>
              </a:rPr>
              <a:t> </a:t>
            </a:r>
            <a:r>
              <a:rPr sz="1400" err="1">
                <a:latin typeface="DejaVu Sans Condensed"/>
                <a:ea typeface="DejaVu Sans Condensed"/>
                <a:cs typeface="DejaVu Sans Condensed"/>
              </a:rPr>
              <a:t>таких</a:t>
            </a:r>
            <a:r>
              <a:rPr sz="1400">
                <a:latin typeface="DejaVu Sans Condensed"/>
                <a:ea typeface="DejaVu Sans Condensed"/>
                <a:cs typeface="DejaVu Sans Condensed"/>
              </a:rPr>
              <a:t> </a:t>
            </a:r>
            <a:r>
              <a:rPr sz="1400" err="1">
                <a:latin typeface="DejaVu Sans Condensed"/>
                <a:ea typeface="DejaVu Sans Condensed"/>
                <a:cs typeface="DejaVu Sans Condensed"/>
              </a:rPr>
              <a:t>товаров</a:t>
            </a:r>
            <a:r>
              <a:rPr sz="1400">
                <a:latin typeface="DejaVu Sans Condensed"/>
                <a:ea typeface="DejaVu Sans Condensed"/>
                <a:cs typeface="DejaVu Sans Condensed"/>
              </a:rPr>
              <a:t> </a:t>
            </a:r>
            <a:r>
              <a:rPr sz="1400" b="1" err="1">
                <a:latin typeface="DejaVu Sans Condensed"/>
                <a:ea typeface="DejaVu Sans Condensed"/>
                <a:cs typeface="DejaVu Sans Condensed"/>
              </a:rPr>
              <a:t>не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допускается</a:t>
            </a:r>
            <a:endParaRPr sz="1400" b="1">
              <a:latin typeface="DejaVu Sans Condensed"/>
              <a:ea typeface="DejaVu Sans Condensed"/>
              <a:cs typeface="DejaVu Sans Condensed"/>
            </a:endParaRPr>
          </a:p>
          <a:p>
            <a:pPr marL="0" indent="0" algn="just"/>
            <a:endParaRPr sz="1400">
              <a:latin typeface="DejaVu Sans Condensed"/>
              <a:ea typeface="DejaVu Sans Condensed"/>
              <a:cs typeface="DejaVu Sans Condensed"/>
            </a:endParaRPr>
          </a:p>
          <a:p>
            <a:pPr marL="0" indent="0" algn="just"/>
            <a:endParaRPr sz="1400">
              <a:latin typeface="DejaVu Sans Condensed"/>
              <a:ea typeface="DejaVu Sans Condensed"/>
              <a:cs typeface="DejaVu Sans Condensed"/>
            </a:endParaRPr>
          </a:p>
          <a:p>
            <a:pPr marL="0" indent="0" algn="just"/>
            <a:endParaRPr sz="1400" b="1">
              <a:latin typeface="DejaVu Sans Condensed"/>
              <a:ea typeface="DejaVu Sans Condensed"/>
              <a:cs typeface="DejaVu Sans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GroupShape 205"/>
        <p:cNvGrpSpPr/>
        <p:nvPr/>
      </p:nvGrpSpPr>
      <p:grpSpPr>
        <a:xfrm>
          <a:off x="0" y="0"/>
          <a:ext cx="0" cy="0"/>
          <a:chOff x="0" y="0"/>
          <a:chExt cx="0" cy="0"/>
        </a:xfrm>
      </p:grpSpPr>
      <p:sp>
        <p:nvSpPr>
          <p:cNvPr id="206" name="Shape 206"/>
          <p:cNvSpPr/>
          <p:nvPr/>
        </p:nvSpPr>
        <p:spPr>
          <a:xfrm>
            <a:off x="1316889" y="4045845"/>
            <a:ext cx="1684392" cy="0"/>
          </a:xfrm>
          <a:prstGeom prst="straightConnector1">
            <a:avLst/>
          </a:prstGeom>
          <a:ln w="28575">
            <a:solidFill>
              <a:srgbClr val="0B5D97"/>
            </a:solidFill>
            <a:prstDash val="solid"/>
            <a:tailEnd type="triangle" w="med" len="med"/>
          </a:ln>
        </p:spPr>
        <p:style>
          <a:lnRef idx="0">
            <a:scrgbClr r="0" g="0" b="0"/>
          </a:lnRef>
          <a:fillRef idx="0">
            <a:schemeClr val="accent1"/>
          </a:fillRef>
          <a:effectRef idx="0">
            <a:scrgbClr r="0" g="0" b="0"/>
          </a:effectRef>
          <a:fontRef idx="none"/>
        </p:style>
      </p:sp>
      <p:pic>
        <p:nvPicPr>
          <p:cNvPr id="208" name="Picture 208"/>
          <p:cNvPicPr/>
          <p:nvPr/>
        </p:nvPicPr>
        <p:blipFill>
          <a:blip r:embed="rId2"/>
          <a:srcRect l="31461"/>
          <a:stretch/>
        </p:blipFill>
        <p:spPr>
          <a:xfrm>
            <a:off x="9164754" y="0"/>
            <a:ext cx="6265188" cy="6944644"/>
          </a:xfrm>
          <a:prstGeom prst="rect">
            <a:avLst/>
          </a:prstGeom>
          <a:ln>
            <a:noFill/>
          </a:ln>
        </p:spPr>
      </p:pic>
      <p:sp>
        <p:nvSpPr>
          <p:cNvPr id="209" name="Shape 209"/>
          <p:cNvSpPr txBox="1"/>
          <p:nvPr/>
        </p:nvSpPr>
        <p:spPr>
          <a:xfrm>
            <a:off x="2661223" y="227042"/>
            <a:ext cx="9534807" cy="1200329"/>
          </a:xfrm>
          <a:prstGeom prst="rect">
            <a:avLst/>
          </a:prstGeom>
          <a:noFill/>
          <a:ln>
            <a:noFill/>
          </a:ln>
        </p:spPr>
        <p:txBody>
          <a:bodyPr wrap="square" lIns="91440" tIns="45720" rIns="91440" bIns="45720">
            <a:spAutoFit/>
          </a:bodyPr>
          <a:lstStyle/>
          <a:p>
            <a:pPr marL="0" indent="0" algn="ctr"/>
            <a:r>
              <a:rPr sz="2400" b="1">
                <a:solidFill>
                  <a:srgbClr val="00345E"/>
                </a:solidFill>
                <a:latin typeface="Times New Roman"/>
                <a:ea typeface="Times New Roman"/>
                <a:cs typeface="Times New Roman"/>
              </a:rPr>
              <a:t>ОТСУТСТВИЕ В РЕЕСТРЕ РОССИЙСКОЙ ПРОМЫШЛЕННОЙ </a:t>
            </a:r>
            <a:br>
              <a:rPr sz="2400" b="1">
                <a:solidFill>
                  <a:srgbClr val="00345E"/>
                </a:solidFill>
                <a:latin typeface="Times New Roman"/>
                <a:ea typeface="Times New Roman"/>
                <a:cs typeface="Times New Roman"/>
              </a:rPr>
            </a:br>
            <a:r>
              <a:rPr sz="2400" b="1">
                <a:solidFill>
                  <a:srgbClr val="00345E"/>
                </a:solidFill>
                <a:latin typeface="Times New Roman"/>
                <a:ea typeface="Times New Roman"/>
                <a:cs typeface="Times New Roman"/>
              </a:rPr>
              <a:t>ПРОДУКЦИИ ТОВАРА С ХАРАКТЕРИСТИКАМИ, СООТВЕТСТВУЮЩИМИ ПОТРЕБНОСТИ ЗАКАЗЧИКА </a:t>
            </a:r>
            <a:endParaRPr sz="1800">
              <a:solidFill>
                <a:schemeClr val="tx1"/>
              </a:solidFill>
              <a:latin typeface="+mn-lt"/>
              <a:ea typeface="+mn-ea"/>
              <a:cs typeface="+mn-cs"/>
            </a:endParaRPr>
          </a:p>
        </p:txBody>
      </p:sp>
      <p:sp>
        <p:nvSpPr>
          <p:cNvPr id="210" name="Shape 210"/>
          <p:cNvSpPr/>
          <p:nvPr/>
        </p:nvSpPr>
        <p:spPr>
          <a:xfrm>
            <a:off x="2773180" y="1427371"/>
            <a:ext cx="8109678"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sp>
        <p:nvSpPr>
          <p:cNvPr id="211" name="Shape 211"/>
          <p:cNvSpPr txBox="1"/>
          <p:nvPr/>
        </p:nvSpPr>
        <p:spPr>
          <a:xfrm>
            <a:off x="2997378" y="1871171"/>
            <a:ext cx="7885480" cy="1323439"/>
          </a:xfrm>
          <a:prstGeom prst="rect">
            <a:avLst/>
          </a:prstGeom>
          <a:noFill/>
        </p:spPr>
        <p:txBody>
          <a:bodyPr wrap="square" lIns="91440" tIns="45720" rIns="91440" bIns="45720">
            <a:spAutoFit/>
          </a:bodyPr>
          <a:lstStyle/>
          <a:p>
            <a:pPr marL="0" indent="0" algn="just"/>
            <a:r>
              <a:rPr sz="1600" b="1">
                <a:solidFill>
                  <a:srgbClr val="00345E"/>
                </a:solidFill>
                <a:latin typeface="Times New Roman"/>
                <a:ea typeface="Times New Roman"/>
                <a:cs typeface="Times New Roman"/>
              </a:rPr>
              <a:t>Декларирование</a:t>
            </a:r>
            <a:r>
              <a:rPr sz="1600" b="1">
                <a:solidFill>
                  <a:schemeClr val="tx1"/>
                </a:solidFill>
                <a:latin typeface="Times New Roman"/>
                <a:ea typeface="Times New Roman"/>
                <a:cs typeface="Times New Roman"/>
              </a:rPr>
              <a:t> </a:t>
            </a:r>
            <a:r>
              <a:rPr sz="1600">
                <a:solidFill>
                  <a:schemeClr val="tx1"/>
                </a:solidFill>
                <a:latin typeface="Times New Roman"/>
                <a:ea typeface="Times New Roman"/>
                <a:cs typeface="Times New Roman"/>
              </a:rPr>
              <a:t>в извещении об осуществлении закупки или приглашении принять участие в определении поставщика (подрядчика, исполнителя) факта получения разрешения с указанием его реквизитов и характеристик товара, являющихся идентичным характеристикам, содержащимся в обращении, на основании которого выдано такое разрешение</a:t>
            </a:r>
            <a:endParaRPr sz="1800">
              <a:solidFill>
                <a:schemeClr val="tx1"/>
              </a:solidFill>
              <a:latin typeface="+mn-lt"/>
              <a:ea typeface="+mn-ea"/>
              <a:cs typeface="+mn-cs"/>
            </a:endParaRPr>
          </a:p>
        </p:txBody>
      </p:sp>
      <p:pic>
        <p:nvPicPr>
          <p:cNvPr id="213" name="Picture 213"/>
          <p:cNvPicPr/>
          <p:nvPr/>
        </p:nvPicPr>
        <p:blipFill>
          <a:blip r:embed="rId3"/>
          <a:srcRect l="96064" r="-8"/>
          <a:stretch/>
        </p:blipFill>
        <p:spPr>
          <a:xfrm>
            <a:off x="-219676" y="-77057"/>
            <a:ext cx="2622907" cy="12192000"/>
          </a:xfrm>
          <a:prstGeom prst="rect">
            <a:avLst/>
          </a:prstGeom>
        </p:spPr>
      </p:pic>
      <p:pic>
        <p:nvPicPr>
          <p:cNvPr id="215" name="Picture 215"/>
          <p:cNvPicPr/>
          <p:nvPr/>
        </p:nvPicPr>
        <p:blipFill>
          <a:blip r:embed="rId4"/>
          <a:stretch/>
        </p:blipFill>
        <p:spPr>
          <a:xfrm>
            <a:off x="-325464" y="-93319"/>
            <a:ext cx="1960091" cy="1102659"/>
          </a:xfrm>
          <a:prstGeom prst="rect">
            <a:avLst/>
          </a:prstGeom>
        </p:spPr>
      </p:pic>
      <p:sp>
        <p:nvSpPr>
          <p:cNvPr id="216" name="Shape 216"/>
          <p:cNvSpPr/>
          <p:nvPr/>
        </p:nvSpPr>
        <p:spPr>
          <a:xfrm>
            <a:off x="1312985" y="2045348"/>
            <a:ext cx="1684392" cy="0"/>
          </a:xfrm>
          <a:prstGeom prst="straightConnector1">
            <a:avLst/>
          </a:prstGeom>
          <a:ln w="28575">
            <a:solidFill>
              <a:srgbClr val="0B5D97"/>
            </a:solidFill>
            <a:prstDash val="solid"/>
            <a:tailEnd type="triangle" w="med" len="med"/>
          </a:ln>
        </p:spPr>
        <p:style>
          <a:lnRef idx="0">
            <a:scrgbClr r="0" g="0" b="0"/>
          </a:lnRef>
          <a:fillRef idx="0">
            <a:schemeClr val="accent1"/>
          </a:fillRef>
          <a:effectRef idx="0">
            <a:scrgbClr r="0" g="0" b="0"/>
          </a:effectRef>
          <a:fontRef idx="none"/>
        </p:style>
      </p:sp>
      <p:sp>
        <p:nvSpPr>
          <p:cNvPr id="217" name="Shape 217"/>
          <p:cNvSpPr txBox="1"/>
          <p:nvPr/>
        </p:nvSpPr>
        <p:spPr>
          <a:xfrm>
            <a:off x="3038407" y="3859118"/>
            <a:ext cx="8963093" cy="584775"/>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При осуществлении закупки товаров, не указанных в позициях 1 - 145 приложения № 1</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к настоящему постановлению, позициях 1 - 433 приложения № 2 к настоящему постановлению:</a:t>
            </a:r>
            <a:endParaRPr sz="1800">
              <a:solidFill>
                <a:schemeClr val="tx1"/>
              </a:solidFill>
              <a:latin typeface="+mn-lt"/>
              <a:ea typeface="+mn-ea"/>
              <a:cs typeface="+mn-cs"/>
            </a:endParaRPr>
          </a:p>
        </p:txBody>
      </p:sp>
      <p:sp>
        <p:nvSpPr>
          <p:cNvPr id="218" name="Shape 218"/>
          <p:cNvSpPr/>
          <p:nvPr/>
        </p:nvSpPr>
        <p:spPr>
          <a:xfrm>
            <a:off x="1163638" y="1786821"/>
            <a:ext cx="1250621" cy="433753"/>
          </a:xfrm>
          <a:prstGeom prst="rect">
            <a:avLst/>
          </a:prstGeom>
          <a:solidFill>
            <a:srgbClr val="FFFFFF"/>
          </a:solidFill>
          <a:ln>
            <a:noFill/>
          </a:ln>
        </p:spPr>
        <p:txBody>
          <a:bodyPr lIns="91440" tIns="45720" rIns="91440" bIns="45720" anchor="ctr"/>
          <a:lstStyle/>
          <a:p>
            <a:pPr marL="0" indent="0" algn="ctr"/>
            <a:endParaRPr sz="1800">
              <a:solidFill>
                <a:schemeClr val="lt1"/>
              </a:solidFill>
              <a:latin typeface="Times New Roman"/>
              <a:ea typeface="Times New Roman"/>
              <a:cs typeface="Times New Roman"/>
            </a:endParaRPr>
          </a:p>
        </p:txBody>
      </p:sp>
      <p:sp>
        <p:nvSpPr>
          <p:cNvPr id="219" name="Shape 219"/>
          <p:cNvSpPr/>
          <p:nvPr/>
        </p:nvSpPr>
        <p:spPr>
          <a:xfrm>
            <a:off x="1165883" y="1801559"/>
            <a:ext cx="1200970" cy="400110"/>
          </a:xfrm>
          <a:prstGeom prst="rect">
            <a:avLst/>
          </a:prstGeom>
        </p:spPr>
        <p:txBody>
          <a:bodyPr wrap="none" lIns="91440" tIns="45720" rIns="91440" bIns="45720">
            <a:spAutoFit/>
          </a:bodyPr>
          <a:lstStyle/>
          <a:p>
            <a:pPr marL="0" indent="0" algn="l"/>
            <a:r>
              <a:rPr sz="2000" b="1">
                <a:solidFill>
                  <a:srgbClr val="396CE8"/>
                </a:solidFill>
                <a:latin typeface="Times New Roman"/>
                <a:ea typeface="Times New Roman"/>
                <a:cs typeface="Times New Roman"/>
              </a:rPr>
              <a:t>ЗАПРЕТ</a:t>
            </a:r>
          </a:p>
        </p:txBody>
      </p:sp>
      <p:sp>
        <p:nvSpPr>
          <p:cNvPr id="220" name="Shape 220"/>
          <p:cNvSpPr/>
          <p:nvPr/>
        </p:nvSpPr>
        <p:spPr>
          <a:xfrm>
            <a:off x="80918" y="3799794"/>
            <a:ext cx="2376058" cy="433754"/>
          </a:xfrm>
          <a:prstGeom prst="rect">
            <a:avLst/>
          </a:prstGeom>
          <a:solidFill>
            <a:srgbClr val="FFFFFF"/>
          </a:solidFill>
          <a:ln>
            <a:noFill/>
          </a:ln>
        </p:spPr>
        <p:txBody>
          <a:bodyPr lIns="91440" tIns="45720" rIns="91440" bIns="45720" anchor="ctr"/>
          <a:lstStyle/>
          <a:p>
            <a:pPr marL="0" indent="0" algn="ctr"/>
            <a:endParaRPr sz="1800">
              <a:solidFill>
                <a:schemeClr val="lt1"/>
              </a:solidFill>
              <a:latin typeface="Times New Roman"/>
              <a:ea typeface="Times New Roman"/>
              <a:cs typeface="Times New Roman"/>
            </a:endParaRPr>
          </a:p>
        </p:txBody>
      </p:sp>
      <p:sp>
        <p:nvSpPr>
          <p:cNvPr id="221" name="Shape 221"/>
          <p:cNvSpPr/>
          <p:nvPr/>
        </p:nvSpPr>
        <p:spPr>
          <a:xfrm>
            <a:off x="34413" y="3831699"/>
            <a:ext cx="2521844" cy="400110"/>
          </a:xfrm>
          <a:prstGeom prst="rect">
            <a:avLst/>
          </a:prstGeom>
        </p:spPr>
        <p:txBody>
          <a:bodyPr wrap="none" lIns="91440" tIns="45720" rIns="91440" bIns="45720">
            <a:spAutoFit/>
          </a:bodyPr>
          <a:lstStyle/>
          <a:p>
            <a:pPr marL="0" indent="0" algn="l"/>
            <a:r>
              <a:rPr sz="2000" b="1">
                <a:solidFill>
                  <a:srgbClr val="396CE8"/>
                </a:solidFill>
                <a:latin typeface="Times New Roman"/>
                <a:ea typeface="Times New Roman"/>
                <a:cs typeface="Times New Roman"/>
              </a:rPr>
              <a:t>ПРЕИМУЩЕСТВО</a:t>
            </a:r>
          </a:p>
        </p:txBody>
      </p:sp>
      <p:sp>
        <p:nvSpPr>
          <p:cNvPr id="222" name="Shape 222"/>
          <p:cNvSpPr txBox="1"/>
          <p:nvPr/>
        </p:nvSpPr>
        <p:spPr>
          <a:xfrm>
            <a:off x="3920582" y="4554237"/>
            <a:ext cx="7414167" cy="1077218"/>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1.  </a:t>
            </a:r>
            <a:r>
              <a:rPr sz="1600" b="1">
                <a:solidFill>
                  <a:srgbClr val="00345E"/>
                </a:solidFill>
                <a:latin typeface="Times New Roman"/>
                <a:ea typeface="Times New Roman"/>
                <a:cs typeface="Times New Roman"/>
              </a:rPr>
              <a:t>Декларирование</a:t>
            </a:r>
            <a:r>
              <a:rPr sz="1600">
                <a:solidFill>
                  <a:schemeClr val="tx1"/>
                </a:solidFill>
                <a:latin typeface="Times New Roman"/>
                <a:ea typeface="Times New Roman"/>
                <a:cs typeface="Times New Roman"/>
              </a:rPr>
              <a:t> в извещении об осуществлении закупки или в приглашении принять участие в определении поставщика (подрядчика, исполнителя) факта отсутствия на территории Российской Федерации производства такого товара </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с характеристиками, соответствующими потребности заказчика; </a:t>
            </a:r>
            <a:endParaRPr sz="1800">
              <a:solidFill>
                <a:schemeClr val="tx1"/>
              </a:solidFill>
              <a:latin typeface="+mn-lt"/>
              <a:ea typeface="+mn-ea"/>
              <a:cs typeface="+mn-cs"/>
            </a:endParaRPr>
          </a:p>
        </p:txBody>
      </p:sp>
      <p:sp>
        <p:nvSpPr>
          <p:cNvPr id="223" name="Shape 223"/>
          <p:cNvSpPr txBox="1"/>
          <p:nvPr/>
        </p:nvSpPr>
        <p:spPr>
          <a:xfrm>
            <a:off x="3940319" y="5680243"/>
            <a:ext cx="7414168" cy="830996"/>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2.  </a:t>
            </a:r>
            <a:r>
              <a:rPr sz="1600" b="1">
                <a:solidFill>
                  <a:srgbClr val="00345E"/>
                </a:solidFill>
                <a:latin typeface="Times New Roman"/>
                <a:ea typeface="Times New Roman"/>
                <a:cs typeface="Times New Roman"/>
              </a:rPr>
              <a:t>Указание</a:t>
            </a:r>
            <a:r>
              <a:rPr sz="1600">
                <a:solidFill>
                  <a:schemeClr val="tx1"/>
                </a:solidFill>
                <a:latin typeface="Times New Roman"/>
                <a:ea typeface="Times New Roman"/>
                <a:cs typeface="Times New Roman"/>
              </a:rPr>
              <a:t> в описании объекта закупки характеристик товара, потребность</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в котором имеется у заказчика и производство которого на территории </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Российской Федерации отсутствует</a:t>
            </a:r>
            <a:endParaRPr sz="1800">
              <a:solidFill>
                <a:schemeClr val="tx1"/>
              </a:solidFill>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GroupShape 224"/>
        <p:cNvGrpSpPr/>
        <p:nvPr/>
      </p:nvGrpSpPr>
      <p:grpSpPr>
        <a:xfrm>
          <a:off x="0" y="0"/>
          <a:ext cx="0" cy="0"/>
          <a:chOff x="0" y="0"/>
          <a:chExt cx="0" cy="0"/>
        </a:xfrm>
      </p:grpSpPr>
      <p:pic>
        <p:nvPicPr>
          <p:cNvPr id="226" name="Picture 226"/>
          <p:cNvPicPr/>
          <p:nvPr/>
        </p:nvPicPr>
        <p:blipFill>
          <a:blip r:embed="rId2"/>
          <a:srcRect l="31461"/>
          <a:stretch/>
        </p:blipFill>
        <p:spPr>
          <a:xfrm>
            <a:off x="9164754" y="0"/>
            <a:ext cx="6265188" cy="6944644"/>
          </a:xfrm>
          <a:prstGeom prst="rect">
            <a:avLst/>
          </a:prstGeom>
          <a:ln>
            <a:noFill/>
          </a:ln>
        </p:spPr>
      </p:pic>
      <p:sp>
        <p:nvSpPr>
          <p:cNvPr id="227" name="Shape 227"/>
          <p:cNvSpPr/>
          <p:nvPr/>
        </p:nvSpPr>
        <p:spPr>
          <a:xfrm>
            <a:off x="1316889" y="1932242"/>
            <a:ext cx="1684392" cy="0"/>
          </a:xfrm>
          <a:prstGeom prst="straightConnector1">
            <a:avLst/>
          </a:prstGeom>
          <a:ln w="28575">
            <a:solidFill>
              <a:srgbClr val="0B5D97"/>
            </a:solidFill>
            <a:prstDash val="solid"/>
            <a:tailEnd type="triangle" w="med" len="med"/>
          </a:ln>
        </p:spPr>
        <p:style>
          <a:lnRef idx="0">
            <a:scrgbClr r="0" g="0" b="0"/>
          </a:lnRef>
          <a:fillRef idx="0">
            <a:schemeClr val="accent1"/>
          </a:fillRef>
          <a:effectRef idx="0">
            <a:scrgbClr r="0" g="0" b="0"/>
          </a:effectRef>
          <a:fontRef idx="none"/>
        </p:style>
      </p:sp>
      <p:sp>
        <p:nvSpPr>
          <p:cNvPr id="228" name="Shape 228"/>
          <p:cNvSpPr txBox="1"/>
          <p:nvPr/>
        </p:nvSpPr>
        <p:spPr>
          <a:xfrm>
            <a:off x="2661223" y="227042"/>
            <a:ext cx="9534807" cy="1200329"/>
          </a:xfrm>
          <a:prstGeom prst="rect">
            <a:avLst/>
          </a:prstGeom>
          <a:noFill/>
          <a:ln>
            <a:noFill/>
          </a:ln>
        </p:spPr>
        <p:txBody>
          <a:bodyPr wrap="square" lIns="91440" tIns="45720" rIns="91440" bIns="45720">
            <a:spAutoFit/>
          </a:bodyPr>
          <a:lstStyle/>
          <a:p>
            <a:pPr marL="0" indent="0" algn="ctr"/>
            <a:r>
              <a:rPr sz="2400" b="1">
                <a:solidFill>
                  <a:srgbClr val="00345E"/>
                </a:solidFill>
                <a:latin typeface="Times New Roman"/>
                <a:ea typeface="Times New Roman"/>
                <a:cs typeface="Times New Roman"/>
              </a:rPr>
              <a:t>ОТСУТСТВИЕ В РЕЕСТРЕ РОССИЙСКОЙ ПРОМЫШЛЕННОЙ </a:t>
            </a:r>
            <a:br>
              <a:rPr sz="2400" b="1">
                <a:solidFill>
                  <a:srgbClr val="00345E"/>
                </a:solidFill>
                <a:latin typeface="Times New Roman"/>
                <a:ea typeface="Times New Roman"/>
                <a:cs typeface="Times New Roman"/>
              </a:rPr>
            </a:br>
            <a:r>
              <a:rPr sz="2400" b="1">
                <a:solidFill>
                  <a:srgbClr val="00345E"/>
                </a:solidFill>
                <a:latin typeface="Times New Roman"/>
                <a:ea typeface="Times New Roman"/>
                <a:cs typeface="Times New Roman"/>
              </a:rPr>
              <a:t>ПРОДУКЦИИ ТОВАРА С ХАРАКТЕРИСТИКАМИ, СООТВЕТСТВУЮЩИМИ ПОТРЕБНОСТИ ЗАКАЗЧИКА </a:t>
            </a:r>
            <a:endParaRPr sz="1800">
              <a:solidFill>
                <a:schemeClr val="tx1"/>
              </a:solidFill>
              <a:latin typeface="+mn-lt"/>
              <a:ea typeface="+mn-ea"/>
              <a:cs typeface="+mn-cs"/>
            </a:endParaRPr>
          </a:p>
        </p:txBody>
      </p:sp>
      <p:sp>
        <p:nvSpPr>
          <p:cNvPr id="229" name="Shape 229"/>
          <p:cNvSpPr/>
          <p:nvPr/>
        </p:nvSpPr>
        <p:spPr>
          <a:xfrm>
            <a:off x="2773180" y="1427371"/>
            <a:ext cx="8109678"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pic>
        <p:nvPicPr>
          <p:cNvPr id="231" name="Picture 231"/>
          <p:cNvPicPr/>
          <p:nvPr/>
        </p:nvPicPr>
        <p:blipFill>
          <a:blip r:embed="rId3"/>
          <a:srcRect l="96064" r="-8"/>
          <a:stretch/>
        </p:blipFill>
        <p:spPr>
          <a:xfrm>
            <a:off x="-219676" y="-77057"/>
            <a:ext cx="2622907" cy="12192000"/>
          </a:xfrm>
          <a:prstGeom prst="rect">
            <a:avLst/>
          </a:prstGeom>
        </p:spPr>
      </p:pic>
      <p:pic>
        <p:nvPicPr>
          <p:cNvPr id="233" name="Picture 233"/>
          <p:cNvPicPr/>
          <p:nvPr/>
        </p:nvPicPr>
        <p:blipFill>
          <a:blip r:embed="rId4"/>
          <a:stretch/>
        </p:blipFill>
        <p:spPr>
          <a:xfrm>
            <a:off x="-325464" y="-93319"/>
            <a:ext cx="1960091" cy="1102659"/>
          </a:xfrm>
          <a:prstGeom prst="rect">
            <a:avLst/>
          </a:prstGeom>
        </p:spPr>
      </p:pic>
      <p:sp>
        <p:nvSpPr>
          <p:cNvPr id="234" name="Shape 234"/>
          <p:cNvSpPr txBox="1"/>
          <p:nvPr/>
        </p:nvSpPr>
        <p:spPr>
          <a:xfrm>
            <a:off x="3038407" y="1745515"/>
            <a:ext cx="8963093" cy="584774"/>
          </a:xfrm>
          <a:prstGeom prst="rect">
            <a:avLst/>
          </a:prstGeom>
          <a:noFill/>
        </p:spPr>
        <p:txBody>
          <a:bodyPr wrap="square" lIns="91440" tIns="45720" rIns="91440" bIns="45720">
            <a:spAutoFit/>
          </a:bodyPr>
          <a:lstStyle/>
          <a:p>
            <a:pPr marL="0" indent="0" algn="just"/>
            <a:r>
              <a:rPr sz="1600" err="1">
                <a:solidFill>
                  <a:schemeClr val="tx1"/>
                </a:solidFill>
                <a:latin typeface="Times New Roman"/>
                <a:ea typeface="Times New Roman"/>
                <a:cs typeface="Times New Roman"/>
              </a:rPr>
              <a:t>При</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осуществлении</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закупки</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товаров</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указанных</a:t>
            </a:r>
            <a:r>
              <a:rPr sz="1600">
                <a:solidFill>
                  <a:schemeClr val="tx1"/>
                </a:solidFill>
                <a:latin typeface="Times New Roman"/>
                <a:ea typeface="Times New Roman"/>
                <a:cs typeface="Times New Roman"/>
              </a:rPr>
              <a:t> в </a:t>
            </a:r>
            <a:r>
              <a:rPr sz="1600" err="1">
                <a:solidFill>
                  <a:schemeClr val="tx1"/>
                </a:solidFill>
                <a:latin typeface="Times New Roman"/>
                <a:ea typeface="Times New Roman"/>
                <a:cs typeface="Times New Roman"/>
              </a:rPr>
              <a:t>позициях</a:t>
            </a:r>
            <a:r>
              <a:rPr sz="1600">
                <a:solidFill>
                  <a:schemeClr val="tx1"/>
                </a:solidFill>
                <a:latin typeface="Times New Roman"/>
                <a:ea typeface="Times New Roman"/>
                <a:cs typeface="Times New Roman"/>
              </a:rPr>
              <a:t> 1 - 433 </a:t>
            </a:r>
            <a:r>
              <a:rPr sz="1600" err="1">
                <a:solidFill>
                  <a:schemeClr val="tx1"/>
                </a:solidFill>
                <a:latin typeface="Times New Roman"/>
                <a:ea typeface="Times New Roman"/>
                <a:cs typeface="Times New Roman"/>
              </a:rPr>
              <a:t>приложения</a:t>
            </a:r>
            <a:r>
              <a:rPr sz="1600">
                <a:solidFill>
                  <a:schemeClr val="tx1"/>
                </a:solidFill>
                <a:latin typeface="Times New Roman"/>
                <a:ea typeface="Times New Roman"/>
                <a:cs typeface="Times New Roman"/>
              </a:rPr>
              <a:t> № 2 </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к </a:t>
            </a:r>
            <a:r>
              <a:rPr sz="1600" err="1">
                <a:solidFill>
                  <a:schemeClr val="tx1"/>
                </a:solidFill>
                <a:latin typeface="Times New Roman"/>
                <a:ea typeface="Times New Roman"/>
                <a:cs typeface="Times New Roman"/>
              </a:rPr>
              <a:t>настоящему</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постановлению</a:t>
            </a:r>
            <a:r>
              <a:rPr sz="1600">
                <a:solidFill>
                  <a:schemeClr val="tx1"/>
                </a:solidFill>
                <a:latin typeface="Times New Roman"/>
                <a:ea typeface="Times New Roman"/>
                <a:cs typeface="Times New Roman"/>
              </a:rPr>
              <a:t>:</a:t>
            </a:r>
            <a:endParaRPr sz="1800">
              <a:solidFill>
                <a:schemeClr val="tx1"/>
              </a:solidFill>
              <a:latin typeface="+mn-lt"/>
              <a:ea typeface="+mn-ea"/>
              <a:cs typeface="+mn-cs"/>
            </a:endParaRPr>
          </a:p>
        </p:txBody>
      </p:sp>
      <p:sp>
        <p:nvSpPr>
          <p:cNvPr id="235" name="Shape 235"/>
          <p:cNvSpPr/>
          <p:nvPr/>
        </p:nvSpPr>
        <p:spPr>
          <a:xfrm>
            <a:off x="162178" y="1686193"/>
            <a:ext cx="2294798" cy="433753"/>
          </a:xfrm>
          <a:prstGeom prst="rect">
            <a:avLst/>
          </a:prstGeom>
          <a:solidFill>
            <a:srgbClr val="FFFFFF"/>
          </a:solidFill>
          <a:ln>
            <a:noFill/>
          </a:ln>
        </p:spPr>
        <p:txBody>
          <a:bodyPr lIns="91440" tIns="45720" rIns="91440" bIns="45720" anchor="ctr"/>
          <a:lstStyle/>
          <a:p>
            <a:pPr marL="0" indent="0" algn="just"/>
            <a:endParaRPr sz="1800">
              <a:solidFill>
                <a:schemeClr val="lt1"/>
              </a:solidFill>
              <a:latin typeface="Times New Roman"/>
              <a:ea typeface="Times New Roman"/>
              <a:cs typeface="Times New Roman"/>
            </a:endParaRPr>
          </a:p>
        </p:txBody>
      </p:sp>
      <p:sp>
        <p:nvSpPr>
          <p:cNvPr id="236" name="Shape 236"/>
          <p:cNvSpPr/>
          <p:nvPr/>
        </p:nvSpPr>
        <p:spPr>
          <a:xfrm>
            <a:off x="199303" y="1703108"/>
            <a:ext cx="2182842" cy="400110"/>
          </a:xfrm>
          <a:prstGeom prst="rect">
            <a:avLst/>
          </a:prstGeom>
        </p:spPr>
        <p:txBody>
          <a:bodyPr wrap="none" lIns="91440" tIns="45720" rIns="91440" bIns="45720">
            <a:spAutoFit/>
          </a:bodyPr>
          <a:lstStyle/>
          <a:p>
            <a:pPr marL="0" indent="0" algn="just"/>
            <a:r>
              <a:rPr sz="2000" b="1">
                <a:solidFill>
                  <a:srgbClr val="396CE8"/>
                </a:solidFill>
                <a:latin typeface="Times New Roman"/>
                <a:ea typeface="Times New Roman"/>
                <a:cs typeface="Times New Roman"/>
              </a:rPr>
              <a:t>ОГРАНИЧЕНИЕ</a:t>
            </a:r>
          </a:p>
        </p:txBody>
      </p:sp>
      <p:sp>
        <p:nvSpPr>
          <p:cNvPr id="237" name="Shape 237"/>
          <p:cNvSpPr txBox="1"/>
          <p:nvPr/>
        </p:nvSpPr>
        <p:spPr>
          <a:xfrm>
            <a:off x="3920582" y="2350695"/>
            <a:ext cx="7414167" cy="1077218"/>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1.  </a:t>
            </a:r>
            <a:r>
              <a:rPr sz="1600" b="1">
                <a:solidFill>
                  <a:srgbClr val="00345E"/>
                </a:solidFill>
                <a:latin typeface="Times New Roman"/>
                <a:ea typeface="Times New Roman"/>
                <a:cs typeface="Times New Roman"/>
              </a:rPr>
              <a:t>Декларирование</a:t>
            </a:r>
            <a:r>
              <a:rPr sz="1600">
                <a:solidFill>
                  <a:schemeClr val="tx1"/>
                </a:solidFill>
                <a:latin typeface="Times New Roman"/>
                <a:ea typeface="Times New Roman"/>
                <a:cs typeface="Times New Roman"/>
              </a:rPr>
              <a:t> в извещении об осуществлении закупки или в приглашении принять участие в определении поставщика (подрядчика, исполнителя) факта отсутствия в реестре российской промышленной продукции такого товара </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с характеристиками, соответствующими потребности заказчика; </a:t>
            </a:r>
            <a:endParaRPr sz="1800">
              <a:solidFill>
                <a:schemeClr val="tx1"/>
              </a:solidFill>
              <a:latin typeface="+mn-lt"/>
              <a:ea typeface="+mn-ea"/>
              <a:cs typeface="+mn-cs"/>
            </a:endParaRPr>
          </a:p>
        </p:txBody>
      </p:sp>
      <p:sp>
        <p:nvSpPr>
          <p:cNvPr id="238" name="Shape 238"/>
          <p:cNvSpPr txBox="1"/>
          <p:nvPr/>
        </p:nvSpPr>
        <p:spPr>
          <a:xfrm>
            <a:off x="3940319" y="3476701"/>
            <a:ext cx="7414168" cy="830996"/>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2.</a:t>
            </a:r>
            <a:r>
              <a:rPr sz="1600">
                <a:solidFill>
                  <a:srgbClr val="00345E"/>
                </a:solidFill>
                <a:latin typeface="Times New Roman"/>
                <a:ea typeface="Times New Roman"/>
                <a:cs typeface="Times New Roman"/>
              </a:rPr>
              <a:t> </a:t>
            </a:r>
            <a:r>
              <a:rPr sz="1600" b="1">
                <a:solidFill>
                  <a:srgbClr val="00345E"/>
                </a:solidFill>
                <a:latin typeface="Times New Roman"/>
                <a:ea typeface="Times New Roman"/>
                <a:cs typeface="Times New Roman"/>
              </a:rPr>
              <a:t>Указание</a:t>
            </a:r>
            <a:r>
              <a:rPr sz="1600">
                <a:solidFill>
                  <a:srgbClr val="00345E"/>
                </a:solidFill>
                <a:latin typeface="Times New Roman"/>
                <a:ea typeface="Times New Roman"/>
                <a:cs typeface="Times New Roman"/>
              </a:rPr>
              <a:t> </a:t>
            </a:r>
            <a:r>
              <a:rPr sz="1600">
                <a:solidFill>
                  <a:schemeClr val="tx1"/>
                </a:solidFill>
                <a:latin typeface="Times New Roman"/>
                <a:ea typeface="Times New Roman"/>
                <a:cs typeface="Times New Roman"/>
              </a:rPr>
              <a:t>в описании объекта закупки характеристик товара, потребность</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в котором имеется у заказчика и который отсутствует в реестре российской промышленной продукции; </a:t>
            </a:r>
            <a:endParaRPr sz="1800">
              <a:solidFill>
                <a:schemeClr val="tx1"/>
              </a:solidFill>
              <a:latin typeface="+mn-lt"/>
              <a:ea typeface="+mn-ea"/>
              <a:cs typeface="+mn-cs"/>
            </a:endParaRPr>
          </a:p>
        </p:txBody>
      </p:sp>
      <p:sp>
        <p:nvSpPr>
          <p:cNvPr id="239" name="Shape 239"/>
          <p:cNvSpPr txBox="1"/>
          <p:nvPr/>
        </p:nvSpPr>
        <p:spPr>
          <a:xfrm>
            <a:off x="3940319" y="4387264"/>
            <a:ext cx="7414168" cy="1077218"/>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3.  </a:t>
            </a:r>
            <a:r>
              <a:rPr sz="1600" b="1">
                <a:solidFill>
                  <a:srgbClr val="00345E"/>
                </a:solidFill>
                <a:latin typeface="Times New Roman"/>
                <a:ea typeface="Times New Roman"/>
                <a:cs typeface="Times New Roman"/>
              </a:rPr>
              <a:t>Включение</a:t>
            </a:r>
            <a:r>
              <a:rPr sz="1600" b="1">
                <a:solidFill>
                  <a:schemeClr val="tx1"/>
                </a:solidFill>
                <a:latin typeface="Times New Roman"/>
                <a:ea typeface="Times New Roman"/>
                <a:cs typeface="Times New Roman"/>
              </a:rPr>
              <a:t> </a:t>
            </a:r>
            <a:r>
              <a:rPr sz="1600">
                <a:solidFill>
                  <a:schemeClr val="tx1"/>
                </a:solidFill>
                <a:latin typeface="Times New Roman"/>
                <a:ea typeface="Times New Roman"/>
                <a:cs typeface="Times New Roman"/>
              </a:rPr>
              <a:t>в описание объекта закупки копии направленного до начала осуществления закупки в Минпромторг России уведомления об отсутствии закупаемого товара в реестре российской промышленной продукции</a:t>
            </a:r>
            <a:endParaRPr sz="1800">
              <a:solidFill>
                <a:schemeClr val="tx1"/>
              </a:solidFill>
              <a:latin typeface="+mn-lt"/>
              <a:ea typeface="+mn-ea"/>
              <a:cs typeface="+mn-cs"/>
            </a:endParaRPr>
          </a:p>
          <a:p>
            <a:pPr marL="0" indent="0" algn="just"/>
            <a:endParaRPr sz="1600">
              <a:solidFill>
                <a:schemeClr val="tx1"/>
              </a:solidFill>
              <a:latin typeface="Times New Roman"/>
              <a:ea typeface="Times New Roman"/>
              <a:cs typeface="Times New Roman"/>
            </a:endParaRPr>
          </a:p>
        </p:txBody>
      </p:sp>
      <p:sp>
        <p:nvSpPr>
          <p:cNvPr id="240" name="Shape 240"/>
          <p:cNvSpPr txBox="1"/>
          <p:nvPr/>
        </p:nvSpPr>
        <p:spPr>
          <a:xfrm>
            <a:off x="3087972" y="5627691"/>
            <a:ext cx="8296343" cy="1384994"/>
          </a:xfrm>
          <a:prstGeom prst="rect">
            <a:avLst/>
          </a:prstGeom>
          <a:noFill/>
        </p:spPr>
        <p:txBody>
          <a:bodyPr wrap="square" lIns="91440" tIns="45720" rIns="91440" bIns="45720">
            <a:spAutoFit/>
          </a:bodyPr>
          <a:lstStyle/>
          <a:p>
            <a:pPr marL="0" indent="0" algn="just"/>
            <a:r>
              <a:rPr sz="1400" i="1">
                <a:solidFill>
                  <a:schemeClr val="tx1"/>
                </a:solidFill>
                <a:latin typeface="Times New Roman"/>
                <a:ea typeface="Times New Roman"/>
                <a:cs typeface="Times New Roman"/>
              </a:rPr>
              <a:t>Для подтверждения происхождения товаров из Российской Федерации, указанных в позициях 1 – 433 приложения № 2, за исключением случая, если в заявке на участие в закупке содержится предложение </a:t>
            </a:r>
            <a:br>
              <a:rPr sz="1400" i="1">
                <a:solidFill>
                  <a:schemeClr val="tx1"/>
                </a:solidFill>
                <a:latin typeface="Times New Roman"/>
                <a:ea typeface="Times New Roman"/>
                <a:cs typeface="Times New Roman"/>
              </a:rPr>
            </a:br>
            <a:r>
              <a:rPr sz="1400" i="1">
                <a:solidFill>
                  <a:schemeClr val="tx1"/>
                </a:solidFill>
                <a:latin typeface="Times New Roman"/>
                <a:ea typeface="Times New Roman"/>
                <a:cs typeface="Times New Roman"/>
              </a:rPr>
              <a:t>о поставке товара, который по состоянию на момент подачи заявки на участие в закупке включен в реестр российской промышленной продукции, является </a:t>
            </a:r>
            <a:r>
              <a:rPr sz="1400" b="1" i="1">
                <a:solidFill>
                  <a:srgbClr val="00345E"/>
                </a:solidFill>
                <a:latin typeface="Times New Roman"/>
                <a:ea typeface="Times New Roman"/>
                <a:cs typeface="Times New Roman"/>
              </a:rPr>
              <a:t>указание в заявке на участие в закупке наименования страны происхождения товара</a:t>
            </a:r>
            <a:endParaRPr sz="1800">
              <a:solidFill>
                <a:schemeClr val="tx1"/>
              </a:solidFill>
              <a:latin typeface="+mn-lt"/>
              <a:ea typeface="+mn-ea"/>
              <a:cs typeface="+mn-cs"/>
            </a:endParaRPr>
          </a:p>
          <a:p>
            <a:pPr marL="0" indent="0" algn="just"/>
            <a:endParaRPr sz="1400">
              <a:solidFill>
                <a:schemeClr val="tx1"/>
              </a:solidFill>
              <a:latin typeface="Times New Roman"/>
              <a:ea typeface="Times New Roman"/>
              <a:cs typeface="Times New Roman"/>
            </a:endParaRPr>
          </a:p>
        </p:txBody>
      </p:sp>
      <p:sp>
        <p:nvSpPr>
          <p:cNvPr id="241" name="Shape 241"/>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242" name="Shape 242"/>
          <p:cNvSpPr/>
          <p:nvPr/>
        </p:nvSpPr>
        <p:spPr>
          <a:xfrm>
            <a:off x="3001282" y="5627691"/>
            <a:ext cx="0" cy="1089284"/>
          </a:xfrm>
          <a:prstGeom prst="line">
            <a:avLst/>
          </a:prstGeom>
          <a:ln w="57150">
            <a:solidFill>
              <a:srgbClr val="396CE8"/>
            </a:solidFill>
            <a:prstDash val="solid"/>
          </a:ln>
        </p:spPr>
        <p:style>
          <a:lnRef idx="0">
            <a:scrgbClr r="0" g="0" b="0"/>
          </a:lnRef>
          <a:fillRef idx="0">
            <a:schemeClr val="accent1"/>
          </a:fillRef>
          <a:effectRef idx="0">
            <a:scrgbClr r="0" g="0" b="0"/>
          </a:effectRef>
          <a:fontRef idx="none"/>
        </p:style>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GroupShape 243"/>
        <p:cNvGrpSpPr/>
        <p:nvPr/>
      </p:nvGrpSpPr>
      <p:grpSpPr>
        <a:xfrm>
          <a:off x="0" y="0"/>
          <a:ext cx="0" cy="0"/>
          <a:chOff x="0" y="0"/>
          <a:chExt cx="0" cy="0"/>
        </a:xfrm>
      </p:grpSpPr>
      <p:pic>
        <p:nvPicPr>
          <p:cNvPr id="245" name="Picture 245"/>
          <p:cNvPicPr/>
          <p:nvPr/>
        </p:nvPicPr>
        <p:blipFill>
          <a:blip r:embed="rId2"/>
          <a:srcRect l="31461"/>
          <a:stretch/>
        </p:blipFill>
        <p:spPr>
          <a:xfrm>
            <a:off x="6095796" y="140082"/>
            <a:ext cx="5963492" cy="6616397"/>
          </a:xfrm>
          <a:prstGeom prst="rect">
            <a:avLst/>
          </a:prstGeom>
          <a:ln>
            <a:noFill/>
          </a:ln>
        </p:spPr>
      </p:pic>
      <p:sp>
        <p:nvSpPr>
          <p:cNvPr id="246" name="Shape 246"/>
          <p:cNvSpPr txBox="1"/>
          <p:nvPr/>
        </p:nvSpPr>
        <p:spPr>
          <a:xfrm>
            <a:off x="669067" y="434109"/>
            <a:ext cx="8859943" cy="461665"/>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«ЗАТОЧКА»</a:t>
            </a:r>
            <a:endParaRPr sz="1800">
              <a:solidFill>
                <a:schemeClr val="tx1"/>
              </a:solidFill>
              <a:latin typeface="+mn-lt"/>
              <a:ea typeface="+mn-ea"/>
              <a:cs typeface="+mn-cs"/>
            </a:endParaRPr>
          </a:p>
        </p:txBody>
      </p:sp>
      <p:sp>
        <p:nvSpPr>
          <p:cNvPr id="247" name="Shape 247"/>
          <p:cNvSpPr/>
          <p:nvPr/>
        </p:nvSpPr>
        <p:spPr>
          <a:xfrm>
            <a:off x="822322" y="897564"/>
            <a:ext cx="5337322"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pic>
        <p:nvPicPr>
          <p:cNvPr id="249" name="Picture 249"/>
          <p:cNvPicPr/>
          <p:nvPr/>
        </p:nvPicPr>
        <p:blipFill>
          <a:blip r:embed="rId3"/>
          <a:srcRect l="96064" r="-2107"/>
          <a:stretch/>
        </p:blipFill>
        <p:spPr>
          <a:xfrm>
            <a:off x="-219676" y="-77057"/>
            <a:ext cx="1288499" cy="12192000"/>
          </a:xfrm>
          <a:prstGeom prst="rect">
            <a:avLst/>
          </a:prstGeom>
        </p:spPr>
      </p:pic>
      <p:pic>
        <p:nvPicPr>
          <p:cNvPr id="251" name="Picture 251"/>
          <p:cNvPicPr/>
          <p:nvPr/>
        </p:nvPicPr>
        <p:blipFill>
          <a:blip r:embed="rId4"/>
          <a:stretch/>
        </p:blipFill>
        <p:spPr>
          <a:xfrm rot="16200000">
            <a:off x="-622404" y="5594232"/>
            <a:ext cx="1960091" cy="1102659"/>
          </a:xfrm>
          <a:prstGeom prst="rect">
            <a:avLst/>
          </a:prstGeom>
        </p:spPr>
      </p:pic>
      <p:sp>
        <p:nvSpPr>
          <p:cNvPr id="252" name="Shape 252"/>
          <p:cNvSpPr/>
          <p:nvPr/>
        </p:nvSpPr>
        <p:spPr>
          <a:xfrm>
            <a:off x="669067" y="923480"/>
            <a:ext cx="10865708" cy="5078313"/>
          </a:xfrm>
          <a:prstGeom prst="rect">
            <a:avLst/>
          </a:prstGeom>
        </p:spPr>
        <p:txBody>
          <a:bodyPr wrap="square" lIns="91440" tIns="45720" rIns="91440" bIns="45720">
            <a:spAutoFit/>
          </a:bodyPr>
          <a:lstStyle/>
          <a:p>
            <a:pPr marL="0" indent="0" algn="just">
              <a:lnSpc>
                <a:spcPct val="150000"/>
              </a:lnSpc>
            </a:pPr>
            <a:r>
              <a:rPr sz="1800">
                <a:solidFill>
                  <a:schemeClr val="tx1"/>
                </a:solidFill>
                <a:latin typeface="Times New Roman"/>
                <a:ea typeface="Times New Roman"/>
                <a:cs typeface="Times New Roman"/>
              </a:rPr>
              <a:t>	</a:t>
            </a:r>
            <a:endParaRPr sz="1800">
              <a:solidFill>
                <a:schemeClr val="tx1"/>
              </a:solidFill>
              <a:latin typeface="+mn-lt"/>
              <a:ea typeface="+mn-ea"/>
              <a:cs typeface="+mn-cs"/>
            </a:endParaRPr>
          </a:p>
          <a:p>
            <a:pPr marL="0" indent="0" algn="just">
              <a:lnSpc>
                <a:spcPct val="150000"/>
              </a:lnSpc>
            </a:pPr>
            <a:r>
              <a:rPr sz="1800">
                <a:solidFill>
                  <a:schemeClr val="tx1"/>
                </a:solidFill>
                <a:latin typeface="Times New Roman"/>
                <a:ea typeface="Times New Roman"/>
                <a:cs typeface="Times New Roman"/>
              </a:rPr>
              <a:t>	Заказчик при описании объекта закупки самостоятельно указывает функциональные, технические</a:t>
            </a:r>
            <a:br>
              <a:rPr sz="1800">
                <a:solidFill>
                  <a:schemeClr val="tx1"/>
                </a:solidFill>
                <a:latin typeface="Times New Roman"/>
                <a:ea typeface="Times New Roman"/>
                <a:cs typeface="Times New Roman"/>
              </a:rPr>
            </a:br>
            <a:r>
              <a:rPr sz="1800">
                <a:solidFill>
                  <a:schemeClr val="tx1"/>
                </a:solidFill>
                <a:latin typeface="Times New Roman"/>
                <a:ea typeface="Times New Roman"/>
                <a:cs typeface="Times New Roman"/>
              </a:rPr>
              <a:t>и качественные характеристики, эксплуатационные характеристики объекта закупки, а также требования</a:t>
            </a:r>
            <a:br>
              <a:rPr sz="1800">
                <a:solidFill>
                  <a:schemeClr val="tx1"/>
                </a:solidFill>
                <a:latin typeface="Times New Roman"/>
                <a:ea typeface="Times New Roman"/>
                <a:cs typeface="Times New Roman"/>
              </a:rPr>
            </a:br>
            <a:r>
              <a:rPr sz="1800">
                <a:solidFill>
                  <a:schemeClr val="tx1"/>
                </a:solidFill>
                <a:latin typeface="Times New Roman"/>
                <a:ea typeface="Times New Roman"/>
                <a:cs typeface="Times New Roman"/>
              </a:rPr>
              <a:t>к качеству товаров в целях удовлетворения государственных (муниципальных) нужд или удовлетворения потребностей юридических лиц, исходя из необходимости достижения результатов и эффективности закупки, руководствуясь положениями Закона № 44-ФЗ или Закона № 223-ФЗ, при условии, что такие требования</a:t>
            </a:r>
            <a:r>
              <a:rPr sz="1800" b="1" i="1">
                <a:solidFill>
                  <a:srgbClr val="00345E"/>
                </a:solidFill>
                <a:latin typeface="Times New Roman"/>
                <a:ea typeface="Times New Roman"/>
                <a:cs typeface="Times New Roman"/>
              </a:rPr>
              <a:t> не ограничивают количество участников закупки или конкуренцию. </a:t>
            </a:r>
            <a:endParaRPr sz="1800">
              <a:solidFill>
                <a:schemeClr val="tx1"/>
              </a:solidFill>
              <a:latin typeface="+mn-lt"/>
              <a:ea typeface="+mn-ea"/>
              <a:cs typeface="+mn-cs"/>
            </a:endParaRPr>
          </a:p>
          <a:p>
            <a:pPr marL="0" indent="0" algn="just">
              <a:lnSpc>
                <a:spcPct val="150000"/>
              </a:lnSpc>
            </a:pPr>
            <a:r>
              <a:rPr sz="1800">
                <a:solidFill>
                  <a:schemeClr val="tx1"/>
                </a:solidFill>
                <a:latin typeface="Times New Roman"/>
                <a:ea typeface="Times New Roman"/>
                <a:cs typeface="Times New Roman"/>
              </a:rPr>
              <a:t>	Кроме того, действующим законодательством Российской Федерации в сфере закупок</a:t>
            </a:r>
            <a:br>
              <a:rPr sz="1800">
                <a:solidFill>
                  <a:schemeClr val="tx1"/>
                </a:solidFill>
                <a:latin typeface="Times New Roman"/>
                <a:ea typeface="Times New Roman"/>
                <a:cs typeface="Times New Roman"/>
              </a:rPr>
            </a:br>
            <a:r>
              <a:rPr sz="1800">
                <a:solidFill>
                  <a:schemeClr val="tx1"/>
                </a:solidFill>
                <a:latin typeface="Times New Roman"/>
                <a:ea typeface="Times New Roman"/>
                <a:cs typeface="Times New Roman"/>
              </a:rPr>
              <a:t>не предусмотрена обязанность заказчика формировать описание объекта закупки таким образом, чтобы</a:t>
            </a:r>
            <a:br>
              <a:rPr sz="1800">
                <a:solidFill>
                  <a:schemeClr val="tx1"/>
                </a:solidFill>
                <a:latin typeface="Times New Roman"/>
                <a:ea typeface="Times New Roman"/>
                <a:cs typeface="Times New Roman"/>
              </a:rPr>
            </a:br>
            <a:r>
              <a:rPr sz="1800">
                <a:solidFill>
                  <a:schemeClr val="tx1"/>
                </a:solidFill>
                <a:latin typeface="Times New Roman"/>
                <a:ea typeface="Times New Roman"/>
                <a:cs typeface="Times New Roman"/>
              </a:rPr>
              <a:t>по совокупности характеристик подходило </a:t>
            </a:r>
            <a:r>
              <a:rPr sz="1800" b="1" i="1">
                <a:solidFill>
                  <a:srgbClr val="00345E"/>
                </a:solidFill>
                <a:latin typeface="Times New Roman"/>
                <a:ea typeface="Times New Roman"/>
                <a:cs typeface="Times New Roman"/>
              </a:rPr>
              <a:t>как минимум два производителя, сведения о продукции которых содержатся в реестре промышленной продукции. </a:t>
            </a:r>
            <a:endParaRPr sz="1800">
              <a:solidFill>
                <a:schemeClr val="tx1"/>
              </a:solidFill>
              <a:latin typeface="+mn-lt"/>
              <a:ea typeface="+mn-ea"/>
              <a:cs typeface="+mn-cs"/>
            </a:endParaRPr>
          </a:p>
          <a:p>
            <a:pPr marL="0" indent="0" algn="just">
              <a:lnSpc>
                <a:spcPct val="150000"/>
              </a:lnSpc>
            </a:pPr>
            <a:endParaRPr sz="1800" b="1" i="1">
              <a:solidFill>
                <a:srgbClr val="00345E"/>
              </a:solidFill>
              <a:latin typeface="Times New Roman"/>
              <a:ea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GroupShape 253"/>
        <p:cNvGrpSpPr/>
        <p:nvPr/>
      </p:nvGrpSpPr>
      <p:grpSpPr>
        <a:xfrm>
          <a:off x="0" y="0"/>
          <a:ext cx="0" cy="0"/>
          <a:chOff x="0" y="0"/>
          <a:chExt cx="0" cy="0"/>
        </a:xfrm>
      </p:grpSpPr>
      <p:pic>
        <p:nvPicPr>
          <p:cNvPr id="255" name="Picture 255"/>
          <p:cNvPicPr/>
          <p:nvPr/>
        </p:nvPicPr>
        <p:blipFill>
          <a:blip r:embed="rId2"/>
          <a:srcRect l="31461"/>
          <a:stretch/>
        </p:blipFill>
        <p:spPr>
          <a:xfrm>
            <a:off x="6095796" y="140082"/>
            <a:ext cx="5963492" cy="6616397"/>
          </a:xfrm>
          <a:prstGeom prst="rect">
            <a:avLst/>
          </a:prstGeom>
          <a:ln>
            <a:noFill/>
          </a:ln>
        </p:spPr>
      </p:pic>
      <p:sp>
        <p:nvSpPr>
          <p:cNvPr id="256" name="Shape 256"/>
          <p:cNvSpPr txBox="1"/>
          <p:nvPr/>
        </p:nvSpPr>
        <p:spPr>
          <a:xfrm>
            <a:off x="669067" y="434109"/>
            <a:ext cx="8859943" cy="461665"/>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«ИЛИ ЭКВИВАЛЕНТ»</a:t>
            </a:r>
            <a:endParaRPr sz="1800">
              <a:solidFill>
                <a:schemeClr val="tx1"/>
              </a:solidFill>
              <a:latin typeface="+mn-lt"/>
              <a:ea typeface="+mn-ea"/>
              <a:cs typeface="+mn-cs"/>
            </a:endParaRPr>
          </a:p>
        </p:txBody>
      </p:sp>
      <p:sp>
        <p:nvSpPr>
          <p:cNvPr id="257" name="Shape 257"/>
          <p:cNvSpPr/>
          <p:nvPr/>
        </p:nvSpPr>
        <p:spPr>
          <a:xfrm>
            <a:off x="822322" y="897564"/>
            <a:ext cx="5337322"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sp>
        <p:nvSpPr>
          <p:cNvPr id="258" name="Shape 258"/>
          <p:cNvSpPr txBox="1"/>
          <p:nvPr/>
        </p:nvSpPr>
        <p:spPr>
          <a:xfrm>
            <a:off x="1068823" y="1038730"/>
            <a:ext cx="10570113" cy="584774"/>
          </a:xfrm>
          <a:prstGeom prst="rect">
            <a:avLst/>
          </a:prstGeom>
          <a:noFill/>
        </p:spPr>
        <p:txBody>
          <a:bodyPr wrap="square" lIns="91440" tIns="45720" rIns="91440" bIns="45720">
            <a:spAutoFit/>
          </a:bodyPr>
          <a:lstStyle/>
          <a:p>
            <a:pPr marL="0" indent="0" algn="l"/>
            <a:r>
              <a:rPr sz="1600" b="1">
                <a:solidFill>
                  <a:schemeClr val="tx1"/>
                </a:solidFill>
                <a:latin typeface="Times New Roman"/>
                <a:ea typeface="Times New Roman"/>
                <a:cs typeface="Times New Roman"/>
              </a:rPr>
              <a:t>В настоящее время законодательство Российской Федерации не содержит нормативно закрепленного определения термина «техническая документация»</a:t>
            </a:r>
            <a:endParaRPr sz="1800">
              <a:solidFill>
                <a:schemeClr val="tx1"/>
              </a:solidFill>
              <a:latin typeface="+mn-lt"/>
              <a:ea typeface="+mn-ea"/>
              <a:cs typeface="+mn-cs"/>
            </a:endParaRPr>
          </a:p>
        </p:txBody>
      </p:sp>
      <p:pic>
        <p:nvPicPr>
          <p:cNvPr id="260" name="Picture 260"/>
          <p:cNvPicPr/>
          <p:nvPr/>
        </p:nvPicPr>
        <p:blipFill>
          <a:blip r:embed="rId3"/>
          <a:srcRect l="96064" r="-2107"/>
          <a:stretch/>
        </p:blipFill>
        <p:spPr>
          <a:xfrm>
            <a:off x="-219676" y="-77057"/>
            <a:ext cx="1288499" cy="12192000"/>
          </a:xfrm>
          <a:prstGeom prst="rect">
            <a:avLst/>
          </a:prstGeom>
        </p:spPr>
      </p:pic>
      <p:pic>
        <p:nvPicPr>
          <p:cNvPr id="262" name="Picture 262"/>
          <p:cNvPicPr/>
          <p:nvPr/>
        </p:nvPicPr>
        <p:blipFill>
          <a:blip r:embed="rId4"/>
          <a:stretch/>
        </p:blipFill>
        <p:spPr>
          <a:xfrm rot="16200000">
            <a:off x="-622404" y="5594232"/>
            <a:ext cx="1960091" cy="1102659"/>
          </a:xfrm>
          <a:prstGeom prst="rect">
            <a:avLst/>
          </a:prstGeom>
        </p:spPr>
      </p:pic>
      <p:sp>
        <p:nvSpPr>
          <p:cNvPr id="263" name="Shape 263"/>
          <p:cNvSpPr txBox="1"/>
          <p:nvPr/>
        </p:nvSpPr>
        <p:spPr>
          <a:xfrm>
            <a:off x="1097601" y="2185130"/>
            <a:ext cx="10570113" cy="1323438"/>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При этом </a:t>
            </a:r>
            <a:r>
              <a:rPr sz="1600" b="1">
                <a:solidFill>
                  <a:srgbClr val="00345E"/>
                </a:solidFill>
                <a:latin typeface="Times New Roman"/>
                <a:ea typeface="Times New Roman"/>
                <a:cs typeface="Times New Roman"/>
              </a:rPr>
              <a:t>под технической документацией </a:t>
            </a:r>
            <a:r>
              <a:rPr sz="1600">
                <a:solidFill>
                  <a:schemeClr val="tx1"/>
                </a:solidFill>
                <a:latin typeface="Times New Roman"/>
                <a:ea typeface="Times New Roman"/>
                <a:cs typeface="Times New Roman"/>
              </a:rPr>
              <a:t>для целей применения в рамках законодательства Российской Федерации о контрактной системе в сфере закупок </a:t>
            </a:r>
            <a:r>
              <a:rPr sz="1600" b="1">
                <a:solidFill>
                  <a:srgbClr val="00345E"/>
                </a:solidFill>
                <a:latin typeface="Times New Roman"/>
                <a:ea typeface="Times New Roman"/>
                <a:cs typeface="Times New Roman"/>
              </a:rPr>
              <a:t>целесообразно понимать разрабатываемую производителем (изготовителем) продукции документацию</a:t>
            </a:r>
            <a:r>
              <a:rPr sz="1600">
                <a:solidFill>
                  <a:srgbClr val="00345E"/>
                </a:solidFill>
                <a:latin typeface="Times New Roman"/>
                <a:ea typeface="Times New Roman"/>
                <a:cs typeface="Times New Roman"/>
              </a:rPr>
              <a:t>,</a:t>
            </a:r>
            <a:r>
              <a:rPr sz="1600">
                <a:solidFill>
                  <a:schemeClr val="tx1"/>
                </a:solidFill>
                <a:latin typeface="Times New Roman"/>
                <a:ea typeface="Times New Roman"/>
                <a:cs typeface="Times New Roman"/>
              </a:rPr>
              <a:t> в соответствии  с которой осуществляются производство, изготовление, хранение, транспортировка, монтаж, наладка, применение, эксплуатация, в том числе техническое обслуживание,</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а также ремонт, утилизация или уничтожение произведенной (изготовленной) им продукции</a:t>
            </a:r>
            <a:endParaRPr sz="1800">
              <a:solidFill>
                <a:schemeClr val="tx1"/>
              </a:solidFill>
              <a:latin typeface="+mn-lt"/>
              <a:ea typeface="+mn-ea"/>
              <a:cs typeface="+mn-cs"/>
            </a:endParaRPr>
          </a:p>
        </p:txBody>
      </p:sp>
      <p:sp>
        <p:nvSpPr>
          <p:cNvPr id="264" name="Shape 264"/>
          <p:cNvSpPr txBox="1"/>
          <p:nvPr/>
        </p:nvSpPr>
        <p:spPr>
          <a:xfrm>
            <a:off x="8686436" y="1491626"/>
            <a:ext cx="3372853" cy="523220"/>
          </a:xfrm>
          <a:prstGeom prst="rect">
            <a:avLst/>
          </a:prstGeom>
          <a:noFill/>
        </p:spPr>
        <p:txBody>
          <a:bodyPr wrap="square" lIns="91440" tIns="45720" rIns="91440" bIns="45720">
            <a:spAutoFit/>
          </a:bodyPr>
          <a:lstStyle/>
          <a:p>
            <a:pPr marL="0" indent="0" algn="l"/>
            <a:r>
              <a:rPr sz="1400" b="1">
                <a:solidFill>
                  <a:srgbClr val="C00000"/>
                </a:solidFill>
                <a:latin typeface="Times New Roman"/>
                <a:ea typeface="Times New Roman"/>
                <a:cs typeface="Times New Roman"/>
              </a:rPr>
              <a:t>Письмо ФАС России</a:t>
            </a:r>
            <a:br>
              <a:rPr sz="1400" b="1">
                <a:solidFill>
                  <a:srgbClr val="C00000"/>
                </a:solidFill>
                <a:latin typeface="Times New Roman"/>
                <a:ea typeface="Times New Roman"/>
                <a:cs typeface="Times New Roman"/>
              </a:rPr>
            </a:br>
            <a:r>
              <a:rPr sz="1400" b="1">
                <a:solidFill>
                  <a:srgbClr val="C00000"/>
                </a:solidFill>
                <a:latin typeface="Times New Roman"/>
                <a:ea typeface="Times New Roman"/>
                <a:cs typeface="Times New Roman"/>
              </a:rPr>
              <a:t>от 23.04.2025 № 28/38297/25</a:t>
            </a:r>
            <a:endParaRPr sz="1800">
              <a:solidFill>
                <a:schemeClr val="tx1"/>
              </a:solidFill>
              <a:latin typeface="+mn-lt"/>
              <a:ea typeface="+mn-ea"/>
              <a:cs typeface="+mn-cs"/>
            </a:endParaRPr>
          </a:p>
        </p:txBody>
      </p:sp>
      <p:sp>
        <p:nvSpPr>
          <p:cNvPr id="265" name="Shape 265"/>
          <p:cNvSpPr txBox="1"/>
          <p:nvPr/>
        </p:nvSpPr>
        <p:spPr>
          <a:xfrm>
            <a:off x="4875046" y="4053429"/>
            <a:ext cx="6544578" cy="307776"/>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руководство по эксплуатации </a:t>
            </a:r>
            <a:endParaRPr sz="1800">
              <a:solidFill>
                <a:schemeClr val="tx1"/>
              </a:solidFill>
              <a:latin typeface="+mn-lt"/>
              <a:ea typeface="+mn-ea"/>
              <a:cs typeface="+mn-cs"/>
            </a:endParaRPr>
          </a:p>
        </p:txBody>
      </p:sp>
      <p:sp>
        <p:nvSpPr>
          <p:cNvPr id="266" name="Shape 266"/>
          <p:cNvSpPr txBox="1"/>
          <p:nvPr/>
        </p:nvSpPr>
        <p:spPr>
          <a:xfrm>
            <a:off x="4910028" y="4907958"/>
            <a:ext cx="6544579" cy="307776"/>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паспорт продукции</a:t>
            </a:r>
            <a:endParaRPr sz="1800">
              <a:solidFill>
                <a:schemeClr val="tx1"/>
              </a:solidFill>
              <a:latin typeface="+mn-lt"/>
              <a:ea typeface="+mn-ea"/>
              <a:cs typeface="+mn-cs"/>
            </a:endParaRPr>
          </a:p>
        </p:txBody>
      </p:sp>
      <p:sp>
        <p:nvSpPr>
          <p:cNvPr id="267" name="Shape 267"/>
          <p:cNvSpPr/>
          <p:nvPr/>
        </p:nvSpPr>
        <p:spPr>
          <a:xfrm>
            <a:off x="3900488" y="3629778"/>
            <a:ext cx="6891838" cy="307776"/>
          </a:xfrm>
          <a:prstGeom prst="rect">
            <a:avLst/>
          </a:prstGeom>
        </p:spPr>
        <p:txBody>
          <a:bodyPr wrap="square" lIns="91440" tIns="45720" rIns="91440" bIns="45720">
            <a:spAutoFit/>
          </a:bodyPr>
          <a:lstStyle/>
          <a:p>
            <a:pPr marL="0" indent="0" algn="l"/>
            <a:r>
              <a:rPr sz="1400" b="1">
                <a:solidFill>
                  <a:srgbClr val="00345E"/>
                </a:solidFill>
                <a:latin typeface="Times New Roman"/>
                <a:ea typeface="Times New Roman"/>
                <a:cs typeface="Times New Roman"/>
              </a:rPr>
              <a:t>К ЧИСЛУ «ТЕХНИЧЕСКОЙ ДОКУМЕНТАЦИИ» ВОЗМОЖНО ОТНЕСТИ:</a:t>
            </a:r>
            <a:endParaRPr sz="1800">
              <a:solidFill>
                <a:schemeClr val="tx1"/>
              </a:solidFill>
              <a:latin typeface="+mn-lt"/>
              <a:ea typeface="+mn-ea"/>
              <a:cs typeface="+mn-cs"/>
            </a:endParaRPr>
          </a:p>
        </p:txBody>
      </p:sp>
      <p:pic>
        <p:nvPicPr>
          <p:cNvPr id="269" name="Picture 269"/>
          <p:cNvPicPr/>
          <p:nvPr/>
        </p:nvPicPr>
        <p:blipFill>
          <a:blip r:embed="rId5"/>
          <a:stretch/>
        </p:blipFill>
        <p:spPr>
          <a:xfrm>
            <a:off x="4400158" y="3989063"/>
            <a:ext cx="474888" cy="443736"/>
          </a:xfrm>
          <a:prstGeom prst="rect">
            <a:avLst/>
          </a:prstGeom>
        </p:spPr>
      </p:pic>
      <p:pic>
        <p:nvPicPr>
          <p:cNvPr id="271" name="Picture 271"/>
          <p:cNvPicPr/>
          <p:nvPr/>
        </p:nvPicPr>
        <p:blipFill>
          <a:blip r:embed="rId5"/>
          <a:stretch/>
        </p:blipFill>
        <p:spPr>
          <a:xfrm>
            <a:off x="4435140" y="4836365"/>
            <a:ext cx="474888" cy="443736"/>
          </a:xfrm>
          <a:prstGeom prst="rect">
            <a:avLst/>
          </a:prstGeom>
        </p:spPr>
      </p:pic>
      <p:sp>
        <p:nvSpPr>
          <p:cNvPr id="272" name="Shape 272"/>
          <p:cNvSpPr txBox="1"/>
          <p:nvPr/>
        </p:nvSpPr>
        <p:spPr>
          <a:xfrm>
            <a:off x="4910028" y="4477080"/>
            <a:ext cx="6544579" cy="307776"/>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инструкцию</a:t>
            </a:r>
            <a:endParaRPr sz="1800">
              <a:solidFill>
                <a:schemeClr val="tx1"/>
              </a:solidFill>
              <a:latin typeface="+mn-lt"/>
              <a:ea typeface="+mn-ea"/>
              <a:cs typeface="+mn-cs"/>
            </a:endParaRPr>
          </a:p>
        </p:txBody>
      </p:sp>
      <p:pic>
        <p:nvPicPr>
          <p:cNvPr id="274" name="Picture 274"/>
          <p:cNvPicPr/>
          <p:nvPr/>
        </p:nvPicPr>
        <p:blipFill>
          <a:blip r:embed="rId5"/>
          <a:stretch/>
        </p:blipFill>
        <p:spPr>
          <a:xfrm>
            <a:off x="4435140" y="4412714"/>
            <a:ext cx="474888" cy="443736"/>
          </a:xfrm>
          <a:prstGeom prst="rect">
            <a:avLst/>
          </a:prstGeom>
        </p:spPr>
      </p:pic>
      <p:sp>
        <p:nvSpPr>
          <p:cNvPr id="275" name="Shape 275"/>
          <p:cNvSpPr txBox="1"/>
          <p:nvPr/>
        </p:nvSpPr>
        <p:spPr>
          <a:xfrm>
            <a:off x="4910028" y="5291530"/>
            <a:ext cx="6544579" cy="523220"/>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иные документы, содержащие требования к использованию соответствующей продукции, к запасным частям и расходным материалам машин и оборудования</a:t>
            </a:r>
            <a:endParaRPr sz="1800">
              <a:solidFill>
                <a:schemeClr val="tx1"/>
              </a:solidFill>
              <a:latin typeface="+mn-lt"/>
              <a:ea typeface="+mn-ea"/>
              <a:cs typeface="+mn-cs"/>
            </a:endParaRPr>
          </a:p>
        </p:txBody>
      </p:sp>
      <p:pic>
        <p:nvPicPr>
          <p:cNvPr id="277" name="Picture 277"/>
          <p:cNvPicPr/>
          <p:nvPr/>
        </p:nvPicPr>
        <p:blipFill>
          <a:blip r:embed="rId5"/>
          <a:stretch/>
        </p:blipFill>
        <p:spPr>
          <a:xfrm>
            <a:off x="4435140" y="5244001"/>
            <a:ext cx="474888" cy="443736"/>
          </a:xfrm>
          <a:prstGeom prst="rect">
            <a:avLst/>
          </a:prstGeom>
        </p:spPr>
      </p:pic>
      <p:sp>
        <p:nvSpPr>
          <p:cNvPr id="278" name="Shape 278"/>
          <p:cNvSpPr txBox="1"/>
          <p:nvPr/>
        </p:nvSpPr>
        <p:spPr>
          <a:xfrm>
            <a:off x="2390411" y="6114613"/>
            <a:ext cx="8401915" cy="523220"/>
          </a:xfrm>
          <a:prstGeom prst="rect">
            <a:avLst/>
          </a:prstGeom>
          <a:noFill/>
        </p:spPr>
        <p:txBody>
          <a:bodyPr wrap="square" lIns="91440" tIns="45720" rIns="91440" bIns="45720">
            <a:spAutoFit/>
          </a:bodyPr>
          <a:lstStyle/>
          <a:p>
            <a:pPr marL="0" indent="0" algn="l"/>
            <a:r>
              <a:rPr sz="1400" b="1">
                <a:solidFill>
                  <a:srgbClr val="C00000"/>
                </a:solidFill>
                <a:latin typeface="Times New Roman"/>
                <a:ea typeface="Times New Roman"/>
                <a:cs typeface="Times New Roman"/>
              </a:rPr>
              <a:t>+ ОБЯЗАТЕЛЬНОЕ НАЛИЧИЕ ГАРАНТИИ</a:t>
            </a:r>
            <a:endParaRPr sz="1800">
              <a:solidFill>
                <a:schemeClr val="tx1"/>
              </a:solidFill>
              <a:latin typeface="+mn-lt"/>
              <a:ea typeface="+mn-ea"/>
              <a:cs typeface="+mn-cs"/>
            </a:endParaRPr>
          </a:p>
          <a:p>
            <a:pPr marL="0" indent="0" algn="l"/>
            <a:r>
              <a:rPr sz="1400" b="1">
                <a:solidFill>
                  <a:srgbClr val="C00000"/>
                </a:solidFill>
                <a:latin typeface="Times New Roman"/>
                <a:ea typeface="Times New Roman"/>
                <a:cs typeface="Times New Roman"/>
              </a:rPr>
              <a:t>ВСЕГДА ЗАПРАШИВАЕМ У ЗАКАЗЧИКА ВМЕСТЕ С «ТЕХНИЧЕСКОЙ ДОКУМЕНТАЦИЕЙ»</a:t>
            </a:r>
            <a:endParaRPr sz="1800">
              <a:solidFill>
                <a:schemeClr val="tx1"/>
              </a:solidFill>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GroupShape 76"/>
        <p:cNvGrpSpPr/>
        <p:nvPr/>
      </p:nvGrpSpPr>
      <p:grpSpPr>
        <a:xfrm>
          <a:off x="0" y="0"/>
          <a:ext cx="0" cy="0"/>
          <a:chOff x="0" y="0"/>
          <a:chExt cx="0" cy="0"/>
        </a:xfrm>
      </p:grpSpPr>
      <p:pic>
        <p:nvPicPr>
          <p:cNvPr id="78" name="Picture 78"/>
          <p:cNvPicPr/>
          <p:nvPr/>
        </p:nvPicPr>
        <p:blipFill>
          <a:blip r:embed="rId2"/>
          <a:srcRect l="31461"/>
          <a:stretch/>
        </p:blipFill>
        <p:spPr>
          <a:xfrm>
            <a:off x="2750609" y="63500"/>
            <a:ext cx="6586008" cy="6794500"/>
          </a:xfrm>
          <a:prstGeom prst="rect">
            <a:avLst/>
          </a:prstGeom>
          <a:ln>
            <a:noFill/>
          </a:ln>
        </p:spPr>
      </p:pic>
      <p:sp>
        <p:nvSpPr>
          <p:cNvPr id="79" name="Shape 79"/>
          <p:cNvSpPr txBox="1"/>
          <p:nvPr/>
        </p:nvSpPr>
        <p:spPr>
          <a:xfrm>
            <a:off x="295275" y="211345"/>
            <a:ext cx="11536892" cy="799364"/>
          </a:xfrm>
          <a:prstGeom prst="rect">
            <a:avLst/>
          </a:prstGeom>
        </p:spPr>
        <p:txBody>
          <a:bodyPr lIns="0" tIns="42333" rIns="0" bIns="0" anchor="ctr">
            <a:spAutoFit/>
          </a:bodyPr>
          <a:lstStyle>
            <a:defPPr/>
            <a:lvl1pPr marL="0" lvl="0" indent="0" algn="l">
              <a:defRPr sz="1800">
                <a:solidFill>
                  <a:schemeClr val="tx1"/>
                </a:solidFill>
                <a:latin typeface="Calibri"/>
                <a:ea typeface="Calibri"/>
                <a:cs typeface="Calibri"/>
              </a:defRPr>
            </a:lvl1pPr>
            <a:lvl2pPr marL="742950" lvl="1" indent="-285750" algn="l">
              <a:defRPr sz="1800">
                <a:solidFill>
                  <a:schemeClr val="tx1"/>
                </a:solidFill>
                <a:latin typeface="Calibri"/>
                <a:ea typeface="Calibri"/>
                <a:cs typeface="Calibri"/>
              </a:defRPr>
            </a:lvl2pPr>
            <a:lvl3pPr marL="1143000" lvl="2" indent="-228600" algn="l">
              <a:defRPr sz="1800">
                <a:solidFill>
                  <a:schemeClr val="tx1"/>
                </a:solidFill>
                <a:latin typeface="Calibri"/>
                <a:ea typeface="Calibri"/>
                <a:cs typeface="Calibri"/>
              </a:defRPr>
            </a:lvl3pPr>
            <a:lvl4pPr marL="1600200" lvl="3" indent="-228600" algn="l">
              <a:defRPr sz="1800">
                <a:solidFill>
                  <a:schemeClr val="tx1"/>
                </a:solidFill>
                <a:latin typeface="Calibri"/>
                <a:ea typeface="Calibri"/>
                <a:cs typeface="Calibri"/>
              </a:defRPr>
            </a:lvl4pPr>
            <a:lvl5pPr marL="2057400" lvl="4" indent="-228600" algn="l">
              <a:defRPr sz="1800">
                <a:solidFill>
                  <a:schemeClr val="tx1"/>
                </a:solidFill>
                <a:latin typeface="Calibri"/>
                <a:ea typeface="Calibri"/>
                <a:cs typeface="Calibri"/>
              </a:defRPr>
            </a:lvl5pPr>
            <a:lvl6pPr marL="2514600" lvl="5" indent="-228600" algn="l">
              <a:defRPr sz="1800">
                <a:solidFill>
                  <a:schemeClr val="tx1"/>
                </a:solidFill>
                <a:latin typeface="Calibri"/>
                <a:ea typeface="Calibri"/>
                <a:cs typeface="Calibri"/>
              </a:defRPr>
            </a:lvl6pPr>
            <a:lvl7pPr marL="2971800" lvl="6" indent="-228600" algn="l">
              <a:defRPr sz="1800">
                <a:solidFill>
                  <a:schemeClr val="tx1"/>
                </a:solidFill>
                <a:latin typeface="Calibri"/>
                <a:ea typeface="Calibri"/>
                <a:cs typeface="Calibri"/>
              </a:defRPr>
            </a:lvl7pPr>
            <a:lvl8pPr marL="3429000" lvl="7" indent="-228600" algn="l">
              <a:defRPr sz="1800">
                <a:solidFill>
                  <a:schemeClr val="tx1"/>
                </a:solidFill>
                <a:latin typeface="Calibri"/>
                <a:ea typeface="Calibri"/>
                <a:cs typeface="Calibri"/>
              </a:defRPr>
            </a:lvl8pPr>
            <a:lvl9pPr marL="3886200" lvl="8" indent="-228600" algn="l">
              <a:defRPr sz="1800">
                <a:solidFill>
                  <a:schemeClr val="tx1"/>
                </a:solidFill>
                <a:latin typeface="Calibri"/>
                <a:ea typeface="Calibri"/>
                <a:cs typeface="Calibri"/>
              </a:defRPr>
            </a:lvl9pPr>
          </a:lstStyle>
          <a:p>
            <a:pPr marL="0" indent="0" algn="ctr">
              <a:lnSpc>
                <a:spcPts val="2800"/>
              </a:lnSpc>
              <a:spcBef>
                <a:spcPts val="333"/>
              </a:spcBef>
            </a:pPr>
            <a:r>
              <a:rPr sz="2800" b="1">
                <a:solidFill>
                  <a:srgbClr val="0B5D97"/>
                </a:solidFill>
                <a:latin typeface="Times New Roman"/>
                <a:ea typeface="Times New Roman"/>
                <a:cs typeface="Times New Roman"/>
              </a:rPr>
              <a:t>Федеральный закон от 08.08.2024 № 318-ФЗ </a:t>
            </a:r>
          </a:p>
          <a:p>
            <a:pPr marL="0" indent="0" algn="ctr">
              <a:lnSpc>
                <a:spcPts val="2800"/>
              </a:lnSpc>
              <a:spcBef>
                <a:spcPts val="333"/>
              </a:spcBef>
            </a:pPr>
            <a:r>
              <a:rPr sz="2800" b="1">
                <a:solidFill>
                  <a:srgbClr val="0B5D97"/>
                </a:solidFill>
                <a:latin typeface="Times New Roman"/>
                <a:ea typeface="Times New Roman"/>
                <a:cs typeface="Times New Roman"/>
              </a:rPr>
              <a:t> Закон № 44-ФЗ</a:t>
            </a:r>
          </a:p>
        </p:txBody>
      </p:sp>
      <p:sp>
        <p:nvSpPr>
          <p:cNvPr id="80" name="Shape 80"/>
          <p:cNvSpPr/>
          <p:nvPr/>
        </p:nvSpPr>
        <p:spPr>
          <a:xfrm>
            <a:off x="295275" y="1196976"/>
            <a:ext cx="11496675" cy="5838778"/>
          </a:xfrm>
          <a:prstGeom prst="rect">
            <a:avLst/>
          </a:prstGeom>
        </p:spPr>
        <p:txBody>
          <a:bodyPr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just"/>
            <a:r>
              <a:rPr sz="1867" b="1" err="1">
                <a:solidFill>
                  <a:srgbClr val="0B5D97"/>
                </a:solidFill>
                <a:latin typeface="Times New Roman"/>
                <a:ea typeface="Times New Roman"/>
                <a:cs typeface="Times New Roman"/>
              </a:rPr>
              <a:t>Законодательно</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закреплено</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что</a:t>
            </a:r>
            <a:r>
              <a:rPr sz="1867" b="1">
                <a:solidFill>
                  <a:srgbClr val="0B5D97"/>
                </a:solidFill>
                <a:latin typeface="Times New Roman"/>
                <a:ea typeface="Times New Roman"/>
                <a:cs typeface="Times New Roman"/>
              </a:rPr>
              <a:t>:</a:t>
            </a:r>
            <a:endParaRPr sz="1800">
              <a:solidFill>
                <a:schemeClr val="tx1"/>
              </a:solidFill>
              <a:latin typeface="+mn-lt"/>
              <a:ea typeface="+mn-ea"/>
              <a:cs typeface="+mn-cs"/>
            </a:endParaRPr>
          </a:p>
          <a:p>
            <a:pPr marL="304815" indent="-304815" algn="just">
              <a:buClr>
                <a:srgbClr val="00345E"/>
              </a:buClr>
              <a:buFont typeface="Wingdings"/>
              <a:buChar char="v"/>
            </a:pPr>
            <a:r>
              <a:rPr sz="1867" err="1">
                <a:latin typeface="Times New Roman"/>
                <a:ea typeface="Times New Roman"/>
                <a:cs typeface="Times New Roman"/>
              </a:rPr>
              <a:t>подпадающие</a:t>
            </a:r>
            <a:r>
              <a:rPr sz="1867">
                <a:latin typeface="Times New Roman"/>
                <a:ea typeface="Times New Roman"/>
                <a:cs typeface="Times New Roman"/>
              </a:rPr>
              <a:t> </a:t>
            </a:r>
            <a:r>
              <a:rPr sz="1867" err="1">
                <a:latin typeface="Times New Roman"/>
                <a:ea typeface="Times New Roman"/>
                <a:cs typeface="Times New Roman"/>
              </a:rPr>
              <a:t>под</a:t>
            </a:r>
            <a:r>
              <a:rPr sz="1867">
                <a:latin typeface="Times New Roman"/>
                <a:ea typeface="Times New Roman"/>
                <a:cs typeface="Times New Roman"/>
              </a:rPr>
              <a:t> </a:t>
            </a:r>
            <a:r>
              <a:rPr sz="1867" err="1">
                <a:latin typeface="Times New Roman"/>
                <a:ea typeface="Times New Roman"/>
                <a:cs typeface="Times New Roman"/>
              </a:rPr>
              <a:t>запрет</a:t>
            </a:r>
            <a:r>
              <a:rPr sz="1867">
                <a:latin typeface="Times New Roman"/>
                <a:ea typeface="Times New Roman"/>
                <a:cs typeface="Times New Roman"/>
              </a:rPr>
              <a:t> </a:t>
            </a:r>
            <a:r>
              <a:rPr sz="1867" err="1">
                <a:latin typeface="Times New Roman"/>
                <a:ea typeface="Times New Roman"/>
                <a:cs typeface="Times New Roman"/>
              </a:rPr>
              <a:t>иностранные</a:t>
            </a:r>
            <a:r>
              <a:rPr sz="1867">
                <a:latin typeface="Times New Roman"/>
                <a:ea typeface="Times New Roman"/>
                <a:cs typeface="Times New Roman"/>
              </a:rPr>
              <a:t> ТРУ </a:t>
            </a:r>
            <a:r>
              <a:rPr sz="1867" err="1">
                <a:latin typeface="Times New Roman"/>
                <a:ea typeface="Times New Roman"/>
                <a:cs typeface="Times New Roman"/>
              </a:rPr>
              <a:t>не</a:t>
            </a:r>
            <a:r>
              <a:rPr sz="1867">
                <a:latin typeface="Times New Roman"/>
                <a:ea typeface="Times New Roman"/>
                <a:cs typeface="Times New Roman"/>
              </a:rPr>
              <a:t> </a:t>
            </a:r>
            <a:r>
              <a:rPr sz="1867" err="1">
                <a:latin typeface="Times New Roman"/>
                <a:ea typeface="Times New Roman"/>
                <a:cs typeface="Times New Roman"/>
              </a:rPr>
              <a:t>могут</a:t>
            </a:r>
            <a:r>
              <a:rPr sz="1867">
                <a:latin typeface="Times New Roman"/>
                <a:ea typeface="Times New Roman"/>
                <a:cs typeface="Times New Roman"/>
              </a:rPr>
              <a:t> </a:t>
            </a:r>
            <a:r>
              <a:rPr sz="1867" err="1">
                <a:latin typeface="Times New Roman"/>
                <a:ea typeface="Times New Roman"/>
                <a:cs typeface="Times New Roman"/>
              </a:rPr>
              <a:t>быть</a:t>
            </a:r>
            <a:r>
              <a:rPr sz="1867">
                <a:latin typeface="Times New Roman"/>
                <a:ea typeface="Times New Roman"/>
                <a:cs typeface="Times New Roman"/>
              </a:rPr>
              <a:t> </a:t>
            </a:r>
            <a:r>
              <a:rPr sz="1867" err="1">
                <a:latin typeface="Times New Roman"/>
                <a:ea typeface="Times New Roman"/>
                <a:cs typeface="Times New Roman"/>
              </a:rPr>
              <a:t>предметом</a:t>
            </a:r>
            <a:r>
              <a:rPr sz="1867">
                <a:latin typeface="Times New Roman"/>
                <a:ea typeface="Times New Roman"/>
                <a:cs typeface="Times New Roman"/>
              </a:rPr>
              <a:t>, в </a:t>
            </a:r>
            <a:r>
              <a:rPr sz="1867" smtClean="0">
                <a:latin typeface="Times New Roman"/>
                <a:ea typeface="Times New Roman"/>
                <a:cs typeface="Times New Roman"/>
              </a:rPr>
              <a:t>т.ч</a:t>
            </a:r>
            <a:r>
              <a:rPr sz="1867">
                <a:latin typeface="Times New Roman"/>
                <a:ea typeface="Times New Roman"/>
                <a:cs typeface="Times New Roman"/>
              </a:rPr>
              <a:t>. </a:t>
            </a:r>
            <a:r>
              <a:rPr sz="1867" err="1">
                <a:latin typeface="Times New Roman"/>
                <a:ea typeface="Times New Roman"/>
                <a:cs typeface="Times New Roman"/>
              </a:rPr>
              <a:t>закупки</a:t>
            </a:r>
            <a:r>
              <a:rPr sz="1867">
                <a:latin typeface="Times New Roman"/>
                <a:ea typeface="Times New Roman"/>
                <a:cs typeface="Times New Roman"/>
              </a:rPr>
              <a:t> у </a:t>
            </a:r>
            <a:r>
              <a:rPr sz="1867" err="1">
                <a:latin typeface="Times New Roman"/>
                <a:ea typeface="Times New Roman"/>
                <a:cs typeface="Times New Roman"/>
              </a:rPr>
              <a:t>единственного</a:t>
            </a:r>
            <a:r>
              <a:rPr sz="1867">
                <a:latin typeface="Times New Roman"/>
                <a:ea typeface="Times New Roman"/>
                <a:cs typeface="Times New Roman"/>
              </a:rPr>
              <a:t> </a:t>
            </a:r>
            <a:r>
              <a:rPr sz="1867" err="1">
                <a:latin typeface="Times New Roman"/>
                <a:ea typeface="Times New Roman"/>
                <a:cs typeface="Times New Roman"/>
              </a:rPr>
              <a:t>поставщика</a:t>
            </a:r>
            <a:r>
              <a:rPr sz="1867">
                <a:latin typeface="Times New Roman"/>
                <a:ea typeface="Times New Roman"/>
                <a:cs typeface="Times New Roman"/>
              </a:rPr>
              <a:t> (</a:t>
            </a:r>
            <a:r>
              <a:rPr sz="1867" err="1">
                <a:latin typeface="Times New Roman"/>
                <a:ea typeface="Times New Roman"/>
                <a:cs typeface="Times New Roman"/>
              </a:rPr>
              <a:t>подрядчика</a:t>
            </a:r>
            <a:r>
              <a:rPr sz="1867">
                <a:latin typeface="Times New Roman"/>
                <a:ea typeface="Times New Roman"/>
                <a:cs typeface="Times New Roman"/>
              </a:rPr>
              <a:t>, </a:t>
            </a:r>
            <a:r>
              <a:rPr sz="1867" err="1">
                <a:latin typeface="Times New Roman"/>
                <a:ea typeface="Times New Roman"/>
                <a:cs typeface="Times New Roman"/>
              </a:rPr>
              <a:t>исполнителя</a:t>
            </a:r>
            <a:r>
              <a:rPr sz="1867">
                <a:latin typeface="Times New Roman"/>
                <a:ea typeface="Times New Roman"/>
                <a:cs typeface="Times New Roman"/>
              </a:rPr>
              <a:t>);</a:t>
            </a:r>
          </a:p>
          <a:p>
            <a:pPr marL="304815" indent="-304815" algn="just">
              <a:buClr>
                <a:srgbClr val="00345E"/>
              </a:buClr>
              <a:buFont typeface="Wingdings"/>
              <a:buChar char="v"/>
            </a:pPr>
            <a:r>
              <a:rPr sz="1867" err="1">
                <a:latin typeface="Times New Roman"/>
                <a:ea typeface="Times New Roman"/>
                <a:cs typeface="Times New Roman"/>
              </a:rPr>
              <a:t>при</a:t>
            </a:r>
            <a:r>
              <a:rPr sz="1867">
                <a:latin typeface="Times New Roman"/>
                <a:ea typeface="Times New Roman"/>
                <a:cs typeface="Times New Roman"/>
              </a:rPr>
              <a:t> </a:t>
            </a:r>
            <a:r>
              <a:rPr sz="1867" err="1">
                <a:latin typeface="Times New Roman"/>
                <a:ea typeface="Times New Roman"/>
                <a:cs typeface="Times New Roman"/>
              </a:rPr>
              <a:t>исполнении</a:t>
            </a:r>
            <a:r>
              <a:rPr sz="1867">
                <a:latin typeface="Times New Roman"/>
                <a:ea typeface="Times New Roman"/>
                <a:cs typeface="Times New Roman"/>
              </a:rPr>
              <a:t> </a:t>
            </a:r>
            <a:r>
              <a:rPr sz="1867" err="1">
                <a:latin typeface="Times New Roman"/>
                <a:ea typeface="Times New Roman"/>
                <a:cs typeface="Times New Roman"/>
              </a:rPr>
              <a:t>контракта</a:t>
            </a:r>
            <a:r>
              <a:rPr sz="1867">
                <a:latin typeface="Times New Roman"/>
                <a:ea typeface="Times New Roman"/>
                <a:cs typeface="Times New Roman"/>
              </a:rPr>
              <a:t> </a:t>
            </a:r>
            <a:r>
              <a:rPr sz="1867" err="1">
                <a:latin typeface="Times New Roman"/>
                <a:ea typeface="Times New Roman"/>
                <a:cs typeface="Times New Roman"/>
              </a:rPr>
              <a:t>на</a:t>
            </a:r>
            <a:r>
              <a:rPr sz="1867">
                <a:latin typeface="Times New Roman"/>
                <a:ea typeface="Times New Roman"/>
                <a:cs typeface="Times New Roman"/>
              </a:rPr>
              <a:t> </a:t>
            </a:r>
            <a:r>
              <a:rPr sz="1867" err="1">
                <a:latin typeface="Times New Roman"/>
                <a:ea typeface="Times New Roman"/>
                <a:cs typeface="Times New Roman"/>
              </a:rPr>
              <a:t>поставку</a:t>
            </a:r>
            <a:r>
              <a:rPr sz="1867">
                <a:latin typeface="Times New Roman"/>
                <a:ea typeface="Times New Roman"/>
                <a:cs typeface="Times New Roman"/>
              </a:rPr>
              <a:t> </a:t>
            </a:r>
            <a:r>
              <a:rPr sz="1867" err="1">
                <a:latin typeface="Times New Roman"/>
                <a:ea typeface="Times New Roman"/>
                <a:cs typeface="Times New Roman"/>
              </a:rPr>
              <a:t>товара</a:t>
            </a:r>
            <a:r>
              <a:rPr sz="1867">
                <a:latin typeface="Times New Roman"/>
                <a:ea typeface="Times New Roman"/>
                <a:cs typeface="Times New Roman"/>
              </a:rPr>
              <a:t>, </a:t>
            </a:r>
            <a:r>
              <a:rPr sz="1867" err="1">
                <a:latin typeface="Times New Roman"/>
                <a:ea typeface="Times New Roman"/>
                <a:cs typeface="Times New Roman"/>
              </a:rPr>
              <a:t>подпадающего</a:t>
            </a:r>
            <a:r>
              <a:rPr sz="1867">
                <a:latin typeface="Times New Roman"/>
                <a:ea typeface="Times New Roman"/>
                <a:cs typeface="Times New Roman"/>
              </a:rPr>
              <a:t> </a:t>
            </a:r>
            <a:r>
              <a:rPr sz="1867" err="1">
                <a:latin typeface="Times New Roman"/>
                <a:ea typeface="Times New Roman"/>
                <a:cs typeface="Times New Roman"/>
              </a:rPr>
              <a:t>под</a:t>
            </a:r>
            <a:r>
              <a:rPr sz="1867">
                <a:latin typeface="Times New Roman"/>
                <a:ea typeface="Times New Roman"/>
                <a:cs typeface="Times New Roman"/>
              </a:rPr>
              <a:t> </a:t>
            </a:r>
            <a:r>
              <a:rPr sz="1867" err="1">
                <a:latin typeface="Times New Roman"/>
                <a:ea typeface="Times New Roman"/>
                <a:cs typeface="Times New Roman"/>
              </a:rPr>
              <a:t>запрет</a:t>
            </a:r>
            <a:r>
              <a:rPr sz="1867">
                <a:latin typeface="Times New Roman"/>
                <a:ea typeface="Times New Roman"/>
                <a:cs typeface="Times New Roman"/>
              </a:rPr>
              <a:t>, </a:t>
            </a:r>
            <a:r>
              <a:rPr sz="1867" err="1">
                <a:latin typeface="Times New Roman"/>
                <a:ea typeface="Times New Roman"/>
                <a:cs typeface="Times New Roman"/>
              </a:rPr>
              <a:t>не</a:t>
            </a:r>
            <a:r>
              <a:rPr sz="1867">
                <a:latin typeface="Times New Roman"/>
                <a:ea typeface="Times New Roman"/>
                <a:cs typeface="Times New Roman"/>
              </a:rPr>
              <a:t> </a:t>
            </a:r>
            <a:r>
              <a:rPr sz="1867" err="1">
                <a:latin typeface="Times New Roman"/>
                <a:ea typeface="Times New Roman"/>
                <a:cs typeface="Times New Roman"/>
              </a:rPr>
              <a:t>допускается</a:t>
            </a:r>
            <a:r>
              <a:rPr sz="1867">
                <a:latin typeface="Times New Roman"/>
                <a:ea typeface="Times New Roman"/>
                <a:cs typeface="Times New Roman"/>
              </a:rPr>
              <a:t> </a:t>
            </a:r>
            <a:r>
              <a:rPr sz="1867" err="1">
                <a:latin typeface="Times New Roman"/>
                <a:ea typeface="Times New Roman"/>
                <a:cs typeface="Times New Roman"/>
              </a:rPr>
              <a:t>замена</a:t>
            </a:r>
            <a:r>
              <a:rPr sz="1867">
                <a:latin typeface="Times New Roman"/>
                <a:ea typeface="Times New Roman"/>
                <a:cs typeface="Times New Roman"/>
              </a:rPr>
              <a:t> </a:t>
            </a:r>
            <a:r>
              <a:rPr sz="1867" err="1">
                <a:latin typeface="Times New Roman"/>
                <a:ea typeface="Times New Roman"/>
                <a:cs typeface="Times New Roman"/>
              </a:rPr>
              <a:t>такого</a:t>
            </a:r>
            <a:r>
              <a:rPr sz="1867">
                <a:latin typeface="Times New Roman"/>
                <a:ea typeface="Times New Roman"/>
                <a:cs typeface="Times New Roman"/>
              </a:rPr>
              <a:t> </a:t>
            </a:r>
            <a:r>
              <a:rPr sz="1867" err="1">
                <a:latin typeface="Times New Roman"/>
                <a:ea typeface="Times New Roman"/>
                <a:cs typeface="Times New Roman"/>
              </a:rPr>
              <a:t>товара</a:t>
            </a:r>
            <a:r>
              <a:rPr sz="1867">
                <a:latin typeface="Times New Roman"/>
                <a:ea typeface="Times New Roman"/>
                <a:cs typeface="Times New Roman"/>
              </a:rPr>
              <a:t> </a:t>
            </a:r>
            <a:r>
              <a:rPr sz="1867" err="1">
                <a:latin typeface="Times New Roman"/>
                <a:ea typeface="Times New Roman"/>
                <a:cs typeface="Times New Roman"/>
              </a:rPr>
              <a:t>на</a:t>
            </a:r>
            <a:r>
              <a:rPr sz="1867">
                <a:latin typeface="Times New Roman"/>
                <a:ea typeface="Times New Roman"/>
                <a:cs typeface="Times New Roman"/>
              </a:rPr>
              <a:t> </a:t>
            </a:r>
            <a:r>
              <a:rPr sz="1867" err="1">
                <a:latin typeface="Times New Roman"/>
                <a:ea typeface="Times New Roman"/>
                <a:cs typeface="Times New Roman"/>
              </a:rPr>
              <a:t>иностранный</a:t>
            </a:r>
            <a:r>
              <a:rPr sz="1867">
                <a:latin typeface="Times New Roman"/>
                <a:ea typeface="Times New Roman"/>
                <a:cs typeface="Times New Roman"/>
              </a:rPr>
              <a:t>.</a:t>
            </a:r>
          </a:p>
          <a:p>
            <a:pPr marL="285764" indent="-285764" algn="just">
              <a:buClr>
                <a:srgbClr val="087082"/>
              </a:buClr>
              <a:buFont typeface="Wingdings"/>
              <a:buChar char="§"/>
            </a:pPr>
            <a:endParaRPr sz="1867" b="1">
              <a:solidFill>
                <a:srgbClr val="087082"/>
              </a:solidFill>
              <a:latin typeface="Times New Roman"/>
              <a:ea typeface="Times New Roman"/>
              <a:cs typeface="Times New Roman"/>
            </a:endParaRPr>
          </a:p>
          <a:p>
            <a:pPr marL="0" indent="0" algn="just">
              <a:buClr>
                <a:srgbClr val="087082"/>
              </a:buClr>
            </a:pPr>
            <a:r>
              <a:rPr sz="1867" b="1" smtClean="0">
                <a:solidFill>
                  <a:srgbClr val="0B5D97"/>
                </a:solidFill>
                <a:latin typeface="Times New Roman"/>
                <a:ea typeface="Times New Roman"/>
                <a:cs typeface="Times New Roman"/>
              </a:rPr>
              <a:t>Появи</a:t>
            </a:r>
            <a:r>
              <a:rPr lang="ru-RU" sz="1867" b="1" smtClean="0">
                <a:solidFill>
                  <a:srgbClr val="0B5D97"/>
                </a:solidFill>
                <a:latin typeface="Times New Roman"/>
                <a:ea typeface="Times New Roman"/>
                <a:cs typeface="Times New Roman"/>
              </a:rPr>
              <a:t>лся</a:t>
            </a:r>
            <a:r>
              <a:rPr sz="1867" b="1" smtClean="0">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ряд</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ситуаций</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когда</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применение</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запрета</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потребует</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отклонения</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заявки</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по</a:t>
            </a:r>
            <a:r>
              <a:rPr sz="1867" b="1">
                <a:solidFill>
                  <a:srgbClr val="0B5D97"/>
                </a:solidFill>
                <a:latin typeface="Times New Roman"/>
                <a:ea typeface="Times New Roman"/>
                <a:cs typeface="Times New Roman"/>
              </a:rPr>
              <a:t> п. 4 (а </a:t>
            </a:r>
            <a:r>
              <a:rPr sz="1867" b="1" err="1">
                <a:solidFill>
                  <a:srgbClr val="0B5D97"/>
                </a:solidFill>
                <a:latin typeface="Times New Roman"/>
                <a:ea typeface="Times New Roman"/>
                <a:cs typeface="Times New Roman"/>
              </a:rPr>
              <a:t>не</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по</a:t>
            </a:r>
            <a:r>
              <a:rPr sz="1867" b="1">
                <a:solidFill>
                  <a:srgbClr val="0B5D97"/>
                </a:solidFill>
                <a:latin typeface="Times New Roman"/>
                <a:ea typeface="Times New Roman"/>
                <a:cs typeface="Times New Roman"/>
              </a:rPr>
              <a:t> п. 5)</a:t>
            </a:r>
            <a:br>
              <a:rPr sz="1867" b="1">
                <a:solidFill>
                  <a:srgbClr val="0B5D97"/>
                </a:solidFill>
                <a:latin typeface="Times New Roman"/>
                <a:ea typeface="Times New Roman"/>
                <a:cs typeface="Times New Roman"/>
              </a:rPr>
            </a:br>
            <a:r>
              <a:rPr sz="1867" b="1">
                <a:solidFill>
                  <a:srgbClr val="0B5D97"/>
                </a:solidFill>
                <a:latin typeface="Times New Roman"/>
                <a:ea typeface="Times New Roman"/>
                <a:cs typeface="Times New Roman"/>
              </a:rPr>
              <a:t>ч. 12 </a:t>
            </a:r>
            <a:r>
              <a:rPr sz="1867" b="1" err="1">
                <a:solidFill>
                  <a:srgbClr val="0B5D97"/>
                </a:solidFill>
                <a:latin typeface="Times New Roman"/>
                <a:ea typeface="Times New Roman"/>
                <a:cs typeface="Times New Roman"/>
              </a:rPr>
              <a:t>ст</a:t>
            </a:r>
            <a:r>
              <a:rPr sz="1867" b="1">
                <a:solidFill>
                  <a:srgbClr val="0B5D97"/>
                </a:solidFill>
                <a:latin typeface="Times New Roman"/>
                <a:ea typeface="Times New Roman"/>
                <a:cs typeface="Times New Roman"/>
              </a:rPr>
              <a:t>. 48 </a:t>
            </a:r>
            <a:r>
              <a:rPr sz="1867" b="1" err="1">
                <a:solidFill>
                  <a:srgbClr val="0B5D97"/>
                </a:solidFill>
                <a:latin typeface="Times New Roman"/>
                <a:ea typeface="Times New Roman"/>
                <a:cs typeface="Times New Roman"/>
              </a:rPr>
              <a:t>Закона</a:t>
            </a:r>
            <a:r>
              <a:rPr sz="1867" b="1">
                <a:solidFill>
                  <a:srgbClr val="0B5D97"/>
                </a:solidFill>
                <a:latin typeface="Times New Roman"/>
                <a:ea typeface="Times New Roman"/>
                <a:cs typeface="Times New Roman"/>
              </a:rPr>
              <a:t> № 44-ФЗ, </a:t>
            </a:r>
            <a:r>
              <a:rPr sz="1867" b="1" err="1">
                <a:solidFill>
                  <a:srgbClr val="0B5D97"/>
                </a:solidFill>
                <a:latin typeface="Times New Roman"/>
                <a:ea typeface="Times New Roman"/>
                <a:cs typeface="Times New Roman"/>
              </a:rPr>
              <a:t>например</a:t>
            </a:r>
            <a:r>
              <a:rPr sz="1867" b="1">
                <a:solidFill>
                  <a:srgbClr val="0B5D97"/>
                </a:solidFill>
                <a:latin typeface="Times New Roman"/>
                <a:ea typeface="Times New Roman"/>
                <a:cs typeface="Times New Roman"/>
              </a:rPr>
              <a:t>: </a:t>
            </a:r>
          </a:p>
          <a:p>
            <a:pPr marL="342900" indent="-342900" algn="just">
              <a:buClr>
                <a:srgbClr val="00345E"/>
              </a:buClr>
              <a:buFont typeface="Wingdings"/>
              <a:buChar char="v"/>
            </a:pPr>
            <a:r>
              <a:rPr sz="1867" err="1">
                <a:latin typeface="Times New Roman"/>
                <a:ea typeface="Times New Roman"/>
                <a:cs typeface="Times New Roman"/>
              </a:rPr>
              <a:t>участник</a:t>
            </a:r>
            <a:r>
              <a:rPr sz="1867">
                <a:latin typeface="Times New Roman"/>
                <a:ea typeface="Times New Roman"/>
                <a:cs typeface="Times New Roman"/>
              </a:rPr>
              <a:t> </a:t>
            </a:r>
            <a:r>
              <a:rPr sz="1867" err="1">
                <a:latin typeface="Times New Roman"/>
                <a:ea typeface="Times New Roman"/>
                <a:cs typeface="Times New Roman"/>
              </a:rPr>
              <a:t>закупки</a:t>
            </a:r>
            <a:r>
              <a:rPr sz="1867">
                <a:latin typeface="Times New Roman"/>
                <a:ea typeface="Times New Roman"/>
                <a:cs typeface="Times New Roman"/>
              </a:rPr>
              <a:t> </a:t>
            </a:r>
            <a:r>
              <a:rPr sz="1867" err="1">
                <a:latin typeface="Times New Roman"/>
                <a:ea typeface="Times New Roman"/>
                <a:cs typeface="Times New Roman"/>
              </a:rPr>
              <a:t>работ</a:t>
            </a:r>
            <a:r>
              <a:rPr sz="1867">
                <a:latin typeface="Times New Roman"/>
                <a:ea typeface="Times New Roman"/>
                <a:cs typeface="Times New Roman"/>
              </a:rPr>
              <a:t> </a:t>
            </a:r>
            <a:r>
              <a:rPr sz="1867" err="1">
                <a:latin typeface="Times New Roman"/>
                <a:ea typeface="Times New Roman"/>
                <a:cs typeface="Times New Roman"/>
              </a:rPr>
              <a:t>или</a:t>
            </a:r>
            <a:r>
              <a:rPr sz="1867">
                <a:latin typeface="Times New Roman"/>
                <a:ea typeface="Times New Roman"/>
                <a:cs typeface="Times New Roman"/>
              </a:rPr>
              <a:t> </a:t>
            </a:r>
            <a:r>
              <a:rPr sz="1867" err="1">
                <a:latin typeface="Times New Roman"/>
                <a:ea typeface="Times New Roman"/>
                <a:cs typeface="Times New Roman"/>
              </a:rPr>
              <a:t>услуг</a:t>
            </a:r>
            <a:r>
              <a:rPr sz="1867">
                <a:latin typeface="Times New Roman"/>
                <a:ea typeface="Times New Roman"/>
                <a:cs typeface="Times New Roman"/>
              </a:rPr>
              <a:t>, </a:t>
            </a:r>
            <a:r>
              <a:rPr sz="1867" err="1">
                <a:latin typeface="Times New Roman"/>
                <a:ea typeface="Times New Roman"/>
                <a:cs typeface="Times New Roman"/>
              </a:rPr>
              <a:t>подпадающих</a:t>
            </a:r>
            <a:r>
              <a:rPr sz="1867">
                <a:latin typeface="Times New Roman"/>
                <a:ea typeface="Times New Roman"/>
                <a:cs typeface="Times New Roman"/>
              </a:rPr>
              <a:t> </a:t>
            </a:r>
            <a:r>
              <a:rPr sz="1867" err="1">
                <a:latin typeface="Times New Roman"/>
                <a:ea typeface="Times New Roman"/>
                <a:cs typeface="Times New Roman"/>
              </a:rPr>
              <a:t>под</a:t>
            </a:r>
            <a:r>
              <a:rPr sz="1867">
                <a:latin typeface="Times New Roman"/>
                <a:ea typeface="Times New Roman"/>
                <a:cs typeface="Times New Roman"/>
              </a:rPr>
              <a:t> </a:t>
            </a:r>
            <a:r>
              <a:rPr sz="1867" err="1">
                <a:latin typeface="Times New Roman"/>
                <a:ea typeface="Times New Roman"/>
                <a:cs typeface="Times New Roman"/>
              </a:rPr>
              <a:t>запрет</a:t>
            </a:r>
            <a:r>
              <a:rPr sz="1867">
                <a:latin typeface="Times New Roman"/>
                <a:ea typeface="Times New Roman"/>
                <a:cs typeface="Times New Roman"/>
              </a:rPr>
              <a:t>, </a:t>
            </a:r>
            <a:r>
              <a:rPr sz="1867" err="1">
                <a:latin typeface="Times New Roman"/>
                <a:ea typeface="Times New Roman"/>
                <a:cs typeface="Times New Roman"/>
              </a:rPr>
              <a:t>оказался</a:t>
            </a:r>
            <a:r>
              <a:rPr sz="1867">
                <a:latin typeface="Times New Roman"/>
                <a:ea typeface="Times New Roman"/>
                <a:cs typeface="Times New Roman"/>
              </a:rPr>
              <a:t> </a:t>
            </a:r>
            <a:r>
              <a:rPr sz="1867" err="1">
                <a:latin typeface="Times New Roman"/>
                <a:ea typeface="Times New Roman"/>
                <a:cs typeface="Times New Roman"/>
              </a:rPr>
              <a:t>иностранным</a:t>
            </a:r>
            <a:r>
              <a:rPr sz="1867">
                <a:latin typeface="Times New Roman"/>
                <a:ea typeface="Times New Roman"/>
                <a:cs typeface="Times New Roman"/>
              </a:rPr>
              <a:t> </a:t>
            </a:r>
            <a:r>
              <a:rPr sz="1867" err="1">
                <a:latin typeface="Times New Roman"/>
                <a:ea typeface="Times New Roman"/>
                <a:cs typeface="Times New Roman"/>
              </a:rPr>
              <a:t>лицом</a:t>
            </a:r>
            <a:r>
              <a:rPr sz="1867">
                <a:latin typeface="Times New Roman"/>
                <a:ea typeface="Times New Roman"/>
                <a:cs typeface="Times New Roman"/>
              </a:rPr>
              <a:t>.</a:t>
            </a:r>
          </a:p>
          <a:p>
            <a:pPr marL="285764" indent="-285764" algn="just">
              <a:buClr>
                <a:srgbClr val="087082"/>
              </a:buClr>
              <a:buFont typeface="Wingdings"/>
              <a:buChar char="§"/>
            </a:pPr>
            <a:endParaRPr sz="1867">
              <a:latin typeface="Times New Roman"/>
              <a:ea typeface="Times New Roman"/>
              <a:cs typeface="Times New Roman"/>
            </a:endParaRPr>
          </a:p>
          <a:p>
            <a:pPr marL="0" indent="0" algn="just">
              <a:buClr>
                <a:srgbClr val="087082"/>
              </a:buClr>
            </a:pPr>
            <a:r>
              <a:rPr sz="1867" b="1" err="1">
                <a:solidFill>
                  <a:srgbClr val="0B5D97"/>
                </a:solidFill>
                <a:latin typeface="Times New Roman"/>
                <a:ea typeface="Times New Roman"/>
                <a:cs typeface="Times New Roman"/>
              </a:rPr>
              <a:t>Ограничения</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закупки</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иностранных</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товаров</a:t>
            </a:r>
            <a:r>
              <a:rPr sz="1867" b="1">
                <a:solidFill>
                  <a:srgbClr val="0B5D97"/>
                </a:solidFill>
                <a:latin typeface="Times New Roman"/>
                <a:ea typeface="Times New Roman"/>
                <a:cs typeface="Times New Roman"/>
              </a:rPr>
              <a:t> с 1 </a:t>
            </a:r>
            <a:r>
              <a:rPr sz="1867" b="1" err="1">
                <a:solidFill>
                  <a:srgbClr val="0B5D97"/>
                </a:solidFill>
                <a:latin typeface="Times New Roman"/>
                <a:ea typeface="Times New Roman"/>
                <a:cs typeface="Times New Roman"/>
              </a:rPr>
              <a:t>января</a:t>
            </a:r>
            <a:r>
              <a:rPr sz="1867" b="1">
                <a:solidFill>
                  <a:srgbClr val="0B5D97"/>
                </a:solidFill>
                <a:latin typeface="Times New Roman"/>
                <a:ea typeface="Times New Roman"/>
                <a:cs typeface="Times New Roman"/>
              </a:rPr>
              <a:t> 2025 </a:t>
            </a:r>
            <a:r>
              <a:rPr sz="1867" b="1" err="1">
                <a:solidFill>
                  <a:srgbClr val="0B5D97"/>
                </a:solidFill>
                <a:latin typeface="Times New Roman"/>
                <a:ea typeface="Times New Roman"/>
                <a:cs typeface="Times New Roman"/>
              </a:rPr>
              <a:t>года</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срабатывают</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исключительно</a:t>
            </a:r>
            <a:r>
              <a:rPr sz="1867" b="1">
                <a:solidFill>
                  <a:srgbClr val="0B5D97"/>
                </a:solidFill>
                <a:latin typeface="Times New Roman"/>
                <a:ea typeface="Times New Roman"/>
                <a:cs typeface="Times New Roman"/>
              </a:rPr>
              <a:t/>
            </a:r>
            <a:br>
              <a:rPr sz="1867" b="1">
                <a:solidFill>
                  <a:srgbClr val="0B5D97"/>
                </a:solidFill>
                <a:latin typeface="Times New Roman"/>
                <a:ea typeface="Times New Roman"/>
                <a:cs typeface="Times New Roman"/>
              </a:rPr>
            </a:br>
            <a:r>
              <a:rPr sz="1867" b="1" err="1">
                <a:solidFill>
                  <a:srgbClr val="0B5D97"/>
                </a:solidFill>
                <a:latin typeface="Times New Roman"/>
                <a:ea typeface="Times New Roman"/>
                <a:cs typeface="Times New Roman"/>
              </a:rPr>
              <a:t>по</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принципу</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второй</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лишний</a:t>
            </a:r>
            <a:r>
              <a:rPr sz="1867" b="1">
                <a:solidFill>
                  <a:srgbClr val="0B5D97"/>
                </a:solidFill>
                <a:latin typeface="Times New Roman"/>
                <a:ea typeface="Times New Roman"/>
                <a:cs typeface="Times New Roman"/>
              </a:rPr>
              <a:t>»</a:t>
            </a:r>
          </a:p>
          <a:p>
            <a:pPr marL="0" indent="0" algn="just">
              <a:buClr>
                <a:srgbClr val="087082"/>
              </a:buClr>
            </a:pPr>
            <a:endParaRPr sz="1867" b="1">
              <a:solidFill>
                <a:srgbClr val="0B5D97"/>
              </a:solidFill>
              <a:latin typeface="Times New Roman"/>
              <a:ea typeface="Times New Roman"/>
              <a:cs typeface="Times New Roman"/>
            </a:endParaRPr>
          </a:p>
          <a:p>
            <a:pPr marL="0" indent="0" algn="just">
              <a:buClr>
                <a:srgbClr val="087082"/>
              </a:buClr>
            </a:pPr>
            <a:r>
              <a:rPr sz="1867" b="1" err="1">
                <a:solidFill>
                  <a:srgbClr val="0B5D97"/>
                </a:solidFill>
                <a:latin typeface="Times New Roman"/>
                <a:ea typeface="Times New Roman"/>
                <a:cs typeface="Times New Roman"/>
              </a:rPr>
              <a:t>Преимущество</a:t>
            </a:r>
            <a:r>
              <a:rPr sz="1867" b="1">
                <a:solidFill>
                  <a:srgbClr val="0B5D97"/>
                </a:solidFill>
                <a:latin typeface="Times New Roman"/>
                <a:ea typeface="Times New Roman"/>
                <a:cs typeface="Times New Roman"/>
              </a:rPr>
              <a:t> в </a:t>
            </a:r>
            <a:r>
              <a:rPr sz="1867" b="1" err="1">
                <a:solidFill>
                  <a:srgbClr val="0B5D97"/>
                </a:solidFill>
                <a:latin typeface="Times New Roman"/>
                <a:ea typeface="Times New Roman"/>
                <a:cs typeface="Times New Roman"/>
              </a:rPr>
              <a:t>отношении</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российских</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товаров</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значительно</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отличается</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от</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ранее</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действовавших</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условий</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допуска</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иностранных</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товаров</a:t>
            </a:r>
            <a:endParaRPr sz="1867" b="1">
              <a:solidFill>
                <a:srgbClr val="0B5D97"/>
              </a:solidFill>
              <a:latin typeface="Times New Roman"/>
              <a:ea typeface="Times New Roman"/>
              <a:cs typeface="Times New Roman"/>
            </a:endParaRPr>
          </a:p>
          <a:p>
            <a:pPr marL="0" indent="0" algn="just">
              <a:buClr>
                <a:srgbClr val="087082"/>
              </a:buClr>
            </a:pPr>
            <a:endParaRPr sz="1867" b="1">
              <a:solidFill>
                <a:srgbClr val="0B5D97"/>
              </a:solidFill>
              <a:latin typeface="Times New Roman"/>
              <a:ea typeface="Times New Roman"/>
              <a:cs typeface="Times New Roman"/>
            </a:endParaRPr>
          </a:p>
          <a:p>
            <a:pPr marL="0" indent="0" algn="just">
              <a:buClr>
                <a:srgbClr val="087082"/>
              </a:buClr>
            </a:pPr>
            <a:r>
              <a:rPr sz="1867" b="1">
                <a:solidFill>
                  <a:srgbClr val="0B5D97"/>
                </a:solidFill>
                <a:latin typeface="Times New Roman"/>
                <a:ea typeface="Times New Roman"/>
                <a:cs typeface="Times New Roman"/>
              </a:rPr>
              <a:t>С 1 </a:t>
            </a:r>
            <a:r>
              <a:rPr sz="1867" b="1" err="1">
                <a:solidFill>
                  <a:srgbClr val="0B5D97"/>
                </a:solidFill>
                <a:latin typeface="Times New Roman"/>
                <a:ea typeface="Times New Roman"/>
                <a:cs typeface="Times New Roman"/>
              </a:rPr>
              <a:t>января</a:t>
            </a:r>
            <a:r>
              <a:rPr sz="1867" b="1">
                <a:solidFill>
                  <a:srgbClr val="0B5D97"/>
                </a:solidFill>
                <a:latin typeface="Times New Roman"/>
                <a:ea typeface="Times New Roman"/>
                <a:cs typeface="Times New Roman"/>
              </a:rPr>
              <a:t> 2025 </a:t>
            </a:r>
            <a:r>
              <a:rPr sz="1867" b="1" err="1">
                <a:solidFill>
                  <a:srgbClr val="0B5D97"/>
                </a:solidFill>
                <a:latin typeface="Times New Roman"/>
                <a:ea typeface="Times New Roman"/>
                <a:cs typeface="Times New Roman"/>
              </a:rPr>
              <a:t>года</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при</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закупке</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товаров</a:t>
            </a:r>
            <a:r>
              <a:rPr sz="1867" b="1">
                <a:solidFill>
                  <a:srgbClr val="0B5D97"/>
                </a:solidFill>
                <a:latin typeface="Times New Roman"/>
                <a:ea typeface="Times New Roman"/>
                <a:cs typeface="Times New Roman"/>
              </a:rPr>
              <a:t>, в </a:t>
            </a:r>
            <a:r>
              <a:rPr sz="1867" b="1" err="1">
                <a:solidFill>
                  <a:srgbClr val="0B5D97"/>
                </a:solidFill>
                <a:latin typeface="Times New Roman"/>
                <a:ea typeface="Times New Roman"/>
                <a:cs typeface="Times New Roman"/>
              </a:rPr>
              <a:t>отношении</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которых</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устанавливаются</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запрет</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ограничение</a:t>
            </a:r>
            <a:r>
              <a:rPr sz="1867" b="1">
                <a:solidFill>
                  <a:srgbClr val="0B5D97"/>
                </a:solidFill>
                <a:latin typeface="Times New Roman"/>
                <a:ea typeface="Times New Roman"/>
                <a:cs typeface="Times New Roman"/>
              </a:rPr>
              <a:t/>
            </a:r>
            <a:br>
              <a:rPr sz="1867" b="1">
                <a:solidFill>
                  <a:srgbClr val="0B5D97"/>
                </a:solidFill>
                <a:latin typeface="Times New Roman"/>
                <a:ea typeface="Times New Roman"/>
                <a:cs typeface="Times New Roman"/>
              </a:rPr>
            </a:br>
            <a:r>
              <a:rPr sz="1867" b="1" err="1">
                <a:solidFill>
                  <a:srgbClr val="0B5D97"/>
                </a:solidFill>
                <a:latin typeface="Times New Roman"/>
                <a:ea typeface="Times New Roman"/>
                <a:cs typeface="Times New Roman"/>
              </a:rPr>
              <a:t>или</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преимущество</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заказчики</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обязаны</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указывать</a:t>
            </a:r>
            <a:r>
              <a:rPr sz="1867" b="1">
                <a:solidFill>
                  <a:srgbClr val="0B5D97"/>
                </a:solidFill>
                <a:latin typeface="Times New Roman"/>
                <a:ea typeface="Times New Roman"/>
                <a:cs typeface="Times New Roman"/>
              </a:rPr>
              <a:t> в </a:t>
            </a:r>
            <a:r>
              <a:rPr sz="1867" b="1" err="1">
                <a:solidFill>
                  <a:srgbClr val="0B5D97"/>
                </a:solidFill>
                <a:latin typeface="Times New Roman"/>
                <a:ea typeface="Times New Roman"/>
                <a:cs typeface="Times New Roman"/>
              </a:rPr>
              <a:t>описании</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объекта</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закупки</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характеристики</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товара</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российского</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происхождения</a:t>
            </a:r>
            <a:endParaRPr sz="1867" b="1">
              <a:solidFill>
                <a:srgbClr val="0B5D97"/>
              </a:solidFill>
              <a:latin typeface="Times New Roman"/>
              <a:ea typeface="Times New Roman"/>
              <a:cs typeface="Times New Roman"/>
            </a:endParaRPr>
          </a:p>
          <a:p>
            <a:pPr marL="285764" indent="-285764" algn="just">
              <a:buClr>
                <a:srgbClr val="087082"/>
              </a:buClr>
              <a:buFont typeface="Wingdings"/>
              <a:buChar char="§"/>
            </a:pPr>
            <a:endParaRPr sz="1867">
              <a:latin typeface="Times New Roman"/>
              <a:ea typeface="Times New Roman"/>
              <a:cs typeface="Times New Roman"/>
            </a:endParaRPr>
          </a:p>
        </p:txBody>
      </p:sp>
      <p:sp>
        <p:nvSpPr>
          <p:cNvPr id="81" name="Shape 81"/>
          <p:cNvSpPr/>
          <p:nvPr/>
        </p:nvSpPr>
        <p:spPr>
          <a:xfrm>
            <a:off x="295276" y="1103842"/>
            <a:ext cx="11543241" cy="0"/>
          </a:xfrm>
          <a:prstGeom prst="line">
            <a:avLst/>
          </a:prstGeom>
          <a:ln w="38100">
            <a:solidFill>
              <a:srgbClr val="00345E"/>
            </a:solidFill>
            <a:prstDash val="solid"/>
          </a:ln>
        </p:spPr>
        <p:style>
          <a:lnRef idx="0">
            <a:scrgbClr r="0" g="0" b="0"/>
          </a:lnRef>
          <a:fillRef idx="0">
            <a:schemeClr val="accent1"/>
          </a:fillRef>
          <a:effectRef idx="0">
            <a:scrgbClr r="0" g="0" b="0"/>
          </a:effectRef>
          <a:fontRef idx="none"/>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GroupShape 279"/>
        <p:cNvGrpSpPr/>
        <p:nvPr/>
      </p:nvGrpSpPr>
      <p:grpSpPr>
        <a:xfrm>
          <a:off x="0" y="0"/>
          <a:ext cx="0" cy="0"/>
          <a:chOff x="0" y="0"/>
          <a:chExt cx="0" cy="0"/>
        </a:xfrm>
      </p:grpSpPr>
      <p:pic>
        <p:nvPicPr>
          <p:cNvPr id="281" name="Picture 281"/>
          <p:cNvPicPr/>
          <p:nvPr/>
        </p:nvPicPr>
        <p:blipFill>
          <a:blip r:embed="rId2"/>
          <a:srcRect l="31461"/>
          <a:stretch/>
        </p:blipFill>
        <p:spPr>
          <a:xfrm>
            <a:off x="6355449" y="221246"/>
            <a:ext cx="5606144" cy="6228354"/>
          </a:xfrm>
          <a:prstGeom prst="rect">
            <a:avLst/>
          </a:prstGeom>
          <a:ln>
            <a:noFill/>
          </a:ln>
        </p:spPr>
      </p:pic>
      <p:sp>
        <p:nvSpPr>
          <p:cNvPr id="282" name="Shape 282"/>
          <p:cNvSpPr/>
          <p:nvPr/>
        </p:nvSpPr>
        <p:spPr>
          <a:xfrm>
            <a:off x="3818444" y="694891"/>
            <a:ext cx="1945341"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Объект закупки:</a:t>
            </a:r>
          </a:p>
        </p:txBody>
      </p:sp>
      <p:sp>
        <p:nvSpPr>
          <p:cNvPr id="283" name="Shape 283"/>
          <p:cNvSpPr txBox="1"/>
          <p:nvPr/>
        </p:nvSpPr>
        <p:spPr>
          <a:xfrm>
            <a:off x="5753091" y="611101"/>
            <a:ext cx="6276531" cy="584775"/>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поставка персональных носимых видеорегистраторов </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и терминалов зарядки архивирования и хранения данных</a:t>
            </a:r>
            <a:endParaRPr sz="1800">
              <a:solidFill>
                <a:schemeClr val="tx1"/>
              </a:solidFill>
              <a:latin typeface="+mn-lt"/>
              <a:ea typeface="+mn-ea"/>
              <a:cs typeface="+mn-cs"/>
            </a:endParaRPr>
          </a:p>
        </p:txBody>
      </p:sp>
      <p:sp>
        <p:nvSpPr>
          <p:cNvPr id="284" name="Shape 284"/>
          <p:cNvSpPr/>
          <p:nvPr/>
        </p:nvSpPr>
        <p:spPr>
          <a:xfrm>
            <a:off x="3818447" y="1296751"/>
            <a:ext cx="879151"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Довод:</a:t>
            </a:r>
          </a:p>
        </p:txBody>
      </p:sp>
      <p:pic>
        <p:nvPicPr>
          <p:cNvPr id="286" name="Picture 286"/>
          <p:cNvPicPr/>
          <p:nvPr/>
        </p:nvPicPr>
        <p:blipFill>
          <a:blip r:embed="rId3"/>
          <a:stretch/>
        </p:blipFill>
        <p:spPr>
          <a:xfrm>
            <a:off x="206562" y="848785"/>
            <a:ext cx="3423864" cy="3423864"/>
          </a:xfrm>
          <a:prstGeom prst="rect">
            <a:avLst/>
          </a:prstGeom>
        </p:spPr>
      </p:pic>
      <p:sp>
        <p:nvSpPr>
          <p:cNvPr id="287" name="Shape 287"/>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288" name="Shape 288"/>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28/06/105-2446/2025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0173100005025000004</a:t>
            </a:r>
            <a:endParaRPr sz="1800">
              <a:solidFill>
                <a:schemeClr val="tx1"/>
              </a:solidFill>
              <a:latin typeface="+mn-lt"/>
              <a:ea typeface="+mn-ea"/>
              <a:cs typeface="+mn-cs"/>
            </a:endParaRPr>
          </a:p>
        </p:txBody>
      </p:sp>
      <p:pic>
        <p:nvPicPr>
          <p:cNvPr id="290" name="Picture 290"/>
          <p:cNvPicPr/>
          <p:nvPr/>
        </p:nvPicPr>
        <p:blipFill>
          <a:blip r:embed="rId4"/>
          <a:srcRect l="18378" t="22518" r="14078" b="25491"/>
          <a:stretch/>
        </p:blipFill>
        <p:spPr>
          <a:xfrm>
            <a:off x="2276773" y="3389352"/>
            <a:ext cx="1398980" cy="619418"/>
          </a:xfrm>
          <a:prstGeom prst="rect">
            <a:avLst/>
          </a:prstGeom>
        </p:spPr>
      </p:pic>
      <p:sp>
        <p:nvSpPr>
          <p:cNvPr id="291" name="Shape 291"/>
          <p:cNvSpPr txBox="1"/>
          <p:nvPr/>
        </p:nvSpPr>
        <p:spPr>
          <a:xfrm>
            <a:off x="4769779" y="1213384"/>
            <a:ext cx="6822391" cy="584775"/>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неправомерно установлено требование о наличии конкретных товарных знаков</a:t>
            </a:r>
            <a:endParaRPr sz="1800">
              <a:solidFill>
                <a:schemeClr val="tx1"/>
              </a:solidFill>
              <a:latin typeface="+mn-lt"/>
              <a:ea typeface="+mn-ea"/>
              <a:cs typeface="+mn-cs"/>
            </a:endParaRPr>
          </a:p>
        </p:txBody>
      </p:sp>
      <p:sp>
        <p:nvSpPr>
          <p:cNvPr id="292" name="Shape 292"/>
          <p:cNvSpPr/>
          <p:nvPr/>
        </p:nvSpPr>
        <p:spPr>
          <a:xfrm>
            <a:off x="3806199" y="1794290"/>
            <a:ext cx="2229265"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Решение комиссии:</a:t>
            </a:r>
          </a:p>
        </p:txBody>
      </p:sp>
      <p:sp>
        <p:nvSpPr>
          <p:cNvPr id="293" name="Shape 293"/>
          <p:cNvSpPr txBox="1"/>
          <p:nvPr/>
        </p:nvSpPr>
        <p:spPr>
          <a:xfrm>
            <a:off x="5946556" y="1832218"/>
            <a:ext cx="5889602" cy="1569660"/>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1. В Описании закупки приведено обоснование невозможности поставки эквивалента в связи с необходимостью обеспечения совместимости используемого оборудования, работающего</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на программном обеспечении «RIXET Менеджер Видеофиксации», для обеспечения полного функционала работы оборудования</a:t>
            </a:r>
            <a:endParaRPr sz="1800">
              <a:solidFill>
                <a:schemeClr val="tx1"/>
              </a:solidFill>
              <a:latin typeface="+mn-lt"/>
              <a:ea typeface="+mn-ea"/>
              <a:cs typeface="+mn-cs"/>
            </a:endParaRPr>
          </a:p>
        </p:txBody>
      </p:sp>
      <p:sp>
        <p:nvSpPr>
          <p:cNvPr id="294" name="Shape 294"/>
          <p:cNvSpPr txBox="1"/>
          <p:nvPr/>
        </p:nvSpPr>
        <p:spPr>
          <a:xfrm>
            <a:off x="3995738" y="3335423"/>
            <a:ext cx="7804730" cy="1569660"/>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2. На заседании Комиссии представители Заказчика пояснили, что Заказчиком ранее осуществлены закупки малого объема на поставку Товаров, в результате чего</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на использовании у Заказчика в настоящее время находится аналогичное оборудование. Таким образом, как следует из пояснений представителей Заказчика, указание на товарный знак Товаров преследует цель обеспечений совместимости</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при взаимодействии закупаемых и уже находящихся в использовании Товаров</a:t>
            </a:r>
            <a:endParaRPr sz="1800">
              <a:solidFill>
                <a:schemeClr val="tx1"/>
              </a:solidFill>
              <a:latin typeface="+mn-lt"/>
              <a:ea typeface="+mn-ea"/>
              <a:cs typeface="+mn-cs"/>
            </a:endParaRPr>
          </a:p>
        </p:txBody>
      </p:sp>
      <p:sp>
        <p:nvSpPr>
          <p:cNvPr id="295" name="Shape 295"/>
          <p:cNvSpPr txBox="1"/>
          <p:nvPr/>
        </p:nvSpPr>
        <p:spPr>
          <a:xfrm>
            <a:off x="3995738" y="5008649"/>
            <a:ext cx="7804730" cy="1077218"/>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3. Вместе с тем на заседание Комиссии Заказчиком не представлены материалы</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и сведения, позволяющие Комиссии прийти к выводу о том, что полноценный функционал работы Товаров обеспечивается исключительно за счет взаимодействия Товаров друг с другом</a:t>
            </a:r>
            <a:endParaRPr sz="1800">
              <a:solidFill>
                <a:schemeClr val="tx1"/>
              </a:solidFill>
              <a:latin typeface="+mn-lt"/>
              <a:ea typeface="+mn-ea"/>
              <a:cs typeface="+mn-cs"/>
            </a:endParaRPr>
          </a:p>
        </p:txBody>
      </p:sp>
      <p:pic>
        <p:nvPicPr>
          <p:cNvPr id="297" name="Picture 297"/>
          <p:cNvPicPr/>
          <p:nvPr/>
        </p:nvPicPr>
        <p:blipFill>
          <a:blip r:embed="rId5"/>
          <a:srcRect l="96064" r="-2107"/>
          <a:stretch/>
        </p:blipFill>
        <p:spPr>
          <a:xfrm rot="16200000">
            <a:off x="5781177" y="447177"/>
            <a:ext cx="629646" cy="12192000"/>
          </a:xfrm>
          <a:prstGeom prst="rect">
            <a:avLst/>
          </a:prstGeom>
        </p:spPr>
      </p:pic>
      <p:sp>
        <p:nvSpPr>
          <p:cNvPr id="298" name="Shape 298"/>
          <p:cNvSpPr txBox="1"/>
          <p:nvPr/>
        </p:nvSpPr>
        <p:spPr>
          <a:xfrm>
            <a:off x="646755" y="4573196"/>
            <a:ext cx="2272166" cy="228908"/>
          </a:xfrm>
          <a:prstGeom prst="rect">
            <a:avLst/>
          </a:prstGeom>
        </p:spPr>
        <p:txBody>
          <a:bodyPr vert="horz" wrap="square" lIns="0" tIns="13334" rIns="0" bIns="0">
            <a:spAutoFit/>
          </a:bodyPr>
          <a:lstStyle/>
          <a:p>
            <a:pPr marL="12700" marR="5080" indent="0" algn="l">
              <a:lnSpc>
                <a:spcPct val="100000"/>
              </a:lnSpc>
              <a:spcBef>
                <a:spcPts val="104"/>
              </a:spcBef>
            </a:pPr>
            <a:r>
              <a:rPr sz="1400" b="1" spc="-5">
                <a:solidFill>
                  <a:srgbClr val="00345E"/>
                </a:solidFill>
                <a:latin typeface="Times New Roman"/>
                <a:ea typeface="Times New Roman"/>
                <a:cs typeface="Times New Roman"/>
              </a:rPr>
              <a:t>Техническая документация</a:t>
            </a:r>
            <a:endParaRPr sz="1800">
              <a:solidFill>
                <a:schemeClr val="tx1"/>
              </a:solidFill>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p:nvPr/>
        </p:nvPicPr>
        <p:blipFill>
          <a:blip r:embed="rId2"/>
          <a:srcRect l="31461"/>
          <a:stretch/>
        </p:blipFill>
        <p:spPr>
          <a:xfrm>
            <a:off x="6224077" y="189000"/>
            <a:ext cx="5606143" cy="6228354"/>
          </a:xfrm>
          <a:prstGeom prst="rect">
            <a:avLst/>
          </a:prstGeom>
          <a:ln>
            <a:noFill/>
          </a:ln>
        </p:spPr>
      </p:pic>
      <p:sp>
        <p:nvSpPr>
          <p:cNvPr id="21" name="Shape 200"/>
          <p:cNvSpPr/>
          <p:nvPr/>
        </p:nvSpPr>
        <p:spPr>
          <a:xfrm>
            <a:off x="3818445" y="694891"/>
            <a:ext cx="1945341" cy="369332"/>
          </a:xfrm>
          <a:prstGeom prst="rect">
            <a:avLst/>
          </a:prstGeom>
        </p:spPr>
        <p:txBody>
          <a:bodyPr wrap="none" lIns="91440" tIns="45720" rIns="91440" bIns="45720">
            <a:spAutoFit/>
          </a:bodyPr>
          <a:lstStyle/>
          <a:p>
            <a:pPr marL="0" indent="0" algn="just"/>
            <a:r>
              <a:rPr lang="ru-RU" b="1" dirty="0">
                <a:solidFill>
                  <a:srgbClr val="00345E"/>
                </a:solidFill>
                <a:latin typeface="Times New Roman" panose="02020603050405020304" pitchFamily="18" charset="0"/>
                <a:ea typeface="DejaVu Sans Condensed"/>
                <a:cs typeface="Times New Roman" panose="02020603050405020304" pitchFamily="18" charset="0"/>
              </a:rPr>
              <a:t>Объект закупки:</a:t>
            </a:r>
            <a:endParaRPr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2" name="Shape 192"/>
          <p:cNvSpPr txBox="1"/>
          <p:nvPr/>
        </p:nvSpPr>
        <p:spPr>
          <a:xfrm>
            <a:off x="5946556" y="693217"/>
            <a:ext cx="6276531" cy="338554"/>
          </a:xfrm>
          <a:prstGeom prst="rect">
            <a:avLst/>
          </a:prstGeom>
          <a:noFill/>
        </p:spPr>
        <p:txBody>
          <a:bodyPr wrap="square" lIns="91440" tIns="45720" rIns="91440" bIns="45720">
            <a:spAutoFit/>
          </a:bodyPr>
          <a:lstStyle/>
          <a:p>
            <a:pPr algn="just"/>
            <a:r>
              <a:rPr lang="ru-RU" sz="1600" dirty="0">
                <a:solidFill>
                  <a:srgbClr val="00345E"/>
                </a:solidFill>
                <a:latin typeface="Times New Roman" panose="02020603050405020304" pitchFamily="18" charset="0"/>
                <a:ea typeface="DejaVu Sans Condensed"/>
                <a:cs typeface="Times New Roman" panose="02020603050405020304" pitchFamily="18" charset="0"/>
              </a:rPr>
              <a:t>поставка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специальной формы </a:t>
            </a:r>
            <a:r>
              <a:rPr lang="ru-RU" sz="1600" dirty="0">
                <a:solidFill>
                  <a:srgbClr val="00345E"/>
                </a:solidFill>
                <a:latin typeface="Times New Roman" panose="02020603050405020304" pitchFamily="18" charset="0"/>
                <a:ea typeface="DejaVu Sans Condensed"/>
                <a:cs typeface="Times New Roman" panose="02020603050405020304" pitchFamily="18" charset="0"/>
              </a:rPr>
              <a:t>одежды </a:t>
            </a:r>
          </a:p>
        </p:txBody>
      </p:sp>
      <p:sp>
        <p:nvSpPr>
          <p:cNvPr id="10" name="Shape 200"/>
          <p:cNvSpPr/>
          <p:nvPr/>
        </p:nvSpPr>
        <p:spPr>
          <a:xfrm>
            <a:off x="3818447" y="1296751"/>
            <a:ext cx="879151" cy="369332"/>
          </a:xfrm>
          <a:prstGeom prst="rect">
            <a:avLst/>
          </a:prstGeom>
        </p:spPr>
        <p:txBody>
          <a:bodyPr wrap="none" lIns="91440" tIns="45720" rIns="91440" bIns="45720">
            <a:spAutoFit/>
          </a:bodyPr>
          <a:lstStyle/>
          <a:p>
            <a:pPr marL="0" indent="0" algn="just"/>
            <a:r>
              <a:rPr lang="ru-RU" b="1" dirty="0">
                <a:solidFill>
                  <a:srgbClr val="00345E"/>
                </a:solidFill>
                <a:latin typeface="Times New Roman" panose="02020603050405020304" pitchFamily="18" charset="0"/>
                <a:ea typeface="DejaVu Sans Condensed"/>
                <a:cs typeface="Times New Roman" panose="02020603050405020304" pitchFamily="18" charset="0"/>
              </a:rPr>
              <a:t>Довод:</a:t>
            </a:r>
            <a:endParaRPr b="1" dirty="0">
              <a:solidFill>
                <a:srgbClr val="00345E"/>
              </a:solidFill>
              <a:latin typeface="Times New Roman" panose="02020603050405020304" pitchFamily="18" charset="0"/>
              <a:ea typeface="DejaVu Sans Condensed"/>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62" y="848785"/>
            <a:ext cx="3423864" cy="3423864"/>
          </a:xfrm>
          <a:prstGeom prst="rect">
            <a:avLst/>
          </a:prstGeom>
        </p:spPr>
      </p:pic>
      <p:sp>
        <p:nvSpPr>
          <p:cNvPr id="7" name="Прямоугольник 6"/>
          <p:cNvSpPr/>
          <p:nvPr/>
        </p:nvSpPr>
        <p:spPr>
          <a:xfrm>
            <a:off x="401906" y="1368075"/>
            <a:ext cx="2678178" cy="1985147"/>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3" name="Shape 192"/>
          <p:cNvSpPr txBox="1"/>
          <p:nvPr/>
        </p:nvSpPr>
        <p:spPr>
          <a:xfrm>
            <a:off x="646755" y="1864475"/>
            <a:ext cx="2329508" cy="1077218"/>
          </a:xfrm>
          <a:prstGeom prst="rect">
            <a:avLst/>
          </a:prstGeom>
          <a:noFill/>
        </p:spPr>
        <p:txBody>
          <a:bodyPr wrap="square" lIns="91440" tIns="45720" rIns="91440" bIns="45720">
            <a:spAutoFit/>
          </a:bodyPr>
          <a:lstStyle/>
          <a:p>
            <a:r>
              <a:rPr lang="ru-RU" sz="1600" dirty="0">
                <a:solidFill>
                  <a:schemeClr val="bg1"/>
                </a:solidFill>
                <a:latin typeface="Times New Roman" panose="02020603050405020304" pitchFamily="18" charset="0"/>
                <a:ea typeface="DejaVu Sans Condensed"/>
                <a:cs typeface="Times New Roman" panose="02020603050405020304" pitchFamily="18" charset="0"/>
              </a:rPr>
              <a:t>Решение ФАС России </a:t>
            </a:r>
            <a:br>
              <a:rPr lang="ru-RU"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по </a:t>
            </a:r>
            <a:r>
              <a:rPr lang="ru-RU" sz="1600" dirty="0" smtClean="0">
                <a:solidFill>
                  <a:schemeClr val="bg1"/>
                </a:solidFill>
                <a:latin typeface="Times New Roman" panose="02020603050405020304" pitchFamily="18" charset="0"/>
                <a:ea typeface="DejaVu Sans Condensed"/>
                <a:cs typeface="Times New Roman" panose="02020603050405020304" pitchFamily="18" charset="0"/>
              </a:rPr>
              <a:t>делу:</a:t>
            </a:r>
            <a:r>
              <a:rPr lang="ru-RU" sz="1600" dirty="0">
                <a:solidFill>
                  <a:schemeClr val="bg1"/>
                </a:solidFill>
                <a:latin typeface="Times New Roman" panose="02020603050405020304" pitchFamily="18" charset="0"/>
                <a:ea typeface="DejaVu Sans Condensed"/>
                <a:cs typeface="Times New Roman" panose="02020603050405020304" pitchFamily="18" charset="0"/>
              </a:rPr>
              <a:t/>
            </a:r>
            <a:br>
              <a:rPr lang="ru-RU"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 28/06/105-46/2025 </a:t>
            </a:r>
            <a:r>
              <a:rPr lang="ru-RU" sz="1600" dirty="0" smtClean="0">
                <a:solidFill>
                  <a:schemeClr val="bg1"/>
                </a:solidFill>
                <a:latin typeface="Times New Roman" panose="02020603050405020304" pitchFamily="18" charset="0"/>
                <a:ea typeface="DejaVu Sans Condensed"/>
                <a:cs typeface="Times New Roman" panose="02020603050405020304" pitchFamily="18" charset="0"/>
              </a:rPr>
              <a:t> </a:t>
            </a:r>
            <a:endParaRPr lang="ru-RU" sz="1600" dirty="0">
              <a:solidFill>
                <a:schemeClr val="bg1"/>
              </a:solidFill>
              <a:latin typeface="Times New Roman" panose="02020603050405020304" pitchFamily="18" charset="0"/>
              <a:ea typeface="DejaVu Sans Condensed"/>
              <a:cs typeface="Times New Roman" panose="02020603050405020304" pitchFamily="18" charset="0"/>
            </a:endParaRPr>
          </a:p>
          <a:p>
            <a:endParaRPr lang="ru-RU" sz="1600" dirty="0">
              <a:solidFill>
                <a:schemeClr val="bg1"/>
              </a:solidFill>
              <a:latin typeface="Times New Roman" panose="02020603050405020304" pitchFamily="18" charset="0"/>
              <a:ea typeface="DejaVu Sans Condensed"/>
              <a:cs typeface="Times New Roman" panose="02020603050405020304" pitchFamily="18" charset="0"/>
            </a:endParaRPr>
          </a:p>
        </p:txBody>
      </p:sp>
      <p:pic>
        <p:nvPicPr>
          <p:cNvPr id="14" name="Рисунок 13"/>
          <p:cNvPicPr>
            <a:picLocks noChangeAspect="1"/>
          </p:cNvPicPr>
          <p:nvPr/>
        </p:nvPicPr>
        <p:blipFill rotWithShape="1">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l="18378" t="22518" r="14078" b="25491"/>
          <a:stretch/>
        </p:blipFill>
        <p:spPr>
          <a:xfrm>
            <a:off x="2276773" y="3389353"/>
            <a:ext cx="1398980" cy="619418"/>
          </a:xfrm>
          <a:prstGeom prst="rect">
            <a:avLst/>
          </a:prstGeom>
        </p:spPr>
      </p:pic>
      <p:sp>
        <p:nvSpPr>
          <p:cNvPr id="19" name="Shape 192"/>
          <p:cNvSpPr txBox="1"/>
          <p:nvPr/>
        </p:nvSpPr>
        <p:spPr>
          <a:xfrm>
            <a:off x="4807341" y="1268348"/>
            <a:ext cx="6822391" cy="584775"/>
          </a:xfrm>
          <a:prstGeom prst="rect">
            <a:avLst/>
          </a:prstGeom>
          <a:noFill/>
        </p:spPr>
        <p:txBody>
          <a:bodyPr wrap="square" lIns="91440" tIns="45720" rIns="91440" bIns="45720">
            <a:spAutoFit/>
          </a:bodyPr>
          <a:lstStyle/>
          <a:p>
            <a:pPr algn="just"/>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Неправомерно принято решение о признании заявки Победителя </a:t>
            </a:r>
            <a:r>
              <a:rPr lang="ru-RU" sz="1600" dirty="0">
                <a:solidFill>
                  <a:srgbClr val="00345E"/>
                </a:solidFill>
                <a:latin typeface="Times New Roman" panose="02020603050405020304" pitchFamily="18" charset="0"/>
                <a:ea typeface="DejaVu Sans Condensed"/>
                <a:cs typeface="Times New Roman" panose="02020603050405020304" pitchFamily="18" charset="0"/>
              </a:rPr>
              <a:t>соответствующей требованиям Закона о контрактной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системе. </a:t>
            </a:r>
            <a:endParaRPr lang="ru-RU" sz="16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3" name="Shape 200"/>
          <p:cNvSpPr/>
          <p:nvPr/>
        </p:nvSpPr>
        <p:spPr>
          <a:xfrm>
            <a:off x="3806200" y="1794290"/>
            <a:ext cx="2229265" cy="369332"/>
          </a:xfrm>
          <a:prstGeom prst="rect">
            <a:avLst/>
          </a:prstGeom>
        </p:spPr>
        <p:txBody>
          <a:bodyPr wrap="none" lIns="91440" tIns="45720" rIns="91440" bIns="45720">
            <a:spAutoFit/>
          </a:bodyPr>
          <a:lstStyle/>
          <a:p>
            <a:pPr marL="0" indent="0" algn="just"/>
            <a:r>
              <a:rPr lang="ru-RU" b="1" dirty="0">
                <a:solidFill>
                  <a:srgbClr val="00345E"/>
                </a:solidFill>
                <a:latin typeface="Times New Roman" panose="02020603050405020304" pitchFamily="18" charset="0"/>
                <a:ea typeface="DejaVu Sans Condensed"/>
                <a:cs typeface="Times New Roman" panose="02020603050405020304" pitchFamily="18" charset="0"/>
              </a:rPr>
              <a:t>Решение комиссии:</a:t>
            </a:r>
            <a:endParaRPr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4" name="Shape 192"/>
          <p:cNvSpPr txBox="1"/>
          <p:nvPr/>
        </p:nvSpPr>
        <p:spPr>
          <a:xfrm>
            <a:off x="5946556" y="1894910"/>
            <a:ext cx="5889602" cy="584775"/>
          </a:xfrm>
          <a:prstGeom prst="rect">
            <a:avLst/>
          </a:prstGeom>
          <a:noFill/>
        </p:spPr>
        <p:txBody>
          <a:bodyPr wrap="square" lIns="91440" tIns="45720" rIns="91440" bIns="45720">
            <a:spAutoFit/>
          </a:bodyPr>
          <a:lstStyle/>
          <a:p>
            <a:pPr algn="just"/>
            <a:r>
              <a:rPr lang="ru-RU" sz="1600" dirty="0">
                <a:solidFill>
                  <a:srgbClr val="00345E"/>
                </a:solidFill>
                <a:latin typeface="Times New Roman" panose="02020603050405020304" pitchFamily="18" charset="0"/>
                <a:ea typeface="DejaVu Sans Condensed"/>
                <a:cs typeface="Times New Roman" panose="02020603050405020304" pitchFamily="18" charset="0"/>
              </a:rPr>
              <a:t>1. Заказчиком осуществляется закупка Товара, который включен в перечень приложения № 1 к Постановлению №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1875.</a:t>
            </a:r>
            <a:endParaRPr lang="ru-RU" sz="16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5" name="Shape 192"/>
          <p:cNvSpPr txBox="1"/>
          <p:nvPr/>
        </p:nvSpPr>
        <p:spPr>
          <a:xfrm>
            <a:off x="3875275" y="2583190"/>
            <a:ext cx="7804729" cy="1077218"/>
          </a:xfrm>
          <a:prstGeom prst="rect">
            <a:avLst/>
          </a:prstGeom>
          <a:noFill/>
        </p:spPr>
        <p:txBody>
          <a:bodyPr wrap="square" lIns="91440" tIns="45720" rIns="91440" bIns="45720">
            <a:spAutoFit/>
          </a:bodyPr>
          <a:lstStyle/>
          <a:p>
            <a:pPr algn="just"/>
            <a:r>
              <a:rPr lang="ru-RU" sz="1600" dirty="0">
                <a:solidFill>
                  <a:srgbClr val="00345E"/>
                </a:solidFill>
                <a:latin typeface="Times New Roman" panose="02020603050405020304" pitchFamily="18" charset="0"/>
                <a:ea typeface="DejaVu Sans Condensed"/>
                <a:cs typeface="Times New Roman" panose="02020603050405020304" pitchFamily="18" charset="0"/>
              </a:rPr>
              <a:t>2.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В </a:t>
            </a:r>
            <a:r>
              <a:rPr lang="ru-RU" sz="1600" dirty="0">
                <a:solidFill>
                  <a:srgbClr val="00345E"/>
                </a:solidFill>
                <a:latin typeface="Times New Roman" panose="02020603050405020304" pitchFamily="18" charset="0"/>
                <a:ea typeface="DejaVu Sans Condensed"/>
                <a:cs typeface="Times New Roman" panose="02020603050405020304" pitchFamily="18" charset="0"/>
              </a:rPr>
              <a:t>соответствии с пунктом 53 приложения к Постановлением Правительства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от </a:t>
            </a:r>
            <a:r>
              <a:rPr lang="ru-RU" sz="1600" dirty="0">
                <a:solidFill>
                  <a:srgbClr val="00345E"/>
                </a:solidFill>
                <a:latin typeface="Times New Roman" panose="02020603050405020304" pitchFamily="18" charset="0"/>
                <a:ea typeface="DejaVu Sans Condensed"/>
                <a:cs typeface="Times New Roman" panose="02020603050405020304" pitchFamily="18" charset="0"/>
              </a:rPr>
              <a:t>17.07.2015 № 719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a:t>
            </a:r>
            <a:r>
              <a:rPr lang="ru-RU" sz="1600" dirty="0">
                <a:solidFill>
                  <a:srgbClr val="00345E"/>
                </a:solidFill>
                <a:latin typeface="Times New Roman" panose="02020603050405020304" pitchFamily="18" charset="0"/>
                <a:ea typeface="DejaVu Sans Condensed"/>
                <a:cs typeface="Times New Roman" panose="02020603050405020304" pitchFamily="18" charset="0"/>
              </a:rPr>
              <a:t>О подтверждении производства российской промышленной продукции»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к </a:t>
            </a:r>
            <a:r>
              <a:rPr lang="ru-RU" sz="1600" dirty="0">
                <a:solidFill>
                  <a:srgbClr val="00345E"/>
                </a:solidFill>
                <a:latin typeface="Times New Roman" panose="02020603050405020304" pitchFamily="18" charset="0"/>
                <a:ea typeface="DejaVu Sans Condensed"/>
                <a:cs typeface="Times New Roman" panose="02020603050405020304" pitchFamily="18" charset="0"/>
              </a:rPr>
              <a:t>закупаемым Заказчикам товарам предусмотрены требования о наличии минимально возможного количества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баллов.</a:t>
            </a:r>
            <a:endParaRPr lang="ru-RU" sz="16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6" name="Shape 192"/>
          <p:cNvSpPr txBox="1"/>
          <p:nvPr/>
        </p:nvSpPr>
        <p:spPr>
          <a:xfrm>
            <a:off x="1064391" y="4079976"/>
            <a:ext cx="10771767" cy="1323439"/>
          </a:xfrm>
          <a:prstGeom prst="rect">
            <a:avLst/>
          </a:prstGeom>
          <a:noFill/>
        </p:spPr>
        <p:txBody>
          <a:bodyPr wrap="square" lIns="91440" tIns="45720" rIns="91440" bIns="45720">
            <a:spAutoFit/>
          </a:bodyPr>
          <a:lstStyle/>
          <a:p>
            <a:pPr algn="just"/>
            <a:r>
              <a:rPr lang="ru-RU" sz="1600" dirty="0">
                <a:solidFill>
                  <a:srgbClr val="00345E"/>
                </a:solidFill>
                <a:latin typeface="Times New Roman" panose="02020603050405020304" pitchFamily="18" charset="0"/>
                <a:ea typeface="DejaVu Sans Condensed"/>
                <a:cs typeface="Times New Roman" panose="02020603050405020304" pitchFamily="18" charset="0"/>
              </a:rPr>
              <a:t>3.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В составе </a:t>
            </a:r>
            <a:r>
              <a:rPr lang="ru-RU" sz="1600" dirty="0">
                <a:solidFill>
                  <a:srgbClr val="00345E"/>
                </a:solidFill>
                <a:latin typeface="Times New Roman" panose="02020603050405020304" pitchFamily="18" charset="0"/>
                <a:ea typeface="DejaVu Sans Condensed"/>
                <a:cs typeface="Times New Roman" panose="02020603050405020304" pitchFamily="18" charset="0"/>
              </a:rPr>
              <a:t>заявки Победителя в отношении предлагаемых к поставке Товаров указаны номера реестровых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записей. </a:t>
            </a:r>
            <a:b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При </a:t>
            </a:r>
            <a:r>
              <a:rPr lang="ru-RU" sz="1600" dirty="0">
                <a:solidFill>
                  <a:srgbClr val="00345E"/>
                </a:solidFill>
                <a:latin typeface="Times New Roman" panose="02020603050405020304" pitchFamily="18" charset="0"/>
                <a:ea typeface="DejaVu Sans Condensed"/>
                <a:cs typeface="Times New Roman" panose="02020603050405020304" pitchFamily="18" charset="0"/>
              </a:rPr>
              <a:t>этом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в представленных реестровых записях отсутствует </a:t>
            </a:r>
            <a:r>
              <a:rPr lang="ru-RU" sz="1600" dirty="0">
                <a:solidFill>
                  <a:srgbClr val="00345E"/>
                </a:solidFill>
                <a:latin typeface="Times New Roman" panose="02020603050405020304" pitchFamily="18" charset="0"/>
                <a:ea typeface="DejaVu Sans Condensed"/>
                <a:cs typeface="Times New Roman" panose="02020603050405020304" pitchFamily="18" charset="0"/>
              </a:rPr>
              <a:t>информация о количестве баллов за выполнение технологических операций (условий) на территории Российской Федерации в соответствии с Постановлением № 719,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а </a:t>
            </a:r>
            <a:r>
              <a:rPr lang="ru-RU" sz="1600" dirty="0">
                <a:solidFill>
                  <a:srgbClr val="00345E"/>
                </a:solidFill>
                <a:latin typeface="Times New Roman" panose="02020603050405020304" pitchFamily="18" charset="0"/>
                <a:ea typeface="DejaVu Sans Condensed"/>
                <a:cs typeface="Times New Roman" panose="02020603050405020304" pitchFamily="18" charset="0"/>
              </a:rPr>
              <a:t>следовательно, такие реестровые записи не соответствуют требованиям Приглашения и Закона о контрактной системе, в связи с чем заявка Победителя подлежит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отклонению. </a:t>
            </a:r>
            <a:endParaRPr lang="ru-RU" sz="1600" dirty="0">
              <a:solidFill>
                <a:srgbClr val="00345E"/>
              </a:solidFill>
              <a:latin typeface="Times New Roman" panose="02020603050405020304" pitchFamily="18" charset="0"/>
              <a:ea typeface="DejaVu Sans Condensed"/>
              <a:cs typeface="Times New Roman" panose="02020603050405020304" pitchFamily="18" charset="0"/>
            </a:endParaRPr>
          </a:p>
        </p:txBody>
      </p:sp>
      <p:pic>
        <p:nvPicPr>
          <p:cNvPr id="27" name="Рисунок 26"/>
          <p:cNvPicPr>
            <a:picLocks noChangeAspect="1"/>
          </p:cNvPicPr>
          <p:nvPr/>
        </p:nvPicPr>
        <p:blipFill rotWithShape="1">
          <a:blip r:embed="rId5" cstate="print">
            <a:extLst>
              <a:ext uri="{28A0092B-C50C-407E-A947-70E740481C1C}">
                <a14:useLocalDpi xmlns:a14="http://schemas.microsoft.com/office/drawing/2010/main" val="0"/>
              </a:ext>
            </a:extLst>
          </a:blip>
          <a:srcRect l="96064" r="-2107"/>
          <a:stretch/>
        </p:blipFill>
        <p:spPr>
          <a:xfrm rot="16200000">
            <a:off x="5781177" y="447177"/>
            <a:ext cx="629646" cy="12192000"/>
          </a:xfrm>
          <a:prstGeom prst="rect">
            <a:avLst/>
          </a:prstGeom>
        </p:spPr>
      </p:pic>
    </p:spTree>
    <p:extLst>
      <p:ext uri="{BB962C8B-B14F-4D97-AF65-F5344CB8AC3E}">
        <p14:creationId xmlns:p14="http://schemas.microsoft.com/office/powerpoint/2010/main" val="652573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GroupShape 299"/>
        <p:cNvGrpSpPr/>
        <p:nvPr/>
      </p:nvGrpSpPr>
      <p:grpSpPr>
        <a:xfrm>
          <a:off x="0" y="0"/>
          <a:ext cx="0" cy="0"/>
          <a:chOff x="0" y="0"/>
          <a:chExt cx="0" cy="0"/>
        </a:xfrm>
      </p:grpSpPr>
      <p:pic>
        <p:nvPicPr>
          <p:cNvPr id="301" name="Picture 301"/>
          <p:cNvPicPr/>
          <p:nvPr/>
        </p:nvPicPr>
        <p:blipFill>
          <a:blip r:embed="rId2"/>
          <a:srcRect l="31461"/>
          <a:stretch/>
        </p:blipFill>
        <p:spPr>
          <a:xfrm>
            <a:off x="6211237" y="100545"/>
            <a:ext cx="5606144" cy="6228354"/>
          </a:xfrm>
          <a:prstGeom prst="rect">
            <a:avLst/>
          </a:prstGeom>
          <a:ln>
            <a:noFill/>
          </a:ln>
        </p:spPr>
      </p:pic>
      <p:sp>
        <p:nvSpPr>
          <p:cNvPr id="302" name="Shape 302"/>
          <p:cNvSpPr/>
          <p:nvPr/>
        </p:nvSpPr>
        <p:spPr>
          <a:xfrm>
            <a:off x="3818444" y="694891"/>
            <a:ext cx="1945341"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Объект закупки:</a:t>
            </a:r>
          </a:p>
        </p:txBody>
      </p:sp>
      <p:sp>
        <p:nvSpPr>
          <p:cNvPr id="303" name="Shape 303"/>
          <p:cNvSpPr txBox="1"/>
          <p:nvPr/>
        </p:nvSpPr>
        <p:spPr>
          <a:xfrm>
            <a:off x="5753091" y="704411"/>
            <a:ext cx="6276531" cy="338554"/>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поставка запасных частей для печатающих устройств</a:t>
            </a:r>
            <a:endParaRPr sz="1800">
              <a:solidFill>
                <a:schemeClr val="tx1"/>
              </a:solidFill>
              <a:latin typeface="+mn-lt"/>
              <a:ea typeface="+mn-ea"/>
              <a:cs typeface="+mn-cs"/>
            </a:endParaRPr>
          </a:p>
        </p:txBody>
      </p:sp>
      <p:sp>
        <p:nvSpPr>
          <p:cNvPr id="304" name="Shape 304"/>
          <p:cNvSpPr/>
          <p:nvPr/>
        </p:nvSpPr>
        <p:spPr>
          <a:xfrm>
            <a:off x="3818447" y="1296751"/>
            <a:ext cx="879151"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Довод:</a:t>
            </a:r>
          </a:p>
        </p:txBody>
      </p:sp>
      <p:pic>
        <p:nvPicPr>
          <p:cNvPr id="306" name="Picture 306"/>
          <p:cNvPicPr/>
          <p:nvPr/>
        </p:nvPicPr>
        <p:blipFill>
          <a:blip r:embed="rId3"/>
          <a:stretch/>
        </p:blipFill>
        <p:spPr>
          <a:xfrm>
            <a:off x="206562" y="848785"/>
            <a:ext cx="3423864" cy="3423864"/>
          </a:xfrm>
          <a:prstGeom prst="rect">
            <a:avLst/>
          </a:prstGeom>
        </p:spPr>
      </p:pic>
      <p:sp>
        <p:nvSpPr>
          <p:cNvPr id="307" name="Shape 307"/>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308" name="Shape 308"/>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28/06/105-112/2025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0140100006725000032</a:t>
            </a:r>
            <a:endParaRPr sz="1800">
              <a:solidFill>
                <a:schemeClr val="tx1"/>
              </a:solidFill>
              <a:latin typeface="+mn-lt"/>
              <a:ea typeface="+mn-ea"/>
              <a:cs typeface="+mn-cs"/>
            </a:endParaRPr>
          </a:p>
        </p:txBody>
      </p:sp>
      <p:pic>
        <p:nvPicPr>
          <p:cNvPr id="310" name="Picture 310"/>
          <p:cNvPicPr/>
          <p:nvPr/>
        </p:nvPicPr>
        <p:blipFill>
          <a:blip r:embed="rId4"/>
          <a:srcRect l="18378" t="22518" r="14078" b="25491"/>
          <a:stretch/>
        </p:blipFill>
        <p:spPr>
          <a:xfrm>
            <a:off x="2276773" y="3389352"/>
            <a:ext cx="1398980" cy="619418"/>
          </a:xfrm>
          <a:prstGeom prst="rect">
            <a:avLst/>
          </a:prstGeom>
        </p:spPr>
      </p:pic>
      <p:sp>
        <p:nvSpPr>
          <p:cNvPr id="311" name="Shape 311"/>
          <p:cNvSpPr txBox="1"/>
          <p:nvPr/>
        </p:nvSpPr>
        <p:spPr>
          <a:xfrm>
            <a:off x="4769779" y="1213384"/>
            <a:ext cx="6822391" cy="1077218"/>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1. неправомерно установлено требование о наличии конкретных товарных знаков;</a:t>
            </a:r>
            <a:endParaRPr sz="1800">
              <a:solidFill>
                <a:schemeClr val="tx1"/>
              </a:solidFill>
              <a:latin typeface="+mn-lt"/>
              <a:ea typeface="+mn-ea"/>
              <a:cs typeface="+mn-cs"/>
            </a:endParaRPr>
          </a:p>
          <a:p>
            <a:pPr marL="0" indent="0" algn="just"/>
            <a:r>
              <a:rPr sz="1600">
                <a:solidFill>
                  <a:schemeClr val="tx1"/>
                </a:solidFill>
                <a:latin typeface="Times New Roman"/>
                <a:ea typeface="Times New Roman"/>
                <a:cs typeface="Times New Roman"/>
              </a:rPr>
              <a:t>2. неправомерно установлено обоснование невозможности соблюдения ограничения.</a:t>
            </a:r>
            <a:endParaRPr sz="1800">
              <a:solidFill>
                <a:schemeClr val="tx1"/>
              </a:solidFill>
              <a:latin typeface="+mn-lt"/>
              <a:ea typeface="+mn-ea"/>
              <a:cs typeface="+mn-cs"/>
            </a:endParaRPr>
          </a:p>
        </p:txBody>
      </p:sp>
      <p:sp>
        <p:nvSpPr>
          <p:cNvPr id="312" name="Shape 312"/>
          <p:cNvSpPr/>
          <p:nvPr/>
        </p:nvSpPr>
        <p:spPr>
          <a:xfrm>
            <a:off x="3806199" y="2335466"/>
            <a:ext cx="2229265"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Решение комиссии:</a:t>
            </a:r>
          </a:p>
        </p:txBody>
      </p:sp>
      <p:sp>
        <p:nvSpPr>
          <p:cNvPr id="313" name="Shape 313"/>
          <p:cNvSpPr txBox="1"/>
          <p:nvPr/>
        </p:nvSpPr>
        <p:spPr>
          <a:xfrm>
            <a:off x="3818444" y="2670898"/>
            <a:ext cx="7804730" cy="2554545"/>
          </a:xfrm>
          <a:prstGeom prst="rect">
            <a:avLst/>
          </a:prstGeom>
          <a:noFill/>
        </p:spPr>
        <p:txBody>
          <a:bodyPr wrap="square" lIns="91440" tIns="45720" rIns="91440" bIns="45720">
            <a:spAutoFit/>
          </a:bodyPr>
          <a:lstStyle/>
          <a:p>
            <a:pPr marL="0" indent="354013" algn="just"/>
            <a:r>
              <a:rPr sz="1600">
                <a:solidFill>
                  <a:schemeClr val="tx1"/>
                </a:solidFill>
                <a:latin typeface="Times New Roman"/>
                <a:ea typeface="Times New Roman"/>
                <a:cs typeface="Times New Roman"/>
              </a:rPr>
              <a:t>В соответствии с Описанием объекта закупки к Товарам установлены требования</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к товарным знакам – «Brother», «Hewlett Packard», «Samsung», «Xerox», «Toshiba», «OKI», «Panasonic», «Ricoh Aficio», «Kraftway», «Fplus», «Pantum». </a:t>
            </a:r>
            <a:endParaRPr sz="1800">
              <a:solidFill>
                <a:schemeClr val="tx1"/>
              </a:solidFill>
              <a:latin typeface="+mn-lt"/>
              <a:ea typeface="+mn-ea"/>
              <a:cs typeface="+mn-cs"/>
            </a:endParaRPr>
          </a:p>
          <a:p>
            <a:pPr marL="0" indent="354013" algn="just"/>
            <a:r>
              <a:rPr sz="1600">
                <a:solidFill>
                  <a:schemeClr val="tx1"/>
                </a:solidFill>
                <a:latin typeface="Times New Roman"/>
                <a:ea typeface="Times New Roman"/>
                <a:cs typeface="Times New Roman"/>
              </a:rPr>
              <a:t>Представители Заказчика на заседании Комиссии пояснили, что Товары закупаются как расходный материал для многофункциональных устройств, в связи</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с чем поставка неоригинальной и совместимой продукции не допускается, поскольку может привести к неисправной работе оборудования.</a:t>
            </a:r>
            <a:endParaRPr sz="1800">
              <a:solidFill>
                <a:schemeClr val="tx1"/>
              </a:solidFill>
              <a:latin typeface="+mn-lt"/>
              <a:ea typeface="+mn-ea"/>
              <a:cs typeface="+mn-cs"/>
            </a:endParaRPr>
          </a:p>
          <a:p>
            <a:pPr marL="0" indent="354013" algn="just"/>
            <a:r>
              <a:rPr sz="1600">
                <a:solidFill>
                  <a:schemeClr val="tx1"/>
                </a:solidFill>
                <a:latin typeface="Times New Roman"/>
                <a:ea typeface="Times New Roman"/>
                <a:cs typeface="Times New Roman"/>
              </a:rPr>
              <a:t>При этом представители Заказчика на заседании Комиссии в качестве подтверждения нахождения многофункциональных устройств «Pantum»</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на гарантийном обслуживании представили гарантийный талон.</a:t>
            </a:r>
            <a:endParaRPr sz="1800">
              <a:solidFill>
                <a:schemeClr val="tx1"/>
              </a:solidFill>
              <a:latin typeface="+mn-lt"/>
              <a:ea typeface="+mn-ea"/>
              <a:cs typeface="+mn-cs"/>
            </a:endParaRPr>
          </a:p>
        </p:txBody>
      </p:sp>
      <p:pic>
        <p:nvPicPr>
          <p:cNvPr id="315" name="Picture 315"/>
          <p:cNvPicPr/>
          <p:nvPr/>
        </p:nvPicPr>
        <p:blipFill>
          <a:blip r:embed="rId5"/>
          <a:srcRect l="96064" r="-2107"/>
          <a:stretch/>
        </p:blipFill>
        <p:spPr>
          <a:xfrm rot="16200000">
            <a:off x="5781177" y="447177"/>
            <a:ext cx="629646" cy="12192000"/>
          </a:xfrm>
          <a:prstGeom prst="rect">
            <a:avLst/>
          </a:prstGeom>
        </p:spPr>
      </p:pic>
      <p:sp>
        <p:nvSpPr>
          <p:cNvPr id="316" name="Shape 316"/>
          <p:cNvSpPr/>
          <p:nvPr/>
        </p:nvSpPr>
        <p:spPr>
          <a:xfrm>
            <a:off x="472011" y="5125056"/>
            <a:ext cx="11151162" cy="1323439"/>
          </a:xfrm>
          <a:prstGeom prst="rect">
            <a:avLst/>
          </a:prstGeom>
        </p:spPr>
        <p:txBody>
          <a:bodyPr wrap="square" lIns="91440" tIns="45720" rIns="91440" bIns="45720">
            <a:spAutoFit/>
          </a:bodyPr>
          <a:lstStyle/>
          <a:p>
            <a:pPr marL="0" indent="354013" algn="just"/>
            <a:r>
              <a:rPr sz="1600">
                <a:solidFill>
                  <a:schemeClr val="tx1"/>
                </a:solidFill>
                <a:latin typeface="Times New Roman"/>
                <a:ea typeface="Times New Roman"/>
                <a:cs typeface="Times New Roman"/>
              </a:rPr>
              <a:t>Вместе с тем представителями Заказчика на заседании Комиссии не представлено технической документации или иных документов, подтверждающих нахождение многофункциональных устройств, например, «Brother», «Hewlett Packard», «Samsung» (перечень не является исчерпывающим), для использования которых закупаются Товары, </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на гарантийном обслуживании, или иной обязательной необходимости использования оригинальных расходных компонентов.</a:t>
            </a:r>
            <a:endParaRPr sz="1800">
              <a:solidFill>
                <a:schemeClr val="tx1"/>
              </a:solidFill>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p:nvPr/>
        </p:nvPicPr>
        <p:blipFill>
          <a:blip r:embed="rId2"/>
          <a:srcRect l="31461"/>
          <a:stretch/>
        </p:blipFill>
        <p:spPr>
          <a:xfrm>
            <a:off x="6187424" y="138593"/>
            <a:ext cx="5606143" cy="6228354"/>
          </a:xfrm>
          <a:prstGeom prst="rect">
            <a:avLst/>
          </a:prstGeom>
          <a:ln>
            <a:noFill/>
          </a:ln>
        </p:spPr>
      </p:pic>
      <p:sp>
        <p:nvSpPr>
          <p:cNvPr id="21" name="Shape 200"/>
          <p:cNvSpPr/>
          <p:nvPr/>
        </p:nvSpPr>
        <p:spPr>
          <a:xfrm>
            <a:off x="3818445" y="201593"/>
            <a:ext cx="1752403"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Объект закупки:</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2" name="Shape 192"/>
          <p:cNvSpPr txBox="1"/>
          <p:nvPr/>
        </p:nvSpPr>
        <p:spPr>
          <a:xfrm>
            <a:off x="5559627" y="241692"/>
            <a:ext cx="5036632" cy="307777"/>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поставку расходных материалов для офисного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оборудования.</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10" name="Shape 200"/>
          <p:cNvSpPr/>
          <p:nvPr/>
        </p:nvSpPr>
        <p:spPr>
          <a:xfrm>
            <a:off x="3818447" y="803453"/>
            <a:ext cx="802207"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Довод:</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62" y="848785"/>
            <a:ext cx="3423864" cy="3423864"/>
          </a:xfrm>
          <a:prstGeom prst="rect">
            <a:avLst/>
          </a:prstGeom>
        </p:spPr>
      </p:pic>
      <p:sp>
        <p:nvSpPr>
          <p:cNvPr id="7" name="Прямоугольник 6"/>
          <p:cNvSpPr/>
          <p:nvPr/>
        </p:nvSpPr>
        <p:spPr>
          <a:xfrm>
            <a:off x="401906" y="1368075"/>
            <a:ext cx="2678178" cy="1985147"/>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3" name="Shape 192"/>
          <p:cNvSpPr txBox="1"/>
          <p:nvPr/>
        </p:nvSpPr>
        <p:spPr>
          <a:xfrm>
            <a:off x="629377" y="1536266"/>
            <a:ext cx="2329508" cy="2062103"/>
          </a:xfrm>
          <a:prstGeom prst="rect">
            <a:avLst/>
          </a:prstGeom>
          <a:noFill/>
        </p:spPr>
        <p:txBody>
          <a:bodyPr wrap="square" lIns="91440" tIns="45720" rIns="91440" bIns="45720">
            <a:spAutoFit/>
          </a:bodyPr>
          <a:lstStyle/>
          <a:p>
            <a:r>
              <a:rPr lang="ru-RU" sz="1600" dirty="0">
                <a:solidFill>
                  <a:schemeClr val="bg1"/>
                </a:solidFill>
                <a:latin typeface="Times New Roman" panose="02020603050405020304" pitchFamily="18" charset="0"/>
                <a:ea typeface="DejaVu Sans Condensed"/>
                <a:cs typeface="Times New Roman" panose="02020603050405020304" pitchFamily="18" charset="0"/>
              </a:rPr>
              <a:t>Решение ФАС России </a:t>
            </a:r>
            <a:br>
              <a:rPr lang="ru-RU"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по </a:t>
            </a:r>
            <a:r>
              <a:rPr lang="ru-RU" sz="1600" dirty="0" smtClean="0">
                <a:solidFill>
                  <a:schemeClr val="bg1"/>
                </a:solidFill>
                <a:latin typeface="Times New Roman" panose="02020603050405020304" pitchFamily="18" charset="0"/>
                <a:ea typeface="DejaVu Sans Condensed"/>
                <a:cs typeface="Times New Roman" panose="02020603050405020304" pitchFamily="18" charset="0"/>
              </a:rPr>
              <a:t>делу:</a:t>
            </a:r>
            <a:r>
              <a:rPr lang="ru-RU" sz="1600" dirty="0">
                <a:solidFill>
                  <a:schemeClr val="bg1"/>
                </a:solidFill>
                <a:latin typeface="Times New Roman" panose="02020603050405020304" pitchFamily="18" charset="0"/>
                <a:ea typeface="DejaVu Sans Condensed"/>
                <a:cs typeface="Times New Roman" panose="02020603050405020304" pitchFamily="18" charset="0"/>
              </a:rPr>
              <a:t/>
            </a:r>
            <a:br>
              <a:rPr lang="ru-RU"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 28/06/105-1964/2025  </a:t>
            </a:r>
            <a:endParaRPr lang="ru-RU" sz="1600" dirty="0" smtClean="0">
              <a:solidFill>
                <a:schemeClr val="bg1"/>
              </a:solidFill>
              <a:latin typeface="Times New Roman" panose="02020603050405020304" pitchFamily="18" charset="0"/>
              <a:ea typeface="DejaVu Sans Condensed"/>
              <a:cs typeface="Times New Roman" panose="02020603050405020304" pitchFamily="18" charset="0"/>
            </a:endParaRPr>
          </a:p>
          <a:p>
            <a:endParaRPr lang="ru-RU" sz="1600" dirty="0" smtClean="0">
              <a:solidFill>
                <a:schemeClr val="bg1"/>
              </a:solidFill>
              <a:latin typeface="Times New Roman" panose="02020603050405020304" pitchFamily="18" charset="0"/>
              <a:ea typeface="DejaVu Sans Condensed"/>
              <a:cs typeface="Times New Roman" panose="02020603050405020304" pitchFamily="18" charset="0"/>
            </a:endParaRPr>
          </a:p>
          <a:p>
            <a:r>
              <a:rPr lang="ru-RU" sz="1600" dirty="0" smtClean="0">
                <a:solidFill>
                  <a:schemeClr val="bg1"/>
                </a:solidFill>
                <a:latin typeface="Times New Roman" panose="02020603050405020304" pitchFamily="18" charset="0"/>
                <a:ea typeface="DejaVu Sans Condensed"/>
                <a:cs typeface="Times New Roman" panose="02020603050405020304" pitchFamily="18" charset="0"/>
              </a:rPr>
              <a:t>Номер </a:t>
            </a:r>
            <a:r>
              <a:rPr lang="ru-RU" sz="1600" dirty="0">
                <a:solidFill>
                  <a:schemeClr val="bg1"/>
                </a:solidFill>
                <a:latin typeface="Times New Roman" panose="02020603050405020304" pitchFamily="18" charset="0"/>
                <a:ea typeface="DejaVu Sans Condensed"/>
                <a:cs typeface="Times New Roman" panose="02020603050405020304" pitchFamily="18" charset="0"/>
              </a:rPr>
              <a:t>в ЕИС 0373100047025000004</a:t>
            </a:r>
          </a:p>
          <a:p>
            <a:endParaRPr lang="ru-RU" sz="1600" dirty="0">
              <a:solidFill>
                <a:schemeClr val="bg1"/>
              </a:solidFill>
              <a:latin typeface="Times New Roman" panose="02020603050405020304" pitchFamily="18" charset="0"/>
              <a:ea typeface="DejaVu Sans Condensed"/>
              <a:cs typeface="Times New Roman" panose="02020603050405020304" pitchFamily="18" charset="0"/>
            </a:endParaRPr>
          </a:p>
          <a:p>
            <a:endParaRPr lang="ru-RU" sz="1600" dirty="0">
              <a:solidFill>
                <a:schemeClr val="bg1"/>
              </a:solidFill>
              <a:latin typeface="Times New Roman" panose="02020603050405020304" pitchFamily="18" charset="0"/>
              <a:ea typeface="DejaVu Sans Condensed"/>
              <a:cs typeface="Times New Roman" panose="02020603050405020304" pitchFamily="18" charset="0"/>
            </a:endParaRPr>
          </a:p>
        </p:txBody>
      </p:sp>
      <p:pic>
        <p:nvPicPr>
          <p:cNvPr id="14" name="Рисунок 13"/>
          <p:cNvPicPr>
            <a:picLocks noChangeAspect="1"/>
          </p:cNvPicPr>
          <p:nvPr/>
        </p:nvPicPr>
        <p:blipFill rotWithShape="1">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l="18378" t="22518" r="14078" b="25491"/>
          <a:stretch/>
        </p:blipFill>
        <p:spPr>
          <a:xfrm>
            <a:off x="2192549" y="3353257"/>
            <a:ext cx="1398980" cy="619418"/>
          </a:xfrm>
          <a:prstGeom prst="rect">
            <a:avLst/>
          </a:prstGeom>
        </p:spPr>
      </p:pic>
      <p:sp>
        <p:nvSpPr>
          <p:cNvPr id="19" name="Shape 192"/>
          <p:cNvSpPr txBox="1"/>
          <p:nvPr/>
        </p:nvSpPr>
        <p:spPr>
          <a:xfrm>
            <a:off x="4694646" y="699132"/>
            <a:ext cx="6822391" cy="738664"/>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неправомерно установлено в Извещении преимущество, предусмотренное Постановлением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1875.</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a:p>
            <a:pPr algn="just"/>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3" name="Shape 200"/>
          <p:cNvSpPr/>
          <p:nvPr/>
        </p:nvSpPr>
        <p:spPr>
          <a:xfrm>
            <a:off x="3806200" y="1300992"/>
            <a:ext cx="2004395"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Решение комиссии:</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4" name="Shape 192"/>
          <p:cNvSpPr txBox="1"/>
          <p:nvPr/>
        </p:nvSpPr>
        <p:spPr>
          <a:xfrm>
            <a:off x="3818445" y="1740151"/>
            <a:ext cx="7815416" cy="1384995"/>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1. Комиссией ФАС России установлено, что в соответствии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с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подпунктом «б» пункта 4 Постановления № 1875 если объект закупки (предмет закупки) включает хотя бы один товар,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не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указанный в приложении № 1 к Постановлению № 1875 и приложении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t>
            </a:r>
            <a:r>
              <a:rPr lang="ru-RU" sz="1400" dirty="0">
                <a:solidFill>
                  <a:srgbClr val="00345E"/>
                </a:solidFill>
                <a:latin typeface="Times New Roman" panose="02020603050405020304" pitchFamily="18" charset="0"/>
                <a:ea typeface="DejaVu Sans Condensed"/>
                <a:cs typeface="Times New Roman" panose="02020603050405020304" pitchFamily="18" charset="0"/>
              </a:rPr>
              <a:t>2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к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Постановлению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t>
            </a:r>
            <a:r>
              <a:rPr lang="ru-RU" sz="1400" dirty="0">
                <a:solidFill>
                  <a:srgbClr val="00345E"/>
                </a:solidFill>
                <a:latin typeface="Times New Roman" panose="02020603050405020304" pitchFamily="18" charset="0"/>
                <a:ea typeface="DejaVu Sans Condensed"/>
                <a:cs typeface="Times New Roman" panose="02020603050405020304" pitchFamily="18" charset="0"/>
              </a:rPr>
              <a:t>1875, в отношении заявки, содержащей предложение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о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поставке товаров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a:t>
            </a:r>
            <a:r>
              <a:rPr lang="ru-RU" sz="1400" dirty="0">
                <a:solidFill>
                  <a:srgbClr val="00345E"/>
                </a:solidFill>
                <a:latin typeface="Times New Roman" panose="02020603050405020304" pitchFamily="18" charset="0"/>
                <a:ea typeface="DejaVu Sans Condensed"/>
                <a:cs typeface="Times New Roman" panose="02020603050405020304" pitchFamily="18" charset="0"/>
              </a:rPr>
              <a:t>в том числе поставляемых при выполнении закупаемых работ, оказании закупаемых услуг)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только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российского происхождения, применяется преимущество.</a:t>
            </a:r>
          </a:p>
        </p:txBody>
      </p:sp>
      <p:pic>
        <p:nvPicPr>
          <p:cNvPr id="27" name="Рисунок 26"/>
          <p:cNvPicPr>
            <a:picLocks noChangeAspect="1"/>
          </p:cNvPicPr>
          <p:nvPr/>
        </p:nvPicPr>
        <p:blipFill rotWithShape="1">
          <a:blip r:embed="rId5" cstate="print">
            <a:extLst>
              <a:ext uri="{28A0092B-C50C-407E-A947-70E740481C1C}">
                <a14:useLocalDpi xmlns:a14="http://schemas.microsoft.com/office/drawing/2010/main" val="0"/>
              </a:ext>
            </a:extLst>
          </a:blip>
          <a:srcRect l="96064" r="-2107"/>
          <a:stretch/>
        </p:blipFill>
        <p:spPr>
          <a:xfrm rot="16200000">
            <a:off x="5781177" y="447177"/>
            <a:ext cx="629646" cy="12192000"/>
          </a:xfrm>
          <a:prstGeom prst="rect">
            <a:avLst/>
          </a:prstGeom>
        </p:spPr>
      </p:pic>
      <p:sp>
        <p:nvSpPr>
          <p:cNvPr id="25" name="Shape 192"/>
          <p:cNvSpPr txBox="1"/>
          <p:nvPr/>
        </p:nvSpPr>
        <p:spPr>
          <a:xfrm>
            <a:off x="3857897" y="3353222"/>
            <a:ext cx="7935670" cy="2246769"/>
          </a:xfrm>
          <a:prstGeom prst="rect">
            <a:avLst/>
          </a:prstGeom>
          <a:noFill/>
        </p:spPr>
        <p:txBody>
          <a:bodyPr wrap="square" lIns="91440" tIns="45720" rIns="91440" bIns="45720">
            <a:spAutoFit/>
          </a:bodyPr>
          <a:lstStyle/>
          <a:p>
            <a:pPr algn="just"/>
            <a:r>
              <a:rPr lang="en-US" sz="1400" dirty="0">
                <a:solidFill>
                  <a:srgbClr val="00345E"/>
                </a:solidFill>
                <a:latin typeface="Times New Roman" panose="02020603050405020304" pitchFamily="18" charset="0"/>
                <a:ea typeface="DejaVu Sans Condensed"/>
                <a:cs typeface="Times New Roman" panose="02020603050405020304" pitchFamily="18" charset="0"/>
              </a:rPr>
              <a:t>2</a:t>
            </a:r>
            <a:r>
              <a:rPr lang="ru-RU" sz="1400" dirty="0">
                <a:solidFill>
                  <a:srgbClr val="00345E"/>
                </a:solidFill>
                <a:latin typeface="Times New Roman" panose="02020603050405020304" pitchFamily="18" charset="0"/>
                <a:ea typeface="DejaVu Sans Condensed"/>
                <a:cs typeface="Times New Roman" panose="02020603050405020304" pitchFamily="18" charset="0"/>
              </a:rPr>
              <a:t>.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Комиссией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установлено, что закупаемый Заказчиком товар отсутствует в Приложениях № 1 и № 2 к Постановлению № 1875</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a:t>
            </a:r>
          </a:p>
          <a:p>
            <a:pPr algn="just"/>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3. Учитывая изложенное, Комиссия пришла к выводу, что действия Заказчика в части установления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в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Извещении преимуществ в отношении товаров российского происхождения (в том числе поставляемых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при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выполнении закупаемых работ, оказании закупаемых услуг)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соответствуют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требованиям Закона о контрактной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системе.</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a:p>
            <a:pPr algn="just"/>
            <a:endParaRPr lang="ru-RU" sz="1400" dirty="0" smtClean="0">
              <a:solidFill>
                <a:srgbClr val="00345E"/>
              </a:solidFill>
              <a:latin typeface="Times New Roman" panose="02020603050405020304" pitchFamily="18" charset="0"/>
              <a:ea typeface="DejaVu Sans Condensed"/>
              <a:cs typeface="Times New Roman" panose="02020603050405020304" pitchFamily="18" charset="0"/>
            </a:endParaRPr>
          </a:p>
          <a:p>
            <a:pPr algn="just"/>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a:p>
            <a:pPr marL="342900" indent="-342900" algn="just">
              <a:buAutoNum type="arabicPeriod" startAt="2"/>
            </a:pP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Tree>
    <p:extLst>
      <p:ext uri="{BB962C8B-B14F-4D97-AF65-F5344CB8AC3E}">
        <p14:creationId xmlns:p14="http://schemas.microsoft.com/office/powerpoint/2010/main" val="743703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GroupShape 317"/>
        <p:cNvGrpSpPr/>
        <p:nvPr/>
      </p:nvGrpSpPr>
      <p:grpSpPr>
        <a:xfrm>
          <a:off x="0" y="0"/>
          <a:ext cx="0" cy="0"/>
          <a:chOff x="0" y="0"/>
          <a:chExt cx="0" cy="0"/>
        </a:xfrm>
      </p:grpSpPr>
      <p:pic>
        <p:nvPicPr>
          <p:cNvPr id="319" name="Picture 319"/>
          <p:cNvPicPr/>
          <p:nvPr/>
        </p:nvPicPr>
        <p:blipFill>
          <a:blip r:embed="rId2"/>
          <a:srcRect l="31461"/>
          <a:stretch/>
        </p:blipFill>
        <p:spPr>
          <a:xfrm>
            <a:off x="9164754" y="0"/>
            <a:ext cx="6265188" cy="6944644"/>
          </a:xfrm>
          <a:prstGeom prst="rect">
            <a:avLst/>
          </a:prstGeom>
          <a:ln>
            <a:noFill/>
          </a:ln>
        </p:spPr>
      </p:pic>
      <p:sp>
        <p:nvSpPr>
          <p:cNvPr id="320" name="Shape 320"/>
          <p:cNvSpPr txBox="1"/>
          <p:nvPr/>
        </p:nvSpPr>
        <p:spPr>
          <a:xfrm>
            <a:off x="2661223" y="227042"/>
            <a:ext cx="9534807" cy="830997"/>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ЗАКУПКА </a:t>
            </a:r>
            <a:r>
              <a:rPr sz="2400" b="1" smtClean="0">
                <a:solidFill>
                  <a:srgbClr val="00345E"/>
                </a:solidFill>
                <a:latin typeface="Times New Roman"/>
                <a:ea typeface="Times New Roman"/>
                <a:cs typeface="Times New Roman"/>
              </a:rPr>
              <a:t>Т</a:t>
            </a:r>
            <a:r>
              <a:rPr lang="ru-RU" sz="2400" b="1" smtClean="0">
                <a:solidFill>
                  <a:srgbClr val="00345E"/>
                </a:solidFill>
                <a:latin typeface="Times New Roman"/>
                <a:ea typeface="Times New Roman"/>
                <a:cs typeface="Times New Roman"/>
              </a:rPr>
              <a:t>ехнических средств реабилитации</a:t>
            </a:r>
            <a:r>
              <a:rPr sz="2400" b="1" smtClean="0">
                <a:solidFill>
                  <a:srgbClr val="00345E"/>
                </a:solidFill>
                <a:latin typeface="Times New Roman"/>
                <a:ea typeface="Times New Roman"/>
                <a:cs typeface="Times New Roman"/>
              </a:rPr>
              <a:t> </a:t>
            </a:r>
            <a:r>
              <a:rPr lang="ru-RU" sz="2400" b="1">
                <a:solidFill>
                  <a:srgbClr val="00345E"/>
                </a:solidFill>
                <a:latin typeface="Times New Roman"/>
                <a:ea typeface="Times New Roman"/>
                <a:cs typeface="Times New Roman"/>
              </a:rPr>
              <a:t>и</a:t>
            </a:r>
            <a:r>
              <a:rPr sz="2400" b="1" smtClean="0">
                <a:solidFill>
                  <a:srgbClr val="00345E"/>
                </a:solidFill>
                <a:latin typeface="Times New Roman"/>
                <a:ea typeface="Times New Roman"/>
                <a:cs typeface="Times New Roman"/>
              </a:rPr>
              <a:t> С</a:t>
            </a:r>
            <a:r>
              <a:rPr lang="ru-RU" sz="2400" b="1" smtClean="0">
                <a:solidFill>
                  <a:srgbClr val="00345E"/>
                </a:solidFill>
                <a:latin typeface="Times New Roman"/>
                <a:ea typeface="Times New Roman"/>
                <a:cs typeface="Times New Roman"/>
              </a:rPr>
              <a:t>увенирной</a:t>
            </a:r>
            <a:r>
              <a:rPr sz="2400" b="1" smtClean="0">
                <a:solidFill>
                  <a:srgbClr val="00345E"/>
                </a:solidFill>
                <a:latin typeface="Times New Roman"/>
                <a:ea typeface="Times New Roman"/>
                <a:cs typeface="Times New Roman"/>
              </a:rPr>
              <a:t> </a:t>
            </a:r>
            <a:r>
              <a:rPr lang="ru-RU" sz="2400" b="1" smtClean="0">
                <a:solidFill>
                  <a:srgbClr val="00345E"/>
                </a:solidFill>
                <a:latin typeface="Times New Roman"/>
                <a:ea typeface="Times New Roman"/>
                <a:cs typeface="Times New Roman"/>
              </a:rPr>
              <a:t>продукции</a:t>
            </a:r>
            <a:endParaRPr sz="1800">
              <a:solidFill>
                <a:schemeClr val="tx1"/>
              </a:solidFill>
              <a:latin typeface="+mn-lt"/>
              <a:ea typeface="+mn-ea"/>
              <a:cs typeface="+mn-cs"/>
            </a:endParaRPr>
          </a:p>
        </p:txBody>
      </p:sp>
      <p:sp>
        <p:nvSpPr>
          <p:cNvPr id="321" name="Shape 321"/>
          <p:cNvSpPr/>
          <p:nvPr/>
        </p:nvSpPr>
        <p:spPr>
          <a:xfrm>
            <a:off x="2856000" y="1037396"/>
            <a:ext cx="8109678"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pic>
        <p:nvPicPr>
          <p:cNvPr id="323" name="Picture 323"/>
          <p:cNvPicPr/>
          <p:nvPr/>
        </p:nvPicPr>
        <p:blipFill>
          <a:blip r:embed="rId3"/>
          <a:srcRect l="96064" r="-8"/>
          <a:stretch/>
        </p:blipFill>
        <p:spPr>
          <a:xfrm>
            <a:off x="-219676" y="-77057"/>
            <a:ext cx="2622907" cy="12192000"/>
          </a:xfrm>
          <a:prstGeom prst="rect">
            <a:avLst/>
          </a:prstGeom>
        </p:spPr>
      </p:pic>
      <p:pic>
        <p:nvPicPr>
          <p:cNvPr id="325" name="Picture 325"/>
          <p:cNvPicPr/>
          <p:nvPr/>
        </p:nvPicPr>
        <p:blipFill>
          <a:blip r:embed="rId4"/>
          <a:stretch/>
        </p:blipFill>
        <p:spPr>
          <a:xfrm>
            <a:off x="-325464" y="-93319"/>
            <a:ext cx="1960091" cy="1102659"/>
          </a:xfrm>
          <a:prstGeom prst="rect">
            <a:avLst/>
          </a:prstGeom>
        </p:spPr>
      </p:pic>
      <p:sp>
        <p:nvSpPr>
          <p:cNvPr id="326" name="Shape 326"/>
          <p:cNvSpPr txBox="1"/>
          <p:nvPr/>
        </p:nvSpPr>
        <p:spPr>
          <a:xfrm>
            <a:off x="3087972" y="5731963"/>
            <a:ext cx="8296343" cy="923330"/>
          </a:xfrm>
          <a:prstGeom prst="rect">
            <a:avLst/>
          </a:prstGeom>
          <a:noFill/>
        </p:spPr>
        <p:txBody>
          <a:bodyPr wrap="square" lIns="91440" tIns="45720" rIns="91440" bIns="45720">
            <a:spAutoFit/>
          </a:bodyPr>
          <a:lstStyle/>
          <a:p>
            <a:pPr marL="0" indent="0" algn="just"/>
            <a:r>
              <a:rPr sz="1800" i="1" err="1">
                <a:solidFill>
                  <a:srgbClr val="C00000"/>
                </a:solidFill>
                <a:latin typeface="Times New Roman"/>
                <a:ea typeface="Times New Roman"/>
                <a:cs typeface="Times New Roman"/>
              </a:rPr>
              <a:t>Письмо</a:t>
            </a:r>
            <a:r>
              <a:rPr sz="1800" i="1">
                <a:solidFill>
                  <a:srgbClr val="C00000"/>
                </a:solidFill>
                <a:latin typeface="Times New Roman"/>
                <a:ea typeface="Times New Roman"/>
                <a:cs typeface="Times New Roman"/>
              </a:rPr>
              <a:t> </a:t>
            </a:r>
            <a:r>
              <a:rPr sz="1800" i="1" err="1">
                <a:solidFill>
                  <a:srgbClr val="C00000"/>
                </a:solidFill>
                <a:latin typeface="Times New Roman"/>
                <a:ea typeface="Times New Roman"/>
                <a:cs typeface="Times New Roman"/>
              </a:rPr>
              <a:t>Минфина</a:t>
            </a:r>
            <a:r>
              <a:rPr sz="1800" i="1">
                <a:solidFill>
                  <a:srgbClr val="C00000"/>
                </a:solidFill>
                <a:latin typeface="Times New Roman"/>
                <a:ea typeface="Times New Roman"/>
                <a:cs typeface="Times New Roman"/>
              </a:rPr>
              <a:t> </a:t>
            </a:r>
            <a:r>
              <a:rPr sz="1800" i="1" err="1">
                <a:solidFill>
                  <a:srgbClr val="C00000"/>
                </a:solidFill>
                <a:latin typeface="Times New Roman"/>
                <a:ea typeface="Times New Roman"/>
                <a:cs typeface="Times New Roman"/>
              </a:rPr>
              <a:t>России</a:t>
            </a:r>
            <a:r>
              <a:rPr sz="1800" i="1">
                <a:solidFill>
                  <a:srgbClr val="C00000"/>
                </a:solidFill>
                <a:latin typeface="Times New Roman"/>
                <a:ea typeface="Times New Roman"/>
                <a:cs typeface="Times New Roman"/>
              </a:rPr>
              <a:t> </a:t>
            </a:r>
            <a:r>
              <a:rPr sz="1800" i="1" err="1">
                <a:solidFill>
                  <a:srgbClr val="C00000"/>
                </a:solidFill>
                <a:latin typeface="Times New Roman"/>
                <a:ea typeface="Times New Roman"/>
                <a:cs typeface="Times New Roman"/>
              </a:rPr>
              <a:t>от</a:t>
            </a:r>
            <a:r>
              <a:rPr sz="1800" i="1">
                <a:solidFill>
                  <a:srgbClr val="C00000"/>
                </a:solidFill>
                <a:latin typeface="Times New Roman"/>
                <a:ea typeface="Times New Roman"/>
                <a:cs typeface="Times New Roman"/>
              </a:rPr>
              <a:t> 10.09.2025 № 24-06-06/88221</a:t>
            </a:r>
            <a:endParaRPr sz="1800">
              <a:solidFill>
                <a:schemeClr val="tx1"/>
              </a:solidFill>
              <a:latin typeface="+mn-lt"/>
              <a:ea typeface="+mn-ea"/>
              <a:cs typeface="+mn-cs"/>
            </a:endParaRPr>
          </a:p>
          <a:p>
            <a:pPr marL="0" indent="0" algn="just"/>
            <a:endParaRPr sz="1800" i="1">
              <a:solidFill>
                <a:srgbClr val="C00000"/>
              </a:solidFill>
              <a:latin typeface="Times New Roman"/>
              <a:ea typeface="Times New Roman"/>
              <a:cs typeface="Times New Roman"/>
            </a:endParaRPr>
          </a:p>
          <a:p>
            <a:pPr marL="0" indent="0" algn="just"/>
            <a:r>
              <a:rPr sz="1800" i="1" err="1">
                <a:solidFill>
                  <a:srgbClr val="C00000"/>
                </a:solidFill>
                <a:latin typeface="Times New Roman"/>
                <a:ea typeface="Times New Roman"/>
                <a:cs typeface="Times New Roman"/>
              </a:rPr>
              <a:t>Письмо</a:t>
            </a:r>
            <a:r>
              <a:rPr sz="1800" i="1">
                <a:solidFill>
                  <a:srgbClr val="C00000"/>
                </a:solidFill>
                <a:latin typeface="Times New Roman"/>
                <a:ea typeface="Times New Roman"/>
                <a:cs typeface="Times New Roman"/>
              </a:rPr>
              <a:t> </a:t>
            </a:r>
            <a:r>
              <a:rPr sz="1800" i="1" err="1">
                <a:solidFill>
                  <a:srgbClr val="C00000"/>
                </a:solidFill>
                <a:latin typeface="Times New Roman"/>
                <a:ea typeface="Times New Roman"/>
                <a:cs typeface="Times New Roman"/>
              </a:rPr>
              <a:t>Минфина</a:t>
            </a:r>
            <a:r>
              <a:rPr sz="1800" i="1">
                <a:solidFill>
                  <a:srgbClr val="C00000"/>
                </a:solidFill>
                <a:latin typeface="Times New Roman"/>
                <a:ea typeface="Times New Roman"/>
                <a:cs typeface="Times New Roman"/>
              </a:rPr>
              <a:t> </a:t>
            </a:r>
            <a:r>
              <a:rPr sz="1800" i="1" err="1">
                <a:solidFill>
                  <a:srgbClr val="C00000"/>
                </a:solidFill>
                <a:latin typeface="Times New Roman"/>
                <a:ea typeface="Times New Roman"/>
                <a:cs typeface="Times New Roman"/>
              </a:rPr>
              <a:t>России</a:t>
            </a:r>
            <a:r>
              <a:rPr sz="1800" i="1">
                <a:solidFill>
                  <a:srgbClr val="C00000"/>
                </a:solidFill>
                <a:latin typeface="Times New Roman"/>
                <a:ea typeface="Times New Roman"/>
                <a:cs typeface="Times New Roman"/>
              </a:rPr>
              <a:t> </a:t>
            </a:r>
            <a:r>
              <a:rPr sz="1800" i="1" err="1">
                <a:solidFill>
                  <a:srgbClr val="C00000"/>
                </a:solidFill>
                <a:latin typeface="Times New Roman"/>
                <a:ea typeface="Times New Roman"/>
                <a:cs typeface="Times New Roman"/>
              </a:rPr>
              <a:t>от</a:t>
            </a:r>
            <a:r>
              <a:rPr sz="1800" i="1">
                <a:solidFill>
                  <a:srgbClr val="C00000"/>
                </a:solidFill>
                <a:latin typeface="Times New Roman"/>
                <a:ea typeface="Times New Roman"/>
                <a:cs typeface="Times New Roman"/>
              </a:rPr>
              <a:t> 27.08.2025 № 24-06-07/83605</a:t>
            </a:r>
            <a:endParaRPr sz="1800" b="1" i="1">
              <a:solidFill>
                <a:srgbClr val="C00000"/>
              </a:solidFill>
              <a:latin typeface="Times New Roman"/>
              <a:ea typeface="Times New Roman"/>
              <a:cs typeface="Times New Roman"/>
            </a:endParaRPr>
          </a:p>
        </p:txBody>
      </p:sp>
      <p:sp>
        <p:nvSpPr>
          <p:cNvPr id="327" name="Shape 327"/>
          <p:cNvSpPr/>
          <p:nvPr/>
        </p:nvSpPr>
        <p:spPr>
          <a:xfrm>
            <a:off x="3001282" y="5627691"/>
            <a:ext cx="0" cy="1089284"/>
          </a:xfrm>
          <a:prstGeom prst="line">
            <a:avLst/>
          </a:prstGeom>
          <a:ln w="57150">
            <a:solidFill>
              <a:srgbClr val="396CE8"/>
            </a:solidFill>
            <a:prstDash val="solid"/>
          </a:ln>
        </p:spPr>
        <p:style>
          <a:lnRef idx="0">
            <a:scrgbClr r="0" g="0" b="0"/>
          </a:lnRef>
          <a:fillRef idx="0">
            <a:schemeClr val="accent1"/>
          </a:fillRef>
          <a:effectRef idx="0">
            <a:scrgbClr r="0" g="0" b="0"/>
          </a:effectRef>
          <a:fontRef idx="none"/>
        </p:style>
      </p:sp>
      <p:sp>
        <p:nvSpPr>
          <p:cNvPr id="328" name="Shape 328"/>
          <p:cNvSpPr/>
          <p:nvPr/>
        </p:nvSpPr>
        <p:spPr>
          <a:xfrm>
            <a:off x="2661223" y="1281167"/>
            <a:ext cx="9306188" cy="3970318"/>
          </a:xfrm>
          <a:prstGeom prst="rect">
            <a:avLst/>
          </a:prstGeom>
        </p:spPr>
        <p:txBody>
          <a:bodyPr wrap="square" lIns="91440" tIns="45720" rIns="91440" bIns="45720">
            <a:spAutoFit/>
          </a:bodyPr>
          <a:lstStyle/>
          <a:p>
            <a:pPr marL="0" indent="0" algn="just"/>
            <a:r>
              <a:rPr sz="1800">
                <a:solidFill>
                  <a:schemeClr val="tx1"/>
                </a:solidFill>
                <a:latin typeface="Times New Roman"/>
                <a:ea typeface="Times New Roman"/>
                <a:cs typeface="Times New Roman"/>
              </a:rPr>
              <a:t>Предусмотренный Законом № 44-ФЗ и Постановлением № 1875 термин </a:t>
            </a:r>
            <a:r>
              <a:rPr sz="1800" b="1" i="1" u="sng">
                <a:solidFill>
                  <a:srgbClr val="00345E"/>
                </a:solidFill>
                <a:latin typeface="Times New Roman"/>
                <a:ea typeface="Times New Roman"/>
                <a:cs typeface="Times New Roman"/>
              </a:rPr>
              <a:t>«поставляемый товар» </a:t>
            </a:r>
            <a:r>
              <a:rPr sz="1800">
                <a:solidFill>
                  <a:schemeClr val="tx1"/>
                </a:solidFill>
                <a:latin typeface="Times New Roman"/>
                <a:ea typeface="Times New Roman"/>
                <a:cs typeface="Times New Roman"/>
              </a:rPr>
              <a:t>охватывает товар, который передается заказчику на основании документа о приемке, являющегося первичным учетным документом. </a:t>
            </a:r>
          </a:p>
          <a:p>
            <a:pPr marL="0" indent="0" algn="just"/>
            <a:endParaRPr sz="1800">
              <a:solidFill>
                <a:schemeClr val="tx1"/>
              </a:solidFill>
              <a:latin typeface="Times New Roman"/>
              <a:ea typeface="Times New Roman"/>
              <a:cs typeface="Times New Roman"/>
            </a:endParaRPr>
          </a:p>
          <a:p>
            <a:pPr marL="0" indent="0" algn="just"/>
            <a:r>
              <a:rPr sz="1800">
                <a:solidFill>
                  <a:schemeClr val="tx1"/>
                </a:solidFill>
                <a:latin typeface="Times New Roman"/>
                <a:ea typeface="Times New Roman"/>
                <a:cs typeface="Times New Roman"/>
              </a:rPr>
              <a:t>Учитывая изложенное, установленные Постановлением № 1875 «защитные» меры</a:t>
            </a:r>
            <a:br>
              <a:rPr sz="1800">
                <a:solidFill>
                  <a:schemeClr val="tx1"/>
                </a:solidFill>
                <a:latin typeface="Times New Roman"/>
                <a:ea typeface="Times New Roman"/>
                <a:cs typeface="Times New Roman"/>
              </a:rPr>
            </a:br>
            <a:r>
              <a:rPr sz="1800" b="1" i="1" u="sng">
                <a:solidFill>
                  <a:srgbClr val="00345E"/>
                </a:solidFill>
                <a:latin typeface="Times New Roman"/>
                <a:ea typeface="Times New Roman"/>
                <a:cs typeface="Times New Roman"/>
              </a:rPr>
              <a:t>не применяются</a:t>
            </a:r>
            <a:r>
              <a:rPr sz="1800">
                <a:solidFill>
                  <a:schemeClr val="tx1"/>
                </a:solidFill>
                <a:latin typeface="Times New Roman"/>
                <a:ea typeface="Times New Roman"/>
                <a:cs typeface="Times New Roman"/>
              </a:rPr>
              <a:t> в случае, если закупаются работы, услуги по изготовлению </a:t>
            </a:r>
            <a:r>
              <a:rPr sz="1800" b="1" i="1" u="sng">
                <a:solidFill>
                  <a:srgbClr val="00345E"/>
                </a:solidFill>
                <a:latin typeface="Times New Roman"/>
                <a:ea typeface="Times New Roman"/>
                <a:cs typeface="Times New Roman"/>
              </a:rPr>
              <a:t>товара</a:t>
            </a:r>
            <a:br>
              <a:rPr sz="1800" b="1" i="1" u="sng">
                <a:solidFill>
                  <a:srgbClr val="00345E"/>
                </a:solidFill>
                <a:latin typeface="Times New Roman"/>
                <a:ea typeface="Times New Roman"/>
                <a:cs typeface="Times New Roman"/>
              </a:rPr>
            </a:br>
            <a:r>
              <a:rPr sz="1800" b="1" i="1" u="sng">
                <a:solidFill>
                  <a:srgbClr val="00345E"/>
                </a:solidFill>
                <a:latin typeface="Times New Roman"/>
                <a:ea typeface="Times New Roman"/>
                <a:cs typeface="Times New Roman"/>
              </a:rPr>
              <a:t>по индивидуальному заказу заказчика, который будет передан заказчику на основании документа о приемке, </a:t>
            </a:r>
            <a:r>
              <a:rPr sz="1800">
                <a:solidFill>
                  <a:schemeClr val="tx1"/>
                </a:solidFill>
                <a:latin typeface="Times New Roman"/>
                <a:ea typeface="Times New Roman"/>
                <a:cs typeface="Times New Roman"/>
              </a:rPr>
              <a:t>являющегося первичным учетным документом, и принят заказчиком к бухгалтерскому учету. </a:t>
            </a:r>
            <a:endParaRPr sz="1800">
              <a:solidFill>
                <a:schemeClr val="tx1"/>
              </a:solidFill>
              <a:latin typeface="+mn-lt"/>
              <a:ea typeface="+mn-ea"/>
              <a:cs typeface="+mn-cs"/>
            </a:endParaRPr>
          </a:p>
          <a:p>
            <a:pPr marL="0" indent="0" algn="just"/>
            <a:endParaRPr sz="1800">
              <a:solidFill>
                <a:schemeClr val="tx1"/>
              </a:solidFill>
              <a:latin typeface="Times New Roman"/>
              <a:ea typeface="Times New Roman"/>
              <a:cs typeface="Times New Roman"/>
            </a:endParaRPr>
          </a:p>
          <a:p>
            <a:pPr marL="0" indent="0" algn="just"/>
            <a:r>
              <a:rPr sz="1800" i="1">
                <a:solidFill>
                  <a:schemeClr val="tx1"/>
                </a:solidFill>
                <a:latin typeface="Times New Roman"/>
                <a:ea typeface="Times New Roman"/>
                <a:cs typeface="Times New Roman"/>
              </a:rPr>
              <a:t>Соответственно, иные товары, например, товары, используемые поставщиком (подрядчиком, исполнителем) при выполнении закупаемых работ, услуг термином «поставляемый товар» не охватываются и охватываться не могут, поскольку заказчику</a:t>
            </a:r>
            <a:br>
              <a:rPr sz="1800" i="1">
                <a:solidFill>
                  <a:schemeClr val="tx1"/>
                </a:solidFill>
                <a:latin typeface="Times New Roman"/>
                <a:ea typeface="Times New Roman"/>
                <a:cs typeface="Times New Roman"/>
              </a:rPr>
            </a:br>
            <a:r>
              <a:rPr sz="1800" i="1">
                <a:solidFill>
                  <a:schemeClr val="tx1"/>
                </a:solidFill>
                <a:latin typeface="Times New Roman"/>
                <a:ea typeface="Times New Roman"/>
                <a:cs typeface="Times New Roman"/>
              </a:rPr>
              <a:t>не поставляются, к бухгалтерскому учету заказчиком не принимаются.</a:t>
            </a:r>
            <a:endParaRPr sz="1800">
              <a:solidFill>
                <a:schemeClr val="tx1"/>
              </a:solidFill>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GroupShape 329"/>
        <p:cNvGrpSpPr/>
        <p:nvPr/>
      </p:nvGrpSpPr>
      <p:grpSpPr>
        <a:xfrm>
          <a:off x="0" y="0"/>
          <a:ext cx="0" cy="0"/>
          <a:chOff x="0" y="0"/>
          <a:chExt cx="0" cy="0"/>
        </a:xfrm>
      </p:grpSpPr>
      <p:pic>
        <p:nvPicPr>
          <p:cNvPr id="331" name="Picture 331"/>
          <p:cNvPicPr/>
          <p:nvPr/>
        </p:nvPicPr>
        <p:blipFill>
          <a:blip r:embed="rId2"/>
          <a:srcRect l="31461"/>
          <a:stretch/>
        </p:blipFill>
        <p:spPr>
          <a:xfrm>
            <a:off x="6135580" y="130557"/>
            <a:ext cx="5963493" cy="6616397"/>
          </a:xfrm>
          <a:prstGeom prst="rect">
            <a:avLst/>
          </a:prstGeom>
          <a:ln>
            <a:noFill/>
          </a:ln>
        </p:spPr>
      </p:pic>
      <p:sp>
        <p:nvSpPr>
          <p:cNvPr id="332" name="Shape 332"/>
          <p:cNvSpPr txBox="1"/>
          <p:nvPr/>
        </p:nvSpPr>
        <p:spPr>
          <a:xfrm>
            <a:off x="669067" y="434109"/>
            <a:ext cx="12333249" cy="461665"/>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В ЗАКУПКЕ ПРИМЕНЯЮТСЯ ВСЕ «ЗАЩИТНЫЕ» МЕРЫ</a:t>
            </a:r>
            <a:endParaRPr sz="1800">
              <a:solidFill>
                <a:schemeClr val="tx1"/>
              </a:solidFill>
              <a:latin typeface="+mn-lt"/>
              <a:ea typeface="+mn-ea"/>
              <a:cs typeface="+mn-cs"/>
            </a:endParaRPr>
          </a:p>
        </p:txBody>
      </p:sp>
      <p:sp>
        <p:nvSpPr>
          <p:cNvPr id="333" name="Shape 333"/>
          <p:cNvSpPr/>
          <p:nvPr/>
        </p:nvSpPr>
        <p:spPr>
          <a:xfrm>
            <a:off x="794393" y="1265106"/>
            <a:ext cx="6617059"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pic>
        <p:nvPicPr>
          <p:cNvPr id="335" name="Picture 335"/>
          <p:cNvPicPr/>
          <p:nvPr/>
        </p:nvPicPr>
        <p:blipFill>
          <a:blip r:embed="rId3"/>
          <a:srcRect l="96064" r="-2107"/>
          <a:stretch/>
        </p:blipFill>
        <p:spPr>
          <a:xfrm>
            <a:off x="-219676" y="-77057"/>
            <a:ext cx="1288499" cy="12192000"/>
          </a:xfrm>
          <a:prstGeom prst="rect">
            <a:avLst/>
          </a:prstGeom>
        </p:spPr>
      </p:pic>
      <p:pic>
        <p:nvPicPr>
          <p:cNvPr id="337" name="Picture 337"/>
          <p:cNvPicPr/>
          <p:nvPr/>
        </p:nvPicPr>
        <p:blipFill>
          <a:blip r:embed="rId4"/>
          <a:stretch/>
        </p:blipFill>
        <p:spPr>
          <a:xfrm rot="16200000">
            <a:off x="-622404" y="5594232"/>
            <a:ext cx="1960091" cy="1102659"/>
          </a:xfrm>
          <a:prstGeom prst="rect">
            <a:avLst/>
          </a:prstGeom>
        </p:spPr>
      </p:pic>
      <p:graphicFrame>
        <p:nvGraphicFramePr>
          <p:cNvPr id="338" name="Table 338"/>
          <p:cNvGraphicFramePr/>
          <p:nvPr/>
        </p:nvGraphicFramePr>
        <p:xfrm>
          <a:off x="644032" y="1530198"/>
          <a:ext cx="10606408" cy="1703343"/>
        </p:xfrm>
        <a:graphic>
          <a:graphicData uri="http://schemas.openxmlformats.org/drawingml/2006/table">
            <a:tbl>
              <a:tblPr firstRow="1" firstCol="1" bandRow="1"/>
              <a:tblGrid>
                <a:gridCol w="2468033">
                  <a:extLst>
                    <a:ext uri="{9D8B030D-6E8A-4147-A177-3AD203B41FA5}">
                      <a16:colId xmlns:a16="http://schemas.microsoft.com/office/drawing/2014/main" xmlns="" val="20000"/>
                    </a:ext>
                  </a:extLst>
                </a:gridCol>
                <a:gridCol w="2236206">
                  <a:extLst>
                    <a:ext uri="{9D8B030D-6E8A-4147-A177-3AD203B41FA5}">
                      <a16:colId xmlns:a16="http://schemas.microsoft.com/office/drawing/2014/main" xmlns="" val="20001"/>
                    </a:ext>
                  </a:extLst>
                </a:gridCol>
                <a:gridCol w="3313568">
                  <a:extLst>
                    <a:ext uri="{9D8B030D-6E8A-4147-A177-3AD203B41FA5}">
                      <a16:colId xmlns:a16="http://schemas.microsoft.com/office/drawing/2014/main" xmlns="" val="20002"/>
                    </a:ext>
                  </a:extLst>
                </a:gridCol>
                <a:gridCol w="2588601">
                  <a:extLst>
                    <a:ext uri="{9D8B030D-6E8A-4147-A177-3AD203B41FA5}">
                      <a16:colId xmlns:a16="http://schemas.microsoft.com/office/drawing/2014/main" xmlns="" val="20003"/>
                    </a:ext>
                  </a:extLst>
                </a:gridCol>
              </a:tblGrid>
              <a:tr h="562192">
                <a:tc>
                  <a:txBody>
                    <a:bodyPr/>
                    <a:lstStyle>
                      <a:defPPr/>
                      <a:lvl1pPr lvl="0"/>
                    </a:lstStyle>
                    <a:p>
                      <a:pPr marL="0" indent="270510" algn="l">
                        <a:lnSpc>
                          <a:spcPct val="107000"/>
                        </a:lnSpc>
                        <a:spcAft>
                          <a:spcPts val="0"/>
                        </a:spcAft>
                      </a:pPr>
                      <a:r>
                        <a:rPr sz="1800" b="1" spc="-1">
                          <a:solidFill>
                            <a:schemeClr val="bg1"/>
                          </a:solidFill>
                          <a:latin typeface="DejaVu Sans Condensed"/>
                          <a:ea typeface="DejaVu Sans Condensed"/>
                          <a:cs typeface="DejaVu Sans Condensed"/>
                        </a:rPr>
                        <a:t>ТРУ/Участники</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solidFill>
                      <a:srgbClr val="CBCBCB"/>
                    </a:solidFill>
                  </a:tcPr>
                </a:tc>
                <a:tc>
                  <a:txBody>
                    <a:bodyPr/>
                    <a:lstStyle>
                      <a:defPPr/>
                      <a:lvl1pPr lvl="0"/>
                    </a:lstStyle>
                    <a:p>
                      <a:pPr marL="0" indent="270510" algn="l">
                        <a:lnSpc>
                          <a:spcPct val="107000"/>
                        </a:lnSpc>
                        <a:spcAft>
                          <a:spcPts val="0"/>
                        </a:spcAft>
                      </a:pPr>
                      <a:r>
                        <a:rPr sz="1800" b="1" spc="-1">
                          <a:solidFill>
                            <a:schemeClr val="bg1"/>
                          </a:solidFill>
                          <a:latin typeface="DejaVu Sans Condensed"/>
                          <a:ea typeface="DejaVu Sans Condensed"/>
                          <a:cs typeface="DejaVu Sans Condensed"/>
                        </a:rPr>
                        <a:t>Тип </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solidFill>
                      <a:srgbClr val="CBCBCB"/>
                    </a:solidFill>
                  </a:tcPr>
                </a:tc>
                <a:tc>
                  <a:txBody>
                    <a:bodyPr/>
                    <a:lstStyle>
                      <a:defPPr/>
                      <a:lvl1pPr lvl="0"/>
                    </a:lstStyle>
                    <a:p>
                      <a:pPr marL="0" indent="270510" algn="l">
                        <a:lnSpc>
                          <a:spcPct val="107000"/>
                        </a:lnSpc>
                        <a:spcAft>
                          <a:spcPts val="0"/>
                        </a:spcAft>
                      </a:pPr>
                      <a:r>
                        <a:rPr sz="1800" b="1" spc="-1">
                          <a:solidFill>
                            <a:schemeClr val="bg1"/>
                          </a:solidFill>
                          <a:latin typeface="DejaVu Sans Condensed"/>
                          <a:ea typeface="DejaVu Sans Condensed"/>
                          <a:cs typeface="DejaVu Sans Condensed"/>
                        </a:rPr>
                        <a:t>Участник №1</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solidFill>
                      <a:srgbClr val="CBCBCB"/>
                    </a:solidFill>
                  </a:tcPr>
                </a:tc>
                <a:tc>
                  <a:txBody>
                    <a:bodyPr/>
                    <a:lstStyle>
                      <a:defPPr/>
                      <a:lvl1pPr lvl="0"/>
                    </a:lstStyle>
                    <a:p>
                      <a:pPr marL="0" indent="270510" algn="l">
                        <a:lnSpc>
                          <a:spcPct val="107000"/>
                        </a:lnSpc>
                        <a:spcAft>
                          <a:spcPts val="0"/>
                        </a:spcAft>
                      </a:pPr>
                      <a:r>
                        <a:rPr sz="1800" b="1" spc="-1">
                          <a:solidFill>
                            <a:schemeClr val="bg1"/>
                          </a:solidFill>
                          <a:latin typeface="DejaVu Sans Condensed"/>
                          <a:ea typeface="DejaVu Sans Condensed"/>
                          <a:cs typeface="DejaVu Sans Condensed"/>
                        </a:rPr>
                        <a:t>Участник №2</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solidFill>
                      <a:srgbClr val="CBCBCB"/>
                    </a:solidFill>
                  </a:tcPr>
                </a:tc>
                <a:extLst>
                  <a:ext uri="{0D108BD9-81ED-4DB2-BD59-A6C34878D82A}">
                    <a16:rowId xmlns:a16="http://schemas.microsoft.com/office/drawing/2014/main" xmlns="" val="10000"/>
                  </a:ext>
                </a:extLst>
              </a:tr>
              <a:tr h="428949">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ТРУ1</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Ограничение</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РФ без</a:t>
                      </a:r>
                      <a:r>
                        <a:rPr sz="1600" b="0" spc="-1" baseline="0">
                          <a:solidFill>
                            <a:schemeClr val="tx1"/>
                          </a:solidFill>
                          <a:latin typeface="DejaVu Sans Condensed"/>
                          <a:ea typeface="DejaVu Sans Condensed"/>
                          <a:cs typeface="DejaVu Sans Condensed"/>
                        </a:rPr>
                        <a:t> </a:t>
                      </a:r>
                      <a:r>
                        <a:rPr sz="1600" b="0" spc="-1">
                          <a:solidFill>
                            <a:schemeClr val="tx1"/>
                          </a:solidFill>
                          <a:latin typeface="DejaVu Sans Condensed"/>
                          <a:ea typeface="DejaVu Sans Condensed"/>
                          <a:cs typeface="DejaVu Sans Condensed"/>
                        </a:rPr>
                        <a:t>подтверждения</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иностранный</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extLst>
                  <a:ext uri="{0D108BD9-81ED-4DB2-BD59-A6C34878D82A}">
                    <a16:rowId xmlns:a16="http://schemas.microsoft.com/office/drawing/2014/main" xmlns="" val="10001"/>
                  </a:ext>
                </a:extLst>
              </a:tr>
              <a:tr h="428949">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ТРУ2</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Ограничение</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РФ без подтверждения</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иностранный</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extLst>
                  <a:ext uri="{0D108BD9-81ED-4DB2-BD59-A6C34878D82A}">
                    <a16:rowId xmlns:a16="http://schemas.microsoft.com/office/drawing/2014/main" xmlns="" val="10002"/>
                  </a:ext>
                </a:extLst>
              </a:tr>
              <a:tr h="283253">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ТРУ3</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преимущество</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РФ</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270510" algn="l">
                        <a:lnSpc>
                          <a:spcPct val="107000"/>
                        </a:lnSpc>
                        <a:spcAft>
                          <a:spcPts val="0"/>
                        </a:spcAft>
                      </a:pPr>
                      <a:r>
                        <a:rPr sz="1600" b="0" spc="-1">
                          <a:solidFill>
                            <a:schemeClr val="tx1"/>
                          </a:solidFill>
                          <a:latin typeface="DejaVu Sans Condensed"/>
                          <a:ea typeface="DejaVu Sans Condensed"/>
                          <a:cs typeface="DejaVu Sans Condensed"/>
                        </a:rPr>
                        <a:t>иностранный</a:t>
                      </a:r>
                    </a:p>
                  </a:txBody>
                  <a:tcPr marL="68580" marR="68580" marT="0" marB="0">
                    <a:lnL w="12700">
                      <a:noFill/>
                      <a:headEnd type="none" w="med" len="med"/>
                      <a:tailEnd type="none" w="med" len="med"/>
                    </a:lnL>
                    <a:lnR w="12700">
                      <a:noFill/>
                      <a:headEnd type="none" w="med" len="med"/>
                      <a:tailEnd type="none" w="med" len="med"/>
                    </a:lnR>
                    <a:lnT w="12700">
                      <a:noFill/>
                      <a:headEnd type="none" w="med" len="med"/>
                      <a:tailEnd type="none" w="med" len="med"/>
                    </a:lnT>
                    <a:lnB w="12700">
                      <a:noFill/>
                      <a:headEnd type="none" w="med" len="med"/>
                      <a:tailEnd type="none" w="med" len="med"/>
                    </a:lnB>
                    <a:lnTlToBr w="12700">
                      <a:noFill/>
                    </a:lnTlToBr>
                    <a:lnBlToTr w="12700">
                      <a:noFill/>
                    </a:lnBlToTr>
                  </a:tcPr>
                </a:tc>
                <a:extLst>
                  <a:ext uri="{0D108BD9-81ED-4DB2-BD59-A6C34878D82A}">
                    <a16:rowId xmlns:a16="http://schemas.microsoft.com/office/drawing/2014/main" xmlns="" val="10003"/>
                  </a:ext>
                </a:extLst>
              </a:tr>
            </a:tbl>
          </a:graphicData>
        </a:graphic>
      </p:graphicFrame>
      <p:sp>
        <p:nvSpPr>
          <p:cNvPr id="339" name="Shape 339"/>
          <p:cNvSpPr txBox="1"/>
          <p:nvPr/>
        </p:nvSpPr>
        <p:spPr>
          <a:xfrm>
            <a:off x="1009399" y="4103480"/>
            <a:ext cx="9412224" cy="1077218"/>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Преимущество применяется только в том случае, если заявка содержит предложение о поставке товаров только российского происхождения (то есть заявка содержит предложение о поставке товаров российского происхождения в отношении товаров, на которые распространяется запрет, ограничение, преимущество) </a:t>
            </a:r>
            <a:r>
              <a:rPr sz="1600" i="1">
                <a:solidFill>
                  <a:srgbClr val="C00000"/>
                </a:solidFill>
                <a:latin typeface="Times New Roman"/>
                <a:ea typeface="Times New Roman"/>
                <a:cs typeface="Times New Roman"/>
              </a:rPr>
              <a:t>(Письмо Минфина России от 31.01.2025 № 24-01-06/8697)</a:t>
            </a:r>
          </a:p>
        </p:txBody>
      </p:sp>
      <p:sp>
        <p:nvSpPr>
          <p:cNvPr id="340" name="Shape 340"/>
          <p:cNvSpPr txBox="1"/>
          <p:nvPr/>
        </p:nvSpPr>
        <p:spPr>
          <a:xfrm>
            <a:off x="3159473" y="5180698"/>
            <a:ext cx="8825902" cy="830996"/>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Вместе с тем Участник № 1 не подтвердил страну происхождения товаров (РФ), которые указаны в перечне № 2 и для которых применяется «защитная» мера в виде ограничения.</a:t>
            </a:r>
            <a:endParaRPr sz="1800">
              <a:solidFill>
                <a:schemeClr val="tx1"/>
              </a:solidFill>
              <a:latin typeface="+mn-lt"/>
              <a:ea typeface="+mn-ea"/>
              <a:cs typeface="+mn-cs"/>
            </a:endParaRPr>
          </a:p>
          <a:p>
            <a:pPr marL="0" indent="0" algn="just"/>
            <a:endParaRPr sz="1600">
              <a:solidFill>
                <a:schemeClr val="tx1"/>
              </a:solidFill>
              <a:latin typeface="Times New Roman"/>
              <a:ea typeface="Times New Roman"/>
              <a:cs typeface="Times New Roman"/>
            </a:endParaRPr>
          </a:p>
        </p:txBody>
      </p:sp>
      <p:sp>
        <p:nvSpPr>
          <p:cNvPr id="341" name="Shape 341"/>
          <p:cNvSpPr txBox="1"/>
          <p:nvPr/>
        </p:nvSpPr>
        <p:spPr>
          <a:xfrm>
            <a:off x="891595" y="3482504"/>
            <a:ext cx="11622733" cy="400110"/>
          </a:xfrm>
          <a:prstGeom prst="rect">
            <a:avLst/>
          </a:prstGeom>
          <a:noFill/>
          <a:ln>
            <a:noFill/>
          </a:ln>
        </p:spPr>
        <p:txBody>
          <a:bodyPr wrap="square" lIns="91440" tIns="45720" rIns="91440" bIns="45720">
            <a:spAutoFit/>
          </a:bodyPr>
          <a:lstStyle/>
          <a:p>
            <a:pPr marL="0" indent="0" algn="l"/>
            <a:r>
              <a:rPr sz="2000" b="1" i="1">
                <a:solidFill>
                  <a:srgbClr val="00345E"/>
                </a:solidFill>
                <a:latin typeface="Times New Roman"/>
                <a:ea typeface="Times New Roman"/>
                <a:cs typeface="Times New Roman"/>
              </a:rPr>
              <a:t>ПРИМЕНЯЕТСЯ ЛИ ПРЕИМУЩЕСТВО К УЧАСТНИКУ №1?</a:t>
            </a:r>
            <a:endParaRPr sz="1800">
              <a:solidFill>
                <a:schemeClr val="tx1"/>
              </a:solidFill>
              <a:latin typeface="+mn-lt"/>
              <a:ea typeface="+mn-ea"/>
              <a:cs typeface="+mn-cs"/>
            </a:endParaRPr>
          </a:p>
        </p:txBody>
      </p:sp>
      <p:sp>
        <p:nvSpPr>
          <p:cNvPr id="342" name="Shape 342"/>
          <p:cNvSpPr/>
          <p:nvPr/>
        </p:nvSpPr>
        <p:spPr>
          <a:xfrm flipV="1">
            <a:off x="989132" y="3945909"/>
            <a:ext cx="11093780" cy="8142"/>
          </a:xfrm>
          <a:prstGeom prst="line">
            <a:avLst/>
          </a:prstGeom>
          <a:ln w="28575">
            <a:solidFill>
              <a:srgbClr val="EAEBED"/>
            </a:solidFill>
            <a:prstDash val="solid"/>
          </a:ln>
        </p:spPr>
        <p:style>
          <a:lnRef idx="0">
            <a:scrgbClr r="0" g="0" b="0"/>
          </a:lnRef>
          <a:fillRef idx="0">
            <a:schemeClr val="accent1"/>
          </a:fillRef>
          <a:effectRef idx="0">
            <a:scrgbClr r="0" g="0" b="0"/>
          </a:effectRef>
          <a:fontRef idx="none"/>
        </p:style>
      </p:sp>
      <p:sp>
        <p:nvSpPr>
          <p:cNvPr id="343" name="Shape 343"/>
          <p:cNvSpPr txBox="1"/>
          <p:nvPr/>
        </p:nvSpPr>
        <p:spPr>
          <a:xfrm>
            <a:off x="5638759" y="5804457"/>
            <a:ext cx="6346616" cy="1077217"/>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Таким образом, к участнику № 1 </a:t>
            </a:r>
            <a:r>
              <a:rPr sz="1600">
                <a:solidFill>
                  <a:srgbClr val="00345E"/>
                </a:solidFill>
                <a:latin typeface="Times New Roman"/>
                <a:ea typeface="Times New Roman"/>
                <a:cs typeface="Times New Roman"/>
              </a:rPr>
              <a:t>преимущество не применяется, </a:t>
            </a:r>
            <a:r>
              <a:rPr sz="1600">
                <a:solidFill>
                  <a:schemeClr val="tx1"/>
                </a:solidFill>
                <a:latin typeface="Times New Roman"/>
                <a:ea typeface="Times New Roman"/>
                <a:cs typeface="Times New Roman"/>
              </a:rPr>
              <a:t>поскольку по ТРУ1 и ТРУ2 предложены товары иностранного производства.</a:t>
            </a:r>
            <a:endParaRPr sz="1800">
              <a:solidFill>
                <a:schemeClr val="tx1"/>
              </a:solidFill>
              <a:latin typeface="+mn-lt"/>
              <a:ea typeface="+mn-ea"/>
              <a:cs typeface="+mn-cs"/>
            </a:endParaRPr>
          </a:p>
          <a:p>
            <a:pPr marL="0" indent="0" algn="just"/>
            <a:endParaRPr sz="1600">
              <a:solidFill>
                <a:schemeClr val="tx1"/>
              </a:solidFill>
              <a:latin typeface="Times New Roman"/>
              <a:ea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GroupShape 344"/>
        <p:cNvGrpSpPr/>
        <p:nvPr/>
      </p:nvGrpSpPr>
      <p:grpSpPr>
        <a:xfrm>
          <a:off x="0" y="0"/>
          <a:ext cx="0" cy="0"/>
          <a:chOff x="0" y="0"/>
          <a:chExt cx="0" cy="0"/>
        </a:xfrm>
      </p:grpSpPr>
      <p:pic>
        <p:nvPicPr>
          <p:cNvPr id="346" name="Picture 346"/>
          <p:cNvPicPr/>
          <p:nvPr/>
        </p:nvPicPr>
        <p:blipFill>
          <a:blip r:embed="rId2"/>
          <a:srcRect l="31461"/>
          <a:stretch/>
        </p:blipFill>
        <p:spPr>
          <a:xfrm>
            <a:off x="373552" y="0"/>
            <a:ext cx="5606143" cy="6228354"/>
          </a:xfrm>
          <a:prstGeom prst="rect">
            <a:avLst/>
          </a:prstGeom>
          <a:ln>
            <a:noFill/>
          </a:ln>
        </p:spPr>
      </p:pic>
      <p:sp>
        <p:nvSpPr>
          <p:cNvPr id="347" name="Shape 347"/>
          <p:cNvSpPr txBox="1"/>
          <p:nvPr/>
        </p:nvSpPr>
        <p:spPr>
          <a:xfrm>
            <a:off x="669067" y="241602"/>
            <a:ext cx="12333249" cy="461664"/>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РАССМОТРЕНИЕ ЗАЯВОК ПРИ УСТАНОВЛЕНИИ «ЗАЩИТНЫХ МЕР»</a:t>
            </a:r>
            <a:endParaRPr sz="1800">
              <a:solidFill>
                <a:schemeClr val="tx1"/>
              </a:solidFill>
              <a:latin typeface="+mn-lt"/>
              <a:ea typeface="+mn-ea"/>
              <a:cs typeface="+mn-cs"/>
            </a:endParaRPr>
          </a:p>
        </p:txBody>
      </p:sp>
      <p:sp>
        <p:nvSpPr>
          <p:cNvPr id="348" name="Shape 348"/>
          <p:cNvSpPr/>
          <p:nvPr/>
        </p:nvSpPr>
        <p:spPr>
          <a:xfrm>
            <a:off x="782053" y="660602"/>
            <a:ext cx="10395284"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sp>
        <p:nvSpPr>
          <p:cNvPr id="349" name="Shape 349"/>
          <p:cNvSpPr txBox="1"/>
          <p:nvPr/>
        </p:nvSpPr>
        <p:spPr>
          <a:xfrm>
            <a:off x="7543189" y="1216539"/>
            <a:ext cx="4079317" cy="3293209"/>
          </a:xfrm>
          <a:prstGeom prst="rect">
            <a:avLst/>
          </a:prstGeom>
          <a:noFill/>
        </p:spPr>
        <p:txBody>
          <a:bodyPr wrap="square" lIns="91440" tIns="45720" rIns="91440" bIns="45720">
            <a:spAutoFit/>
          </a:bodyPr>
          <a:lstStyle/>
          <a:p>
            <a:pPr marL="0" indent="0" algn="just"/>
            <a:r>
              <a:rPr sz="1600">
                <a:solidFill>
                  <a:srgbClr val="00345E"/>
                </a:solidFill>
                <a:latin typeface="Times New Roman"/>
                <a:ea typeface="Times New Roman"/>
                <a:cs typeface="Times New Roman"/>
              </a:rPr>
              <a:t>Согласно системному толкованию пункта 2</a:t>
            </a:r>
            <a:br>
              <a:rPr sz="1600">
                <a:solidFill>
                  <a:srgbClr val="00345E"/>
                </a:solidFill>
                <a:latin typeface="Times New Roman"/>
                <a:ea typeface="Times New Roman"/>
                <a:cs typeface="Times New Roman"/>
              </a:rPr>
            </a:br>
            <a:r>
              <a:rPr sz="1600">
                <a:solidFill>
                  <a:srgbClr val="00345E"/>
                </a:solidFill>
                <a:latin typeface="Times New Roman"/>
                <a:ea typeface="Times New Roman"/>
                <a:cs typeface="Times New Roman"/>
              </a:rPr>
              <a:t>части 4 статьи 14 Закона № 44-ФЗ </a:t>
            </a:r>
            <a:br>
              <a:rPr sz="1600">
                <a:solidFill>
                  <a:srgbClr val="00345E"/>
                </a:solidFill>
                <a:latin typeface="Times New Roman"/>
                <a:ea typeface="Times New Roman"/>
                <a:cs typeface="Times New Roman"/>
              </a:rPr>
            </a:br>
            <a:r>
              <a:rPr sz="1600">
                <a:solidFill>
                  <a:srgbClr val="00345E"/>
                </a:solidFill>
                <a:latin typeface="Times New Roman"/>
                <a:ea typeface="Times New Roman"/>
                <a:cs typeface="Times New Roman"/>
              </a:rPr>
              <a:t>и положений Постановления № 1875 наличие в заявке на участие в закупке предложения о поставке товара, происходящего из иностранного государства, является основанием</a:t>
            </a:r>
            <a:br>
              <a:rPr sz="1600">
                <a:solidFill>
                  <a:srgbClr val="00345E"/>
                </a:solidFill>
                <a:latin typeface="Times New Roman"/>
                <a:ea typeface="Times New Roman"/>
                <a:cs typeface="Times New Roman"/>
              </a:rPr>
            </a:br>
            <a:r>
              <a:rPr sz="1600">
                <a:solidFill>
                  <a:srgbClr val="00345E"/>
                </a:solidFill>
                <a:latin typeface="Times New Roman"/>
                <a:ea typeface="Times New Roman"/>
                <a:cs typeface="Times New Roman"/>
              </a:rPr>
              <a:t>для ее отклонения, исключительно если</a:t>
            </a:r>
            <a:br>
              <a:rPr sz="1600">
                <a:solidFill>
                  <a:srgbClr val="00345E"/>
                </a:solidFill>
                <a:latin typeface="Times New Roman"/>
                <a:ea typeface="Times New Roman"/>
                <a:cs typeface="Times New Roman"/>
              </a:rPr>
            </a:br>
            <a:r>
              <a:rPr sz="1600">
                <a:solidFill>
                  <a:srgbClr val="00345E"/>
                </a:solidFill>
                <a:latin typeface="Times New Roman"/>
                <a:ea typeface="Times New Roman"/>
                <a:cs typeface="Times New Roman"/>
              </a:rPr>
              <a:t>на участие в закупке также подана соответствующая установленным заказчиком требованиям заявка, содержащая предложение о поставке товаров только российского происхождения</a:t>
            </a:r>
            <a:endParaRPr sz="1800">
              <a:solidFill>
                <a:schemeClr val="tx1"/>
              </a:solidFill>
              <a:latin typeface="+mn-lt"/>
              <a:ea typeface="+mn-ea"/>
              <a:cs typeface="+mn-cs"/>
            </a:endParaRPr>
          </a:p>
        </p:txBody>
      </p:sp>
      <p:pic>
        <p:nvPicPr>
          <p:cNvPr id="351" name="Picture 351"/>
          <p:cNvPicPr/>
          <p:nvPr/>
        </p:nvPicPr>
        <p:blipFill>
          <a:blip r:embed="rId3"/>
          <a:srcRect l="96064" r="-2107"/>
          <a:stretch/>
        </p:blipFill>
        <p:spPr>
          <a:xfrm rot="5400000">
            <a:off x="5554008" y="674347"/>
            <a:ext cx="1083985" cy="12192000"/>
          </a:xfrm>
          <a:prstGeom prst="rect">
            <a:avLst/>
          </a:prstGeom>
        </p:spPr>
      </p:pic>
      <p:pic>
        <p:nvPicPr>
          <p:cNvPr id="353" name="Picture 353"/>
          <p:cNvPicPr/>
          <p:nvPr/>
        </p:nvPicPr>
        <p:blipFill>
          <a:blip r:embed="rId4"/>
          <a:stretch/>
        </p:blipFill>
        <p:spPr>
          <a:xfrm>
            <a:off x="-132371" y="6077402"/>
            <a:ext cx="1960091" cy="1102659"/>
          </a:xfrm>
          <a:prstGeom prst="rect">
            <a:avLst/>
          </a:prstGeom>
        </p:spPr>
      </p:pic>
      <p:graphicFrame>
        <p:nvGraphicFramePr>
          <p:cNvPr id="354" name="Table 354"/>
          <p:cNvGraphicFramePr/>
          <p:nvPr/>
        </p:nvGraphicFramePr>
        <p:xfrm>
          <a:off x="373552" y="1194749"/>
          <a:ext cx="6669086" cy="3193131"/>
        </p:xfrm>
        <a:graphic>
          <a:graphicData uri="http://schemas.openxmlformats.org/drawingml/2006/table">
            <a:tbl>
              <a:tblPr firstRow="1" firstCol="1" bandRow="1"/>
              <a:tblGrid>
                <a:gridCol w="819000">
                  <a:extLst>
                    <a:ext uri="{9D8B030D-6E8A-4147-A177-3AD203B41FA5}">
                      <a16:colId xmlns:a16="http://schemas.microsoft.com/office/drawing/2014/main" xmlns="" val="20000"/>
                    </a:ext>
                  </a:extLst>
                </a:gridCol>
                <a:gridCol w="1307297">
                  <a:extLst>
                    <a:ext uri="{9D8B030D-6E8A-4147-A177-3AD203B41FA5}">
                      <a16:colId xmlns:a16="http://schemas.microsoft.com/office/drawing/2014/main" xmlns="" val="20001"/>
                    </a:ext>
                  </a:extLst>
                </a:gridCol>
                <a:gridCol w="1451672">
                  <a:extLst>
                    <a:ext uri="{9D8B030D-6E8A-4147-A177-3AD203B41FA5}">
                      <a16:colId xmlns:a16="http://schemas.microsoft.com/office/drawing/2014/main" xmlns="" val="20002"/>
                    </a:ext>
                  </a:extLst>
                </a:gridCol>
                <a:gridCol w="1546583">
                  <a:extLst>
                    <a:ext uri="{9D8B030D-6E8A-4147-A177-3AD203B41FA5}">
                      <a16:colId xmlns:a16="http://schemas.microsoft.com/office/drawing/2014/main" xmlns="" val="20003"/>
                    </a:ext>
                  </a:extLst>
                </a:gridCol>
                <a:gridCol w="1544534">
                  <a:extLst>
                    <a:ext uri="{9D8B030D-6E8A-4147-A177-3AD203B41FA5}">
                      <a16:colId xmlns:a16="http://schemas.microsoft.com/office/drawing/2014/main" xmlns="" val="20004"/>
                    </a:ext>
                  </a:extLst>
                </a:gridCol>
              </a:tblGrid>
              <a:tr h="390136">
                <a:tc>
                  <a:txBody>
                    <a:bodyPr/>
                    <a:lstStyle>
                      <a:defPPr/>
                      <a:lvl1pPr lvl="0"/>
                    </a:lstStyle>
                    <a:p>
                      <a:pPr marL="0" indent="0" algn="ctr">
                        <a:lnSpc>
                          <a:spcPct val="107000"/>
                        </a:lnSpc>
                        <a:spcAft>
                          <a:spcPts val="0"/>
                        </a:spcAft>
                      </a:pPr>
                      <a:r>
                        <a:rPr sz="1400" b="1">
                          <a:solidFill>
                            <a:srgbClr val="123163"/>
                          </a:solidFill>
                          <a:latin typeface="Times New Roman"/>
                          <a:ea typeface="Times New Roman"/>
                          <a:cs typeface="Times New Roman"/>
                        </a:rPr>
                        <a:t>Товар</a:t>
                      </a:r>
                      <a:endParaRPr sz="1200" b="1">
                        <a:solidFill>
                          <a:srgbClr val="123163"/>
                        </a:solidFill>
                        <a:latin typeface="Times New Roman"/>
                        <a:ea typeface="Times New Roman"/>
                        <a:cs typeface="Times New Roman"/>
                      </a:endParaRPr>
                    </a:p>
                  </a:txBody>
                  <a:tcPr marL="68580" marR="68580" marT="0" marB="0" anchor="ctr">
                    <a:lnL w="12700">
                      <a:noFill/>
                      <a:headEnd type="none" w="med" len="med"/>
                      <a:tailEnd type="none" w="med" len="med"/>
                    </a:lnL>
                    <a:lnR w="12700">
                      <a:solidFill>
                        <a:srgbClr val="123163"/>
                      </a:solidFill>
                      <a:prstDash val="solid"/>
                      <a:headEnd type="none" w="med" len="med"/>
                      <a:tailEnd type="none" w="med" len="med"/>
                    </a:lnR>
                    <a:lnT w="12700">
                      <a:noFill/>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b="1">
                          <a:solidFill>
                            <a:srgbClr val="123163"/>
                          </a:solidFill>
                          <a:latin typeface="Times New Roman"/>
                          <a:ea typeface="Times New Roman"/>
                          <a:cs typeface="Times New Roman"/>
                        </a:rPr>
                        <a:t>Тип</a:t>
                      </a:r>
                      <a:endParaRPr sz="1200" b="1">
                        <a:solidFill>
                          <a:srgbClr val="123163"/>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noFill/>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b="1">
                          <a:solidFill>
                            <a:srgbClr val="123163"/>
                          </a:solidFill>
                          <a:latin typeface="Times New Roman"/>
                          <a:ea typeface="Times New Roman"/>
                          <a:cs typeface="Times New Roman"/>
                        </a:rPr>
                        <a:t>Участник № 1</a:t>
                      </a:r>
                      <a:endParaRPr sz="1200" b="1">
                        <a:solidFill>
                          <a:srgbClr val="123163"/>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noFill/>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b="1">
                          <a:solidFill>
                            <a:srgbClr val="123163"/>
                          </a:solidFill>
                          <a:latin typeface="Times New Roman"/>
                          <a:ea typeface="Times New Roman"/>
                          <a:cs typeface="Times New Roman"/>
                        </a:rPr>
                        <a:t>Участник № 2</a:t>
                      </a:r>
                      <a:endParaRPr sz="1200" b="1">
                        <a:solidFill>
                          <a:srgbClr val="123163"/>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noFill/>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b="1">
                          <a:solidFill>
                            <a:srgbClr val="123163"/>
                          </a:solidFill>
                          <a:latin typeface="Times New Roman"/>
                          <a:ea typeface="Times New Roman"/>
                          <a:cs typeface="Times New Roman"/>
                        </a:rPr>
                        <a:t>Участник № 3</a:t>
                      </a:r>
                      <a:endParaRPr sz="1200" b="1">
                        <a:solidFill>
                          <a:srgbClr val="123163"/>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noFill/>
                      <a:headEnd type="none" w="med" len="med"/>
                      <a:tailEnd type="none" w="med" len="med"/>
                    </a:lnR>
                    <a:lnT w="12700">
                      <a:noFill/>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extLst>
                  <a:ext uri="{0D108BD9-81ED-4DB2-BD59-A6C34878D82A}">
                    <a16:rowId xmlns:a16="http://schemas.microsoft.com/office/drawing/2014/main" xmlns="" val="10000"/>
                  </a:ext>
                </a:extLst>
              </a:tr>
              <a:tr h="1206429">
                <a:tc>
                  <a:txBody>
                    <a:bodyPr/>
                    <a:lstStyle>
                      <a:defPPr/>
                      <a:lvl1pPr lvl="0"/>
                    </a:lstStyle>
                    <a:p>
                      <a:pPr marL="0" indent="0" algn="ctr">
                        <a:lnSpc>
                          <a:spcPct val="107000"/>
                        </a:lnSpc>
                        <a:spcAft>
                          <a:spcPts val="0"/>
                        </a:spcAft>
                      </a:pPr>
                      <a:r>
                        <a:rPr sz="1400" b="1" i="1">
                          <a:solidFill>
                            <a:srgbClr val="00345E"/>
                          </a:solidFill>
                          <a:latin typeface="Times New Roman"/>
                          <a:ea typeface="Times New Roman"/>
                          <a:cs typeface="Times New Roman"/>
                        </a:rPr>
                        <a:t>Товар 1</a:t>
                      </a:r>
                      <a:endParaRPr sz="1200" b="1" i="1">
                        <a:solidFill>
                          <a:srgbClr val="00345E"/>
                        </a:solidFill>
                        <a:latin typeface="Times New Roman"/>
                        <a:ea typeface="Times New Roman"/>
                        <a:cs typeface="Times New Roman"/>
                      </a:endParaRPr>
                    </a:p>
                  </a:txBody>
                  <a:tcPr marL="68580" marR="68580" marT="0" marB="0" anchor="ctr">
                    <a:lnL w="12700">
                      <a:noFill/>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Ограничение</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Номер реестровой записи</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Иностранный</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Иностранный</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noFill/>
                      <a:headEnd type="none" w="med" len="med"/>
                      <a:tailEnd type="none" w="med" len="med"/>
                    </a:lnR>
                    <a:lnT w="12700">
                      <a:solidFill>
                        <a:srgbClr val="123163"/>
                      </a:solidFill>
                      <a:prstDash val="solid"/>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extLst>
                  <a:ext uri="{0D108BD9-81ED-4DB2-BD59-A6C34878D82A}">
                    <a16:rowId xmlns:a16="http://schemas.microsoft.com/office/drawing/2014/main" xmlns="" val="10001"/>
                  </a:ext>
                </a:extLst>
              </a:tr>
              <a:tr h="798283">
                <a:tc>
                  <a:txBody>
                    <a:bodyPr/>
                    <a:lstStyle>
                      <a:defPPr/>
                      <a:lvl1pPr lvl="0"/>
                    </a:lstStyle>
                    <a:p>
                      <a:pPr marL="0" indent="0" algn="ctr">
                        <a:lnSpc>
                          <a:spcPct val="107000"/>
                        </a:lnSpc>
                        <a:spcAft>
                          <a:spcPts val="0"/>
                        </a:spcAft>
                      </a:pPr>
                      <a:r>
                        <a:rPr sz="1400" b="1" i="1">
                          <a:solidFill>
                            <a:srgbClr val="00345E"/>
                          </a:solidFill>
                          <a:latin typeface="Times New Roman"/>
                          <a:ea typeface="Times New Roman"/>
                          <a:cs typeface="Times New Roman"/>
                        </a:rPr>
                        <a:t>Товар 2</a:t>
                      </a:r>
                      <a:endParaRPr sz="1200" b="1" i="1">
                        <a:solidFill>
                          <a:srgbClr val="00345E"/>
                        </a:solidFill>
                        <a:latin typeface="Times New Roman"/>
                        <a:ea typeface="Times New Roman"/>
                        <a:cs typeface="Times New Roman"/>
                      </a:endParaRPr>
                    </a:p>
                  </a:txBody>
                  <a:tcPr marL="68580" marR="68580" marT="0" marB="0" anchor="ctr">
                    <a:lnL w="12700">
                      <a:noFill/>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Ограничение</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Иностранный</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Номер реестровой записи</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Иностранный</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noFill/>
                      <a:headEnd type="none" w="med" len="med"/>
                      <a:tailEnd type="none" w="med" len="med"/>
                    </a:lnR>
                    <a:lnT w="12700">
                      <a:solidFill>
                        <a:srgbClr val="123163"/>
                      </a:solidFill>
                      <a:prstDash val="solid"/>
                      <a:headEnd type="none" w="med" len="med"/>
                      <a:tailEnd type="none" w="med" len="med"/>
                    </a:lnT>
                    <a:lnB w="12700">
                      <a:solidFill>
                        <a:srgbClr val="123163"/>
                      </a:solidFill>
                      <a:prstDash val="solid"/>
                      <a:headEnd type="none" w="med" len="med"/>
                      <a:tailEnd type="none" w="med" len="med"/>
                    </a:lnB>
                    <a:lnTlToBr w="12700">
                      <a:noFill/>
                    </a:lnTlToBr>
                    <a:lnBlToTr w="12700">
                      <a:noFill/>
                    </a:lnBlToTr>
                  </a:tcPr>
                </a:tc>
                <a:extLst>
                  <a:ext uri="{0D108BD9-81ED-4DB2-BD59-A6C34878D82A}">
                    <a16:rowId xmlns:a16="http://schemas.microsoft.com/office/drawing/2014/main" xmlns="" val="10002"/>
                  </a:ext>
                </a:extLst>
              </a:tr>
              <a:tr h="798283">
                <a:tc>
                  <a:txBody>
                    <a:bodyPr/>
                    <a:lstStyle>
                      <a:defPPr/>
                      <a:lvl1pPr lvl="0"/>
                    </a:lstStyle>
                    <a:p>
                      <a:pPr marL="0" indent="0" algn="ctr">
                        <a:lnSpc>
                          <a:spcPct val="107000"/>
                        </a:lnSpc>
                        <a:spcAft>
                          <a:spcPts val="0"/>
                        </a:spcAft>
                      </a:pPr>
                      <a:r>
                        <a:rPr sz="1400" b="1" i="1">
                          <a:solidFill>
                            <a:srgbClr val="00345E"/>
                          </a:solidFill>
                          <a:latin typeface="Times New Roman"/>
                          <a:ea typeface="Times New Roman"/>
                          <a:cs typeface="Times New Roman"/>
                        </a:rPr>
                        <a:t>Товар 3</a:t>
                      </a:r>
                      <a:endParaRPr sz="1200" b="1" i="1">
                        <a:solidFill>
                          <a:srgbClr val="00345E"/>
                        </a:solidFill>
                        <a:latin typeface="Times New Roman"/>
                        <a:ea typeface="Times New Roman"/>
                        <a:cs typeface="Times New Roman"/>
                      </a:endParaRPr>
                    </a:p>
                  </a:txBody>
                  <a:tcPr marL="68580" marR="68580" marT="0" marB="0" anchor="ctr">
                    <a:lnL w="12700">
                      <a:noFill/>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Ограничение</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Иностранный</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Номер реестровой записи</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solidFill>
                        <a:srgbClr val="123163"/>
                      </a:solidFill>
                      <a:prstDash val="solid"/>
                      <a:headEnd type="none" w="med" len="med"/>
                      <a:tailEnd type="none" w="med" len="med"/>
                    </a:lnR>
                    <a:lnT w="12700">
                      <a:solidFill>
                        <a:srgbClr val="123163"/>
                      </a:solidFill>
                      <a:prstDash val="solid"/>
                      <a:headEnd type="none" w="med" len="med"/>
                      <a:tailEnd type="none" w="med" len="med"/>
                    </a:lnT>
                    <a:lnB w="12700">
                      <a:noFill/>
                      <a:headEnd type="none" w="med" len="med"/>
                      <a:tailEnd type="none" w="med" len="med"/>
                    </a:lnB>
                    <a:lnTlToBr w="12700">
                      <a:noFill/>
                    </a:lnTlToBr>
                    <a:lnBlToTr w="12700">
                      <a:noFill/>
                    </a:lnBlToTr>
                  </a:tcPr>
                </a:tc>
                <a:tc>
                  <a:txBody>
                    <a:bodyPr/>
                    <a:lstStyle>
                      <a:defPPr/>
                      <a:lvl1pPr lvl="0"/>
                    </a:lstStyle>
                    <a:p>
                      <a:pPr marL="0" indent="0" algn="ctr">
                        <a:lnSpc>
                          <a:spcPct val="107000"/>
                        </a:lnSpc>
                        <a:spcAft>
                          <a:spcPts val="0"/>
                        </a:spcAft>
                      </a:pPr>
                      <a:r>
                        <a:rPr sz="1400">
                          <a:solidFill>
                            <a:srgbClr val="00345E"/>
                          </a:solidFill>
                          <a:latin typeface="Times New Roman"/>
                          <a:ea typeface="Times New Roman"/>
                          <a:cs typeface="Times New Roman"/>
                        </a:rPr>
                        <a:t>Номер реестровой записи</a:t>
                      </a:r>
                      <a:endParaRPr sz="1200">
                        <a:solidFill>
                          <a:srgbClr val="00345E"/>
                        </a:solidFill>
                        <a:latin typeface="Times New Roman"/>
                        <a:ea typeface="Times New Roman"/>
                        <a:cs typeface="Times New Roman"/>
                      </a:endParaRPr>
                    </a:p>
                  </a:txBody>
                  <a:tcPr marL="68580" marR="68580" marT="0" marB="0" anchor="ctr">
                    <a:lnL w="12700">
                      <a:solidFill>
                        <a:srgbClr val="123163"/>
                      </a:solidFill>
                      <a:prstDash val="solid"/>
                      <a:headEnd type="none" w="med" len="med"/>
                      <a:tailEnd type="none" w="med" len="med"/>
                    </a:lnL>
                    <a:lnR w="12700">
                      <a:noFill/>
                      <a:headEnd type="none" w="med" len="med"/>
                      <a:tailEnd type="none" w="med" len="med"/>
                    </a:lnR>
                    <a:lnT w="12700">
                      <a:solidFill>
                        <a:srgbClr val="123163"/>
                      </a:solidFill>
                      <a:prstDash val="solid"/>
                      <a:headEnd type="none" w="med" len="med"/>
                      <a:tailEnd type="none" w="med" len="med"/>
                    </a:lnT>
                    <a:lnB w="12700">
                      <a:noFill/>
                      <a:headEnd type="none" w="med" len="med"/>
                      <a:tailEnd type="none" w="med" len="med"/>
                    </a:lnB>
                    <a:lnTlToBr w="12700">
                      <a:noFill/>
                    </a:lnTlToBr>
                    <a:lnBlToTr w="12700">
                      <a:noFill/>
                    </a:lnBlToTr>
                  </a:tcPr>
                </a:tc>
                <a:extLst>
                  <a:ext uri="{0D108BD9-81ED-4DB2-BD59-A6C34878D82A}">
                    <a16:rowId xmlns:a16="http://schemas.microsoft.com/office/drawing/2014/main" xmlns="" val="10003"/>
                  </a:ext>
                </a:extLst>
              </a:tr>
            </a:tbl>
          </a:graphicData>
        </a:graphic>
      </p:graphicFrame>
      <p:sp>
        <p:nvSpPr>
          <p:cNvPr id="355" name="Shape 355"/>
          <p:cNvSpPr/>
          <p:nvPr/>
        </p:nvSpPr>
        <p:spPr>
          <a:xfrm>
            <a:off x="1537613" y="5107283"/>
            <a:ext cx="8528104" cy="646331"/>
          </a:xfrm>
          <a:prstGeom prst="rect">
            <a:avLst/>
          </a:prstGeom>
        </p:spPr>
        <p:txBody>
          <a:bodyPr wrap="none" lIns="91440" tIns="45720" rIns="91440" bIns="45720">
            <a:spAutoFit/>
          </a:bodyPr>
          <a:lstStyle/>
          <a:p>
            <a:pPr marL="0" indent="0" algn="l"/>
            <a:r>
              <a:rPr sz="1800" b="1">
                <a:solidFill>
                  <a:srgbClr val="00345E"/>
                </a:solidFill>
                <a:latin typeface="Times New Roman"/>
                <a:ea typeface="Times New Roman"/>
                <a:cs typeface="Times New Roman"/>
              </a:rPr>
              <a:t>Для применения «защитных мер» заявка участника закупки должна содержать</a:t>
            </a:r>
            <a:br>
              <a:rPr sz="1800" b="1">
                <a:solidFill>
                  <a:srgbClr val="00345E"/>
                </a:solidFill>
                <a:latin typeface="Times New Roman"/>
                <a:ea typeface="Times New Roman"/>
                <a:cs typeface="Times New Roman"/>
              </a:rPr>
            </a:br>
            <a:r>
              <a:rPr sz="1800" b="1">
                <a:solidFill>
                  <a:srgbClr val="00345E"/>
                </a:solidFill>
                <a:latin typeface="Times New Roman"/>
                <a:ea typeface="Times New Roman"/>
                <a:cs typeface="Times New Roman"/>
              </a:rPr>
              <a:t>все товары с подтвержденной страной происхождения – Российская Федерация</a:t>
            </a:r>
            <a:endParaRPr sz="1800">
              <a:solidFill>
                <a:schemeClr val="tx1"/>
              </a:solidFill>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GroupShape 356"/>
        <p:cNvGrpSpPr/>
        <p:nvPr/>
      </p:nvGrpSpPr>
      <p:grpSpPr>
        <a:xfrm>
          <a:off x="0" y="0"/>
          <a:ext cx="0" cy="0"/>
          <a:chOff x="0" y="0"/>
          <a:chExt cx="0" cy="0"/>
        </a:xfrm>
      </p:grpSpPr>
      <p:pic>
        <p:nvPicPr>
          <p:cNvPr id="358" name="Picture 358"/>
          <p:cNvPicPr/>
          <p:nvPr/>
        </p:nvPicPr>
        <p:blipFill>
          <a:blip r:embed="rId2"/>
          <a:srcRect l="31461"/>
          <a:stretch/>
        </p:blipFill>
        <p:spPr>
          <a:xfrm>
            <a:off x="6135580" y="130557"/>
            <a:ext cx="5963493" cy="6616397"/>
          </a:xfrm>
          <a:prstGeom prst="rect">
            <a:avLst/>
          </a:prstGeom>
          <a:ln>
            <a:noFill/>
          </a:ln>
        </p:spPr>
      </p:pic>
      <p:sp>
        <p:nvSpPr>
          <p:cNvPr id="359" name="Shape 359"/>
          <p:cNvSpPr txBox="1"/>
          <p:nvPr/>
        </p:nvSpPr>
        <p:spPr>
          <a:xfrm>
            <a:off x="669067" y="434109"/>
            <a:ext cx="12333249" cy="461665"/>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В ЗАКУПКЕ ПРИМЕНЯЮТСЯ ВСЕ «ЗАЩИТНЫЕ» МЕРЫ</a:t>
            </a:r>
            <a:endParaRPr sz="1800">
              <a:solidFill>
                <a:schemeClr val="tx1"/>
              </a:solidFill>
              <a:latin typeface="+mn-lt"/>
              <a:ea typeface="+mn-ea"/>
              <a:cs typeface="+mn-cs"/>
            </a:endParaRPr>
          </a:p>
        </p:txBody>
      </p:sp>
      <p:sp>
        <p:nvSpPr>
          <p:cNvPr id="360" name="Shape 360"/>
          <p:cNvSpPr/>
          <p:nvPr/>
        </p:nvSpPr>
        <p:spPr>
          <a:xfrm>
            <a:off x="794393" y="1265106"/>
            <a:ext cx="6617059"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pic>
        <p:nvPicPr>
          <p:cNvPr id="362" name="Picture 362"/>
          <p:cNvPicPr/>
          <p:nvPr/>
        </p:nvPicPr>
        <p:blipFill>
          <a:blip r:embed="rId3"/>
          <a:srcRect l="96064" r="-2107"/>
          <a:stretch/>
        </p:blipFill>
        <p:spPr>
          <a:xfrm>
            <a:off x="-219676" y="-77057"/>
            <a:ext cx="1288499" cy="12192000"/>
          </a:xfrm>
          <a:prstGeom prst="rect">
            <a:avLst/>
          </a:prstGeom>
        </p:spPr>
      </p:pic>
      <p:pic>
        <p:nvPicPr>
          <p:cNvPr id="364" name="Picture 364"/>
          <p:cNvPicPr/>
          <p:nvPr/>
        </p:nvPicPr>
        <p:blipFill>
          <a:blip r:embed="rId4"/>
          <a:stretch/>
        </p:blipFill>
        <p:spPr>
          <a:xfrm rot="16200000">
            <a:off x="-622404" y="5594232"/>
            <a:ext cx="1960091" cy="1102659"/>
          </a:xfrm>
          <a:prstGeom prst="rect">
            <a:avLst/>
          </a:prstGeom>
        </p:spPr>
      </p:pic>
      <p:sp>
        <p:nvSpPr>
          <p:cNvPr id="365" name="Shape 365"/>
          <p:cNvSpPr/>
          <p:nvPr/>
        </p:nvSpPr>
        <p:spPr>
          <a:xfrm>
            <a:off x="794393" y="1406940"/>
            <a:ext cx="8976624" cy="2862321"/>
          </a:xfrm>
          <a:prstGeom prst="rect">
            <a:avLst/>
          </a:prstGeom>
        </p:spPr>
        <p:txBody>
          <a:bodyPr wrap="square" lIns="91440" tIns="45720" rIns="91440" bIns="45720">
            <a:spAutoFit/>
          </a:bodyPr>
          <a:lstStyle/>
          <a:p>
            <a:pPr marL="0" indent="0" algn="just"/>
            <a:r>
              <a:rPr sz="1800">
                <a:solidFill>
                  <a:schemeClr val="tx1"/>
                </a:solidFill>
                <a:latin typeface="Times New Roman"/>
                <a:ea typeface="Times New Roman"/>
                <a:cs typeface="Times New Roman"/>
              </a:rPr>
              <a:t>Условием применения ограничения является наличие соответствующей установленным заказчиком требованиям заявки на участие в закупке, содержащей предложение</a:t>
            </a:r>
            <a:br>
              <a:rPr sz="1800">
                <a:solidFill>
                  <a:schemeClr val="tx1"/>
                </a:solidFill>
                <a:latin typeface="Times New Roman"/>
                <a:ea typeface="Times New Roman"/>
                <a:cs typeface="Times New Roman"/>
              </a:rPr>
            </a:br>
            <a:r>
              <a:rPr sz="1800">
                <a:solidFill>
                  <a:schemeClr val="tx1"/>
                </a:solidFill>
                <a:latin typeface="Times New Roman"/>
                <a:ea typeface="Times New Roman"/>
                <a:cs typeface="Times New Roman"/>
              </a:rPr>
              <a:t>о поставке товара, указанного в приложении № 2 к Постановлению № 1875, российского происхождения. </a:t>
            </a:r>
            <a:endParaRPr sz="1800">
              <a:solidFill>
                <a:schemeClr val="tx1"/>
              </a:solidFill>
              <a:latin typeface="+mn-lt"/>
              <a:ea typeface="+mn-ea"/>
              <a:cs typeface="+mn-cs"/>
            </a:endParaRPr>
          </a:p>
          <a:p>
            <a:pPr marL="0" indent="0" algn="just"/>
            <a:endParaRPr sz="1800">
              <a:solidFill>
                <a:schemeClr val="tx1"/>
              </a:solidFill>
              <a:latin typeface="Times New Roman"/>
              <a:ea typeface="Times New Roman"/>
              <a:cs typeface="Times New Roman"/>
            </a:endParaRPr>
          </a:p>
          <a:p>
            <a:pPr marL="0" indent="0" algn="just"/>
            <a:r>
              <a:rPr sz="1800">
                <a:solidFill>
                  <a:schemeClr val="tx1"/>
                </a:solidFill>
                <a:latin typeface="Times New Roman"/>
                <a:ea typeface="Times New Roman"/>
                <a:cs typeface="Times New Roman"/>
              </a:rPr>
              <a:t>Соответственно, </a:t>
            </a:r>
            <a:r>
              <a:rPr sz="1800" b="1" u="sng">
                <a:solidFill>
                  <a:srgbClr val="00345E"/>
                </a:solidFill>
                <a:latin typeface="Times New Roman"/>
                <a:ea typeface="Times New Roman"/>
                <a:cs typeface="Times New Roman"/>
              </a:rPr>
              <a:t>если предметом закупки являются несколько товаров, </a:t>
            </a:r>
            <a:r>
              <a:rPr sz="1800">
                <a:solidFill>
                  <a:schemeClr val="tx1"/>
                </a:solidFill>
                <a:latin typeface="Times New Roman"/>
                <a:ea typeface="Times New Roman"/>
                <a:cs typeface="Times New Roman"/>
              </a:rPr>
              <a:t>указанных</a:t>
            </a:r>
            <a:br>
              <a:rPr sz="1800">
                <a:solidFill>
                  <a:schemeClr val="tx1"/>
                </a:solidFill>
                <a:latin typeface="Times New Roman"/>
                <a:ea typeface="Times New Roman"/>
                <a:cs typeface="Times New Roman"/>
              </a:rPr>
            </a:br>
            <a:r>
              <a:rPr sz="1800">
                <a:solidFill>
                  <a:schemeClr val="tx1"/>
                </a:solidFill>
                <a:latin typeface="Times New Roman"/>
                <a:ea typeface="Times New Roman"/>
                <a:cs typeface="Times New Roman"/>
              </a:rPr>
              <a:t>в приложении № 2 к Постановлению № 1875, то условием применения ограничения является наличие соответствующей установленным заказчиком требованиям заявки</a:t>
            </a:r>
            <a:br>
              <a:rPr sz="1800">
                <a:solidFill>
                  <a:schemeClr val="tx1"/>
                </a:solidFill>
                <a:latin typeface="Times New Roman"/>
                <a:ea typeface="Times New Roman"/>
                <a:cs typeface="Times New Roman"/>
              </a:rPr>
            </a:br>
            <a:r>
              <a:rPr sz="1800">
                <a:solidFill>
                  <a:schemeClr val="tx1"/>
                </a:solidFill>
                <a:latin typeface="Times New Roman"/>
                <a:ea typeface="Times New Roman"/>
                <a:cs typeface="Times New Roman"/>
              </a:rPr>
              <a:t>на участие в закупке, содержащей предложение о поставке </a:t>
            </a:r>
            <a:r>
              <a:rPr sz="1800" b="1" u="sng">
                <a:solidFill>
                  <a:srgbClr val="00345E"/>
                </a:solidFill>
                <a:latin typeface="Times New Roman"/>
                <a:ea typeface="Times New Roman"/>
                <a:cs typeface="Times New Roman"/>
              </a:rPr>
              <a:t>таких нескольких товаров, </a:t>
            </a:r>
            <a:r>
              <a:rPr sz="1800">
                <a:solidFill>
                  <a:schemeClr val="tx1"/>
                </a:solidFill>
                <a:latin typeface="Times New Roman"/>
                <a:ea typeface="Times New Roman"/>
                <a:cs typeface="Times New Roman"/>
              </a:rPr>
              <a:t>указанных в приложении № 2 к Постановлению № 1875, </a:t>
            </a:r>
            <a:r>
              <a:rPr sz="1800" b="1" u="sng">
                <a:solidFill>
                  <a:srgbClr val="00345E"/>
                </a:solidFill>
                <a:latin typeface="Times New Roman"/>
                <a:ea typeface="Times New Roman"/>
                <a:cs typeface="Times New Roman"/>
              </a:rPr>
              <a:t>российского происхождения.</a:t>
            </a:r>
            <a:endParaRPr sz="1800">
              <a:solidFill>
                <a:schemeClr val="tx1"/>
              </a:solidFill>
              <a:latin typeface="+mn-lt"/>
              <a:ea typeface="+mn-ea"/>
              <a:cs typeface="+mn-cs"/>
            </a:endParaRPr>
          </a:p>
        </p:txBody>
      </p:sp>
      <p:sp>
        <p:nvSpPr>
          <p:cNvPr id="366" name="Shape 366"/>
          <p:cNvSpPr/>
          <p:nvPr/>
        </p:nvSpPr>
        <p:spPr>
          <a:xfrm>
            <a:off x="908971" y="5056251"/>
            <a:ext cx="6336" cy="1670249"/>
          </a:xfrm>
          <a:prstGeom prst="line">
            <a:avLst/>
          </a:prstGeom>
          <a:ln w="57150">
            <a:solidFill>
              <a:srgbClr val="396CE8"/>
            </a:solidFill>
            <a:prstDash val="solid"/>
          </a:ln>
        </p:spPr>
        <p:style>
          <a:lnRef idx="0">
            <a:scrgbClr r="0" g="0" b="0"/>
          </a:lnRef>
          <a:fillRef idx="0">
            <a:schemeClr val="accent1"/>
          </a:fillRef>
          <a:effectRef idx="0">
            <a:scrgbClr r="0" g="0" b="0"/>
          </a:effectRef>
          <a:fontRef idx="none"/>
        </p:style>
      </p:sp>
      <p:sp>
        <p:nvSpPr>
          <p:cNvPr id="367" name="Shape 367"/>
          <p:cNvSpPr/>
          <p:nvPr/>
        </p:nvSpPr>
        <p:spPr>
          <a:xfrm>
            <a:off x="1068823" y="5706709"/>
            <a:ext cx="5924699" cy="369332"/>
          </a:xfrm>
          <a:prstGeom prst="rect">
            <a:avLst/>
          </a:prstGeom>
        </p:spPr>
        <p:txBody>
          <a:bodyPr wrap="none" lIns="91440" tIns="45720" rIns="91440" bIns="45720">
            <a:spAutoFit/>
          </a:bodyPr>
          <a:lstStyle/>
          <a:p>
            <a:pPr marL="0" indent="0" algn="l"/>
            <a:r>
              <a:rPr sz="1800" i="1">
                <a:solidFill>
                  <a:srgbClr val="C00000"/>
                </a:solidFill>
                <a:latin typeface="Times New Roman"/>
                <a:ea typeface="Times New Roman"/>
                <a:cs typeface="Times New Roman"/>
              </a:rPr>
              <a:t>Письмо Минфина России от 02.09.2025 № 24-07-08/85390</a:t>
            </a:r>
            <a:endParaRPr sz="1800">
              <a:solidFill>
                <a:srgbClr val="C00000"/>
              </a:solidFill>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GroupShape 368"/>
        <p:cNvGrpSpPr/>
        <p:nvPr/>
      </p:nvGrpSpPr>
      <p:grpSpPr>
        <a:xfrm>
          <a:off x="0" y="0"/>
          <a:ext cx="0" cy="0"/>
          <a:chOff x="0" y="0"/>
          <a:chExt cx="0" cy="0"/>
        </a:xfrm>
      </p:grpSpPr>
      <p:pic>
        <p:nvPicPr>
          <p:cNvPr id="370" name="Picture 370"/>
          <p:cNvPicPr/>
          <p:nvPr/>
        </p:nvPicPr>
        <p:blipFill>
          <a:blip r:embed="rId2"/>
          <a:srcRect l="31461"/>
          <a:stretch/>
        </p:blipFill>
        <p:spPr>
          <a:xfrm>
            <a:off x="3172595" y="383022"/>
            <a:ext cx="5606143" cy="6228354"/>
          </a:xfrm>
          <a:prstGeom prst="rect">
            <a:avLst/>
          </a:prstGeom>
          <a:ln>
            <a:noFill/>
          </a:ln>
        </p:spPr>
      </p:pic>
      <p:sp>
        <p:nvSpPr>
          <p:cNvPr id="371" name="Shape 371"/>
          <p:cNvSpPr txBox="1"/>
          <p:nvPr/>
        </p:nvSpPr>
        <p:spPr>
          <a:xfrm>
            <a:off x="669067" y="157884"/>
            <a:ext cx="12333249" cy="830997"/>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«КОМПЛЕКТ»</a:t>
            </a:r>
            <a:endParaRPr sz="1800">
              <a:solidFill>
                <a:schemeClr val="tx1"/>
              </a:solidFill>
              <a:latin typeface="+mn-lt"/>
              <a:ea typeface="+mn-ea"/>
              <a:cs typeface="+mn-cs"/>
            </a:endParaRPr>
          </a:p>
          <a:p>
            <a:pPr marL="0" indent="0" algn="l"/>
            <a:r>
              <a:rPr sz="2400" b="1">
                <a:solidFill>
                  <a:srgbClr val="00345E"/>
                </a:solidFill>
                <a:latin typeface="Times New Roman"/>
                <a:ea typeface="Times New Roman"/>
                <a:cs typeface="Times New Roman"/>
              </a:rPr>
              <a:t>КАК ПРАВИЛЬНО УСТАНАВЛИВАТЬ «ЗАЩИТНЫЕ» МЕРЫ</a:t>
            </a:r>
            <a:endParaRPr sz="1800">
              <a:solidFill>
                <a:schemeClr val="tx1"/>
              </a:solidFill>
              <a:latin typeface="+mn-lt"/>
              <a:ea typeface="+mn-ea"/>
              <a:cs typeface="+mn-cs"/>
            </a:endParaRPr>
          </a:p>
        </p:txBody>
      </p:sp>
      <p:sp>
        <p:nvSpPr>
          <p:cNvPr id="372" name="Shape 372"/>
          <p:cNvSpPr/>
          <p:nvPr/>
        </p:nvSpPr>
        <p:spPr>
          <a:xfrm>
            <a:off x="794393" y="1013174"/>
            <a:ext cx="6617059"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pic>
        <p:nvPicPr>
          <p:cNvPr id="374" name="Picture 374"/>
          <p:cNvPicPr/>
          <p:nvPr/>
        </p:nvPicPr>
        <p:blipFill>
          <a:blip r:embed="rId3"/>
          <a:srcRect l="96064" r="-2107"/>
          <a:stretch/>
        </p:blipFill>
        <p:spPr>
          <a:xfrm>
            <a:off x="-219676" y="-77057"/>
            <a:ext cx="1288499" cy="12192000"/>
          </a:xfrm>
          <a:prstGeom prst="rect">
            <a:avLst/>
          </a:prstGeom>
        </p:spPr>
      </p:pic>
      <p:pic>
        <p:nvPicPr>
          <p:cNvPr id="376" name="Picture 376"/>
          <p:cNvPicPr/>
          <p:nvPr/>
        </p:nvPicPr>
        <p:blipFill>
          <a:blip r:embed="rId4"/>
          <a:stretch/>
        </p:blipFill>
        <p:spPr>
          <a:xfrm rot="16200000">
            <a:off x="-622404" y="5594232"/>
            <a:ext cx="1960091" cy="1102659"/>
          </a:xfrm>
          <a:prstGeom prst="rect">
            <a:avLst/>
          </a:prstGeom>
        </p:spPr>
      </p:pic>
      <p:sp>
        <p:nvSpPr>
          <p:cNvPr id="377" name="Shape 377"/>
          <p:cNvSpPr/>
          <p:nvPr/>
        </p:nvSpPr>
        <p:spPr>
          <a:xfrm>
            <a:off x="756604" y="4045352"/>
            <a:ext cx="2565918" cy="1427583"/>
          </a:xfrm>
          <a:prstGeom prst="ellipse">
            <a:avLst/>
          </a:prstGeom>
          <a:ln w="12700">
            <a:solidFill>
              <a:srgbClr val="396CE8"/>
            </a:solidFill>
            <a:prstDash val="solid"/>
          </a:ln>
        </p:spPr>
        <p:style>
          <a:lnRef idx="0">
            <a:scrgbClr r="0" g="0" b="0"/>
          </a:lnRef>
          <a:fillRef idx="1">
            <a:schemeClr val="lt1"/>
          </a:fillRef>
          <a:effectRef idx="0">
            <a:scrgbClr r="0" g="0" b="0"/>
          </a:effectRef>
          <a:fontRef idx="none"/>
        </p:style>
        <p:txBody>
          <a:bodyPr lIns="91440" tIns="45720" rIns="91440" bIns="45720" anchor="ctr"/>
          <a:lstStyle/>
          <a:p>
            <a:pPr marL="0" indent="0" algn="ctr"/>
            <a:r>
              <a:rPr sz="1800" b="1" i="1">
                <a:solidFill>
                  <a:srgbClr val="0B5D97"/>
                </a:solidFill>
                <a:latin typeface="Times New Roman"/>
                <a:ea typeface="Times New Roman"/>
                <a:cs typeface="Times New Roman"/>
              </a:rPr>
              <a:t>Модульные сооружения</a:t>
            </a:r>
            <a:endParaRPr sz="1800">
              <a:solidFill>
                <a:schemeClr val="dk1"/>
              </a:solidFill>
              <a:latin typeface="+mn-lt"/>
              <a:ea typeface="+mn-ea"/>
              <a:cs typeface="+mn-cs"/>
            </a:endParaRPr>
          </a:p>
        </p:txBody>
      </p:sp>
      <p:sp>
        <p:nvSpPr>
          <p:cNvPr id="378" name="Shape 378"/>
          <p:cNvSpPr/>
          <p:nvPr/>
        </p:nvSpPr>
        <p:spPr>
          <a:xfrm>
            <a:off x="7230985" y="2571081"/>
            <a:ext cx="2565917" cy="1427584"/>
          </a:xfrm>
          <a:prstGeom prst="ellipse">
            <a:avLst/>
          </a:prstGeom>
          <a:ln w="12700">
            <a:solidFill>
              <a:srgbClr val="396CE8"/>
            </a:solidFill>
            <a:prstDash val="solid"/>
          </a:ln>
        </p:spPr>
        <p:style>
          <a:lnRef idx="0">
            <a:scrgbClr r="0" g="0" b="0"/>
          </a:lnRef>
          <a:fillRef idx="1">
            <a:schemeClr val="lt1"/>
          </a:fillRef>
          <a:effectRef idx="0">
            <a:scrgbClr r="0" g="0" b="0"/>
          </a:effectRef>
          <a:fontRef idx="none"/>
        </p:style>
        <p:txBody>
          <a:bodyPr lIns="91440" tIns="45720" rIns="91440" bIns="45720" anchor="ctr"/>
          <a:lstStyle/>
          <a:p>
            <a:pPr marL="0" indent="0" algn="ctr"/>
            <a:r>
              <a:rPr sz="1800" b="1" i="1">
                <a:solidFill>
                  <a:srgbClr val="0B5D97"/>
                </a:solidFill>
                <a:latin typeface="Times New Roman"/>
                <a:ea typeface="Times New Roman"/>
                <a:cs typeface="Times New Roman"/>
              </a:rPr>
              <a:t>АРМ</a:t>
            </a:r>
            <a:endParaRPr sz="1800">
              <a:solidFill>
                <a:schemeClr val="dk1"/>
              </a:solidFill>
              <a:latin typeface="+mn-lt"/>
              <a:ea typeface="+mn-ea"/>
              <a:cs typeface="+mn-cs"/>
            </a:endParaRPr>
          </a:p>
        </p:txBody>
      </p:sp>
      <p:sp>
        <p:nvSpPr>
          <p:cNvPr id="379" name="Shape 379"/>
          <p:cNvSpPr/>
          <p:nvPr/>
        </p:nvSpPr>
        <p:spPr>
          <a:xfrm>
            <a:off x="7527891" y="1299121"/>
            <a:ext cx="1972106" cy="690466"/>
          </a:xfrm>
          <a:prstGeom prst="ellipse">
            <a:avLst/>
          </a:prstGeom>
          <a:solidFill>
            <a:schemeClr val="bg1"/>
          </a:solidFill>
          <a:ln w="12700">
            <a:solidFill>
              <a:srgbClr val="0B5D97"/>
            </a:solidFill>
            <a:prstDash val="solid"/>
          </a:ln>
        </p:spPr>
        <p:txBody>
          <a:bodyPr lIns="91440" tIns="45720" rIns="91440" bIns="45720" anchor="ctr"/>
          <a:lstStyle/>
          <a:p>
            <a:pPr marL="0" indent="0" algn="ctr"/>
            <a:r>
              <a:rPr sz="1600">
                <a:solidFill>
                  <a:schemeClr val="tx1"/>
                </a:solidFill>
                <a:latin typeface="Times New Roman"/>
                <a:ea typeface="Times New Roman"/>
                <a:cs typeface="Times New Roman"/>
              </a:rPr>
              <a:t>Компьютер</a:t>
            </a:r>
            <a:endParaRPr sz="1800">
              <a:solidFill>
                <a:schemeClr val="lt1"/>
              </a:solidFill>
              <a:latin typeface="+mn-lt"/>
              <a:ea typeface="+mn-ea"/>
              <a:cs typeface="+mn-cs"/>
            </a:endParaRPr>
          </a:p>
        </p:txBody>
      </p:sp>
      <p:sp>
        <p:nvSpPr>
          <p:cNvPr id="380" name="Shape 380"/>
          <p:cNvSpPr/>
          <p:nvPr/>
        </p:nvSpPr>
        <p:spPr>
          <a:xfrm>
            <a:off x="4989614" y="2939640"/>
            <a:ext cx="1972106" cy="690466"/>
          </a:xfrm>
          <a:prstGeom prst="ellipse">
            <a:avLst/>
          </a:prstGeom>
          <a:solidFill>
            <a:schemeClr val="bg1"/>
          </a:solidFill>
          <a:ln w="12700">
            <a:solidFill>
              <a:srgbClr val="0B5D97"/>
            </a:solidFill>
            <a:prstDash val="solid"/>
          </a:ln>
        </p:spPr>
        <p:txBody>
          <a:bodyPr lIns="91440" tIns="45720" rIns="91440" bIns="45720" anchor="ctr"/>
          <a:lstStyle/>
          <a:p>
            <a:pPr marL="0" indent="0" algn="ctr"/>
            <a:r>
              <a:rPr sz="1600">
                <a:solidFill>
                  <a:schemeClr val="tx1"/>
                </a:solidFill>
                <a:latin typeface="Times New Roman"/>
                <a:ea typeface="Times New Roman"/>
                <a:cs typeface="Times New Roman"/>
              </a:rPr>
              <a:t>Монитор</a:t>
            </a:r>
            <a:endParaRPr sz="1800">
              <a:solidFill>
                <a:schemeClr val="lt1"/>
              </a:solidFill>
              <a:latin typeface="+mn-lt"/>
              <a:ea typeface="+mn-ea"/>
              <a:cs typeface="+mn-cs"/>
            </a:endParaRPr>
          </a:p>
        </p:txBody>
      </p:sp>
      <p:sp>
        <p:nvSpPr>
          <p:cNvPr id="381" name="Shape 381"/>
          <p:cNvSpPr/>
          <p:nvPr/>
        </p:nvSpPr>
        <p:spPr>
          <a:xfrm>
            <a:off x="10066167" y="2939640"/>
            <a:ext cx="1972106" cy="690466"/>
          </a:xfrm>
          <a:prstGeom prst="ellipse">
            <a:avLst/>
          </a:prstGeom>
          <a:solidFill>
            <a:schemeClr val="bg1"/>
          </a:solidFill>
          <a:ln w="12700">
            <a:solidFill>
              <a:srgbClr val="0B5D97"/>
            </a:solidFill>
            <a:prstDash val="solid"/>
          </a:ln>
        </p:spPr>
        <p:txBody>
          <a:bodyPr lIns="91440" tIns="45720" rIns="91440" bIns="45720" anchor="ctr"/>
          <a:lstStyle/>
          <a:p>
            <a:pPr marL="0" indent="0" algn="ctr"/>
            <a:r>
              <a:rPr sz="1600">
                <a:solidFill>
                  <a:schemeClr val="tx1"/>
                </a:solidFill>
                <a:latin typeface="Times New Roman"/>
                <a:ea typeface="Times New Roman"/>
                <a:cs typeface="Times New Roman"/>
              </a:rPr>
              <a:t>Принтер</a:t>
            </a:r>
            <a:endParaRPr sz="1800">
              <a:solidFill>
                <a:schemeClr val="lt1"/>
              </a:solidFill>
              <a:latin typeface="+mn-lt"/>
              <a:ea typeface="+mn-ea"/>
              <a:cs typeface="+mn-cs"/>
            </a:endParaRPr>
          </a:p>
        </p:txBody>
      </p:sp>
      <p:sp>
        <p:nvSpPr>
          <p:cNvPr id="382" name="Shape 382"/>
          <p:cNvSpPr/>
          <p:nvPr/>
        </p:nvSpPr>
        <p:spPr>
          <a:xfrm>
            <a:off x="7527891" y="4580159"/>
            <a:ext cx="1972106" cy="690466"/>
          </a:xfrm>
          <a:prstGeom prst="ellipse">
            <a:avLst/>
          </a:prstGeom>
          <a:solidFill>
            <a:schemeClr val="bg1"/>
          </a:solidFill>
          <a:ln w="12700">
            <a:solidFill>
              <a:srgbClr val="0B5D97"/>
            </a:solidFill>
            <a:prstDash val="solid"/>
          </a:ln>
        </p:spPr>
        <p:txBody>
          <a:bodyPr lIns="91440" tIns="45720" rIns="91440" bIns="45720" anchor="ctr"/>
          <a:lstStyle/>
          <a:p>
            <a:pPr marL="0" indent="0" algn="ctr"/>
            <a:r>
              <a:rPr sz="1600">
                <a:solidFill>
                  <a:schemeClr val="tx1"/>
                </a:solidFill>
                <a:latin typeface="Times New Roman"/>
                <a:ea typeface="Times New Roman"/>
                <a:cs typeface="Times New Roman"/>
              </a:rPr>
              <a:t>Сканер</a:t>
            </a:r>
            <a:endParaRPr sz="1800">
              <a:solidFill>
                <a:schemeClr val="lt1"/>
              </a:solidFill>
              <a:latin typeface="+mn-lt"/>
              <a:ea typeface="+mn-ea"/>
              <a:cs typeface="+mn-cs"/>
            </a:endParaRPr>
          </a:p>
        </p:txBody>
      </p:sp>
      <p:sp>
        <p:nvSpPr>
          <p:cNvPr id="383" name="Shape 383"/>
          <p:cNvSpPr/>
          <p:nvPr/>
        </p:nvSpPr>
        <p:spPr>
          <a:xfrm>
            <a:off x="10066167" y="1013174"/>
            <a:ext cx="1972106" cy="690466"/>
          </a:xfrm>
          <a:prstGeom prst="ellipse">
            <a:avLst/>
          </a:prstGeom>
          <a:solidFill>
            <a:schemeClr val="bg1"/>
          </a:solidFill>
          <a:ln w="12700">
            <a:solidFill>
              <a:srgbClr val="0B5D97"/>
            </a:solidFill>
            <a:prstDash val="solid"/>
          </a:ln>
        </p:spPr>
        <p:txBody>
          <a:bodyPr lIns="91440" tIns="45720" rIns="91440" bIns="45720" anchor="ctr"/>
          <a:lstStyle/>
          <a:p>
            <a:pPr marL="0" indent="0" algn="ctr"/>
            <a:r>
              <a:rPr sz="1600">
                <a:solidFill>
                  <a:schemeClr val="tx1"/>
                </a:solidFill>
                <a:latin typeface="Times New Roman"/>
                <a:ea typeface="Times New Roman"/>
                <a:cs typeface="Times New Roman"/>
              </a:rPr>
              <a:t>Другое оборудование</a:t>
            </a:r>
            <a:endParaRPr sz="1800">
              <a:solidFill>
                <a:schemeClr val="lt1"/>
              </a:solidFill>
              <a:latin typeface="+mn-lt"/>
              <a:ea typeface="+mn-ea"/>
              <a:cs typeface="+mn-cs"/>
            </a:endParaRPr>
          </a:p>
        </p:txBody>
      </p:sp>
      <p:sp>
        <p:nvSpPr>
          <p:cNvPr id="384" name="Shape 384"/>
          <p:cNvSpPr/>
          <p:nvPr/>
        </p:nvSpPr>
        <p:spPr>
          <a:xfrm flipV="1">
            <a:off x="8513944" y="1989587"/>
            <a:ext cx="0" cy="581493"/>
          </a:xfrm>
          <a:prstGeom prst="straightConnector1">
            <a:avLst/>
          </a:prstGeom>
          <a:ln w="6350">
            <a:solidFill>
              <a:schemeClr val="accent1"/>
            </a:solidFill>
            <a:prstDash val="solid"/>
            <a:tailEnd type="triangle" w="med" len="med"/>
          </a:ln>
        </p:spPr>
        <p:style>
          <a:lnRef idx="0">
            <a:scrgbClr r="0" g="0" b="0"/>
          </a:lnRef>
          <a:fillRef idx="0">
            <a:schemeClr val="accent1"/>
          </a:fillRef>
          <a:effectRef idx="0">
            <a:scrgbClr r="0" g="0" b="0"/>
          </a:effectRef>
          <a:fontRef idx="none"/>
        </p:style>
      </p:sp>
      <p:sp>
        <p:nvSpPr>
          <p:cNvPr id="385" name="Shape 385"/>
          <p:cNvSpPr/>
          <p:nvPr/>
        </p:nvSpPr>
        <p:spPr>
          <a:xfrm flipH="1">
            <a:off x="6961720" y="3284873"/>
            <a:ext cx="269264" cy="0"/>
          </a:xfrm>
          <a:prstGeom prst="straightConnector1">
            <a:avLst/>
          </a:prstGeom>
          <a:ln w="6350">
            <a:solidFill>
              <a:schemeClr val="accent1"/>
            </a:solidFill>
            <a:prstDash val="solid"/>
            <a:tailEnd type="triangle" w="med" len="med"/>
          </a:ln>
        </p:spPr>
        <p:style>
          <a:lnRef idx="0">
            <a:scrgbClr r="0" g="0" b="0"/>
          </a:lnRef>
          <a:fillRef idx="0">
            <a:schemeClr val="accent1"/>
          </a:fillRef>
          <a:effectRef idx="0">
            <a:scrgbClr r="0" g="0" b="0"/>
          </a:effectRef>
          <a:fontRef idx="none"/>
        </p:style>
      </p:sp>
      <p:sp>
        <p:nvSpPr>
          <p:cNvPr id="386" name="Shape 386"/>
          <p:cNvSpPr/>
          <p:nvPr/>
        </p:nvSpPr>
        <p:spPr>
          <a:xfrm>
            <a:off x="9796903" y="3284873"/>
            <a:ext cx="269264" cy="0"/>
          </a:xfrm>
          <a:prstGeom prst="straightConnector1">
            <a:avLst/>
          </a:prstGeom>
          <a:ln w="6350">
            <a:solidFill>
              <a:schemeClr val="accent1"/>
            </a:solidFill>
            <a:prstDash val="solid"/>
            <a:tailEnd type="triangle" w="med" len="med"/>
          </a:ln>
        </p:spPr>
        <p:style>
          <a:lnRef idx="0">
            <a:scrgbClr r="0" g="0" b="0"/>
          </a:lnRef>
          <a:fillRef idx="0">
            <a:schemeClr val="accent1"/>
          </a:fillRef>
          <a:effectRef idx="0">
            <a:scrgbClr r="0" g="0" b="0"/>
          </a:effectRef>
          <a:fontRef idx="none"/>
        </p:style>
      </p:sp>
      <p:sp>
        <p:nvSpPr>
          <p:cNvPr id="387" name="Shape 387"/>
          <p:cNvSpPr/>
          <p:nvPr/>
        </p:nvSpPr>
        <p:spPr>
          <a:xfrm>
            <a:off x="8513944" y="3998664"/>
            <a:ext cx="0" cy="581493"/>
          </a:xfrm>
          <a:prstGeom prst="straightConnector1">
            <a:avLst/>
          </a:prstGeom>
          <a:ln w="6350">
            <a:solidFill>
              <a:schemeClr val="accent1"/>
            </a:solidFill>
            <a:prstDash val="solid"/>
            <a:tailEnd type="triangle" w="med" len="med"/>
          </a:ln>
        </p:spPr>
        <p:style>
          <a:lnRef idx="0">
            <a:scrgbClr r="0" g="0" b="0"/>
          </a:lnRef>
          <a:fillRef idx="0">
            <a:schemeClr val="accent1"/>
          </a:fillRef>
          <a:effectRef idx="0">
            <a:scrgbClr r="0" g="0" b="0"/>
          </a:effectRef>
          <a:fontRef idx="none"/>
        </p:style>
      </p:sp>
      <p:sp>
        <p:nvSpPr>
          <p:cNvPr id="388" name="Shape 388"/>
          <p:cNvSpPr/>
          <p:nvPr/>
        </p:nvSpPr>
        <p:spPr>
          <a:xfrm flipV="1">
            <a:off x="9421133" y="1703640"/>
            <a:ext cx="1631087" cy="1076506"/>
          </a:xfrm>
          <a:prstGeom prst="straightConnector1">
            <a:avLst/>
          </a:prstGeom>
          <a:ln w="6350">
            <a:solidFill>
              <a:schemeClr val="accent1"/>
            </a:solidFill>
            <a:prstDash val="solid"/>
            <a:tailEnd type="triangle" w="med" len="med"/>
          </a:ln>
        </p:spPr>
        <p:style>
          <a:lnRef idx="0">
            <a:scrgbClr r="0" g="0" b="0"/>
          </a:lnRef>
          <a:fillRef idx="0">
            <a:schemeClr val="accent1"/>
          </a:fillRef>
          <a:effectRef idx="0">
            <a:scrgbClr r="0" g="0" b="0"/>
          </a:effectRef>
          <a:fontRef idx="none"/>
        </p:style>
      </p:sp>
      <p:sp>
        <p:nvSpPr>
          <p:cNvPr id="389" name="Shape 389"/>
          <p:cNvSpPr/>
          <p:nvPr/>
        </p:nvSpPr>
        <p:spPr>
          <a:xfrm>
            <a:off x="3116870" y="2049515"/>
            <a:ext cx="1972106" cy="690466"/>
          </a:xfrm>
          <a:prstGeom prst="ellipse">
            <a:avLst/>
          </a:prstGeom>
          <a:solidFill>
            <a:schemeClr val="bg1"/>
          </a:solidFill>
          <a:ln w="12700">
            <a:solidFill>
              <a:srgbClr val="0B5D97"/>
            </a:solidFill>
            <a:prstDash val="solid"/>
          </a:ln>
        </p:spPr>
        <p:txBody>
          <a:bodyPr lIns="91440" tIns="45720" rIns="91440" bIns="45720" anchor="ctr"/>
          <a:lstStyle/>
          <a:p>
            <a:pPr marL="0" indent="0" algn="ctr"/>
            <a:r>
              <a:rPr sz="1600">
                <a:solidFill>
                  <a:schemeClr val="tx1"/>
                </a:solidFill>
                <a:latin typeface="Times New Roman"/>
                <a:ea typeface="Times New Roman"/>
                <a:cs typeface="Times New Roman"/>
              </a:rPr>
              <a:t>Другое оборудование</a:t>
            </a:r>
            <a:endParaRPr sz="1800">
              <a:solidFill>
                <a:schemeClr val="lt1"/>
              </a:solidFill>
              <a:latin typeface="+mn-lt"/>
              <a:ea typeface="+mn-ea"/>
              <a:cs typeface="+mn-cs"/>
            </a:endParaRPr>
          </a:p>
        </p:txBody>
      </p:sp>
      <p:sp>
        <p:nvSpPr>
          <p:cNvPr id="390" name="Shape 390"/>
          <p:cNvSpPr/>
          <p:nvPr/>
        </p:nvSpPr>
        <p:spPr>
          <a:xfrm>
            <a:off x="876341" y="5910515"/>
            <a:ext cx="1972106" cy="690466"/>
          </a:xfrm>
          <a:prstGeom prst="ellipse">
            <a:avLst/>
          </a:prstGeom>
          <a:solidFill>
            <a:schemeClr val="bg1"/>
          </a:solidFill>
          <a:ln w="12700">
            <a:solidFill>
              <a:srgbClr val="0B5D97"/>
            </a:solidFill>
            <a:prstDash val="solid"/>
          </a:ln>
        </p:spPr>
        <p:txBody>
          <a:bodyPr lIns="91440" tIns="45720" rIns="91440" bIns="45720" anchor="ctr"/>
          <a:lstStyle/>
          <a:p>
            <a:pPr marL="0" indent="0" algn="ctr"/>
            <a:r>
              <a:rPr sz="1600">
                <a:solidFill>
                  <a:schemeClr val="tx1"/>
                </a:solidFill>
                <a:latin typeface="Times New Roman"/>
                <a:ea typeface="Times New Roman"/>
                <a:cs typeface="Times New Roman"/>
              </a:rPr>
              <a:t>Видеокамеры</a:t>
            </a:r>
            <a:endParaRPr sz="1800">
              <a:solidFill>
                <a:schemeClr val="lt1"/>
              </a:solidFill>
              <a:latin typeface="+mn-lt"/>
              <a:ea typeface="+mn-ea"/>
              <a:cs typeface="+mn-cs"/>
            </a:endParaRPr>
          </a:p>
        </p:txBody>
      </p:sp>
      <p:sp>
        <p:nvSpPr>
          <p:cNvPr id="391" name="Shape 391"/>
          <p:cNvSpPr/>
          <p:nvPr/>
        </p:nvSpPr>
        <p:spPr>
          <a:xfrm>
            <a:off x="3989108" y="4820283"/>
            <a:ext cx="1972106" cy="690466"/>
          </a:xfrm>
          <a:prstGeom prst="ellipse">
            <a:avLst/>
          </a:prstGeom>
          <a:solidFill>
            <a:schemeClr val="bg1"/>
          </a:solidFill>
          <a:ln w="12700">
            <a:solidFill>
              <a:srgbClr val="0B5D97"/>
            </a:solidFill>
            <a:prstDash val="solid"/>
          </a:ln>
        </p:spPr>
        <p:txBody>
          <a:bodyPr lIns="91440" tIns="45720" rIns="91440" bIns="45720" anchor="ctr"/>
          <a:lstStyle/>
          <a:p>
            <a:pPr marL="0" indent="0" algn="ctr"/>
            <a:r>
              <a:rPr sz="1600">
                <a:solidFill>
                  <a:schemeClr val="tx1"/>
                </a:solidFill>
                <a:latin typeface="Times New Roman"/>
                <a:ea typeface="Times New Roman"/>
                <a:cs typeface="Times New Roman"/>
              </a:rPr>
              <a:t>КТ</a:t>
            </a:r>
            <a:endParaRPr sz="1800">
              <a:solidFill>
                <a:schemeClr val="lt1"/>
              </a:solidFill>
              <a:latin typeface="+mn-lt"/>
              <a:ea typeface="+mn-ea"/>
              <a:cs typeface="+mn-cs"/>
            </a:endParaRPr>
          </a:p>
        </p:txBody>
      </p:sp>
      <p:sp>
        <p:nvSpPr>
          <p:cNvPr id="392" name="Shape 392"/>
          <p:cNvSpPr/>
          <p:nvPr/>
        </p:nvSpPr>
        <p:spPr>
          <a:xfrm>
            <a:off x="798468" y="2962966"/>
            <a:ext cx="1972106" cy="690466"/>
          </a:xfrm>
          <a:prstGeom prst="ellipse">
            <a:avLst/>
          </a:prstGeom>
          <a:solidFill>
            <a:schemeClr val="bg1"/>
          </a:solidFill>
          <a:ln w="12700">
            <a:solidFill>
              <a:srgbClr val="0B5D97"/>
            </a:solidFill>
            <a:prstDash val="solid"/>
          </a:ln>
        </p:spPr>
        <p:txBody>
          <a:bodyPr lIns="91440" tIns="45720" rIns="91440" bIns="45720" anchor="ctr"/>
          <a:lstStyle/>
          <a:p>
            <a:pPr marL="0" indent="0" algn="ctr"/>
            <a:r>
              <a:rPr sz="1600">
                <a:solidFill>
                  <a:schemeClr val="tx1"/>
                </a:solidFill>
                <a:latin typeface="Times New Roman"/>
                <a:ea typeface="Times New Roman"/>
                <a:cs typeface="Times New Roman"/>
              </a:rPr>
              <a:t>МРТ</a:t>
            </a:r>
            <a:endParaRPr sz="1800">
              <a:solidFill>
                <a:schemeClr val="lt1"/>
              </a:solidFill>
              <a:latin typeface="+mn-lt"/>
              <a:ea typeface="+mn-ea"/>
              <a:cs typeface="+mn-cs"/>
            </a:endParaRPr>
          </a:p>
        </p:txBody>
      </p:sp>
      <p:sp>
        <p:nvSpPr>
          <p:cNvPr id="393" name="Shape 393"/>
          <p:cNvSpPr/>
          <p:nvPr/>
        </p:nvSpPr>
        <p:spPr>
          <a:xfrm flipH="1" flipV="1">
            <a:off x="1784520" y="3653432"/>
            <a:ext cx="255041" cy="391919"/>
          </a:xfrm>
          <a:prstGeom prst="straightConnector1">
            <a:avLst/>
          </a:prstGeom>
          <a:ln w="6350">
            <a:solidFill>
              <a:schemeClr val="accent1"/>
            </a:solidFill>
            <a:prstDash val="solid"/>
            <a:tailEnd type="triangle" w="med" len="med"/>
          </a:ln>
        </p:spPr>
        <p:style>
          <a:lnRef idx="0">
            <a:scrgbClr r="0" g="0" b="0"/>
          </a:lnRef>
          <a:fillRef idx="0">
            <a:schemeClr val="accent1"/>
          </a:fillRef>
          <a:effectRef idx="0">
            <a:scrgbClr r="0" g="0" b="0"/>
          </a:effectRef>
          <a:fontRef idx="none"/>
        </p:style>
      </p:sp>
      <p:sp>
        <p:nvSpPr>
          <p:cNvPr id="394" name="Shape 394"/>
          <p:cNvSpPr/>
          <p:nvPr/>
        </p:nvSpPr>
        <p:spPr>
          <a:xfrm flipV="1">
            <a:off x="2946752" y="2739981"/>
            <a:ext cx="1156170" cy="1514436"/>
          </a:xfrm>
          <a:prstGeom prst="straightConnector1">
            <a:avLst/>
          </a:prstGeom>
          <a:ln w="6350">
            <a:solidFill>
              <a:schemeClr val="accent1"/>
            </a:solidFill>
            <a:prstDash val="solid"/>
            <a:tailEnd type="triangle" w="med" len="med"/>
          </a:ln>
        </p:spPr>
        <p:style>
          <a:lnRef idx="0">
            <a:scrgbClr r="0" g="0" b="0"/>
          </a:lnRef>
          <a:fillRef idx="0">
            <a:schemeClr val="accent1"/>
          </a:fillRef>
          <a:effectRef idx="0">
            <a:scrgbClr r="0" g="0" b="0"/>
          </a:effectRef>
          <a:fontRef idx="none"/>
        </p:style>
      </p:sp>
      <p:sp>
        <p:nvSpPr>
          <p:cNvPr id="395" name="Shape 395"/>
          <p:cNvSpPr/>
          <p:nvPr/>
        </p:nvSpPr>
        <p:spPr>
          <a:xfrm flipH="1">
            <a:off x="1862394" y="5472936"/>
            <a:ext cx="177169" cy="437579"/>
          </a:xfrm>
          <a:prstGeom prst="straightConnector1">
            <a:avLst/>
          </a:prstGeom>
          <a:ln w="6350">
            <a:solidFill>
              <a:schemeClr val="accent1"/>
            </a:solidFill>
            <a:prstDash val="solid"/>
            <a:tailEnd type="triangle" w="med" len="med"/>
          </a:ln>
        </p:spPr>
        <p:style>
          <a:lnRef idx="0">
            <a:scrgbClr r="0" g="0" b="0"/>
          </a:lnRef>
          <a:fillRef idx="0">
            <a:schemeClr val="accent1"/>
          </a:fillRef>
          <a:effectRef idx="0">
            <a:scrgbClr r="0" g="0" b="0"/>
          </a:effectRef>
          <a:fontRef idx="none"/>
        </p:style>
      </p:sp>
      <p:sp>
        <p:nvSpPr>
          <p:cNvPr id="396" name="Shape 396"/>
          <p:cNvSpPr/>
          <p:nvPr/>
        </p:nvSpPr>
        <p:spPr>
          <a:xfrm>
            <a:off x="3322522" y="4759144"/>
            <a:ext cx="666586" cy="406372"/>
          </a:xfrm>
          <a:prstGeom prst="straightConnector1">
            <a:avLst/>
          </a:prstGeom>
          <a:ln w="6350">
            <a:solidFill>
              <a:schemeClr val="accent1"/>
            </a:solidFill>
            <a:prstDash val="solid"/>
            <a:tailEnd type="triangle" w="med" len="med"/>
          </a:ln>
        </p:spPr>
        <p:style>
          <a:lnRef idx="0">
            <a:scrgbClr r="0" g="0" b="0"/>
          </a:lnRef>
          <a:fillRef idx="0">
            <a:schemeClr val="accent1"/>
          </a:fillRef>
          <a:effectRef idx="0">
            <a:scrgbClr r="0" g="0" b="0"/>
          </a:effectRef>
          <a:fontRef idx="none"/>
        </p:style>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p:nvPr/>
        </p:nvPicPr>
        <p:blipFill>
          <a:blip r:embed="rId2"/>
          <a:srcRect l="31461"/>
          <a:stretch/>
        </p:blipFill>
        <p:spPr>
          <a:xfrm>
            <a:off x="6427067" y="100545"/>
            <a:ext cx="5606143" cy="6228354"/>
          </a:xfrm>
          <a:prstGeom prst="rect">
            <a:avLst/>
          </a:prstGeom>
          <a:ln>
            <a:noFill/>
          </a:ln>
        </p:spPr>
      </p:pic>
      <p:sp>
        <p:nvSpPr>
          <p:cNvPr id="21" name="Shape 200"/>
          <p:cNvSpPr/>
          <p:nvPr/>
        </p:nvSpPr>
        <p:spPr>
          <a:xfrm>
            <a:off x="3818445" y="358008"/>
            <a:ext cx="1752403"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Объект закупки:</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2" name="Shape 192"/>
          <p:cNvSpPr txBox="1"/>
          <p:nvPr/>
        </p:nvSpPr>
        <p:spPr>
          <a:xfrm>
            <a:off x="5559626" y="293332"/>
            <a:ext cx="5821387" cy="738664"/>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поставка автоматизированных рабочих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мест, которое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включает в себя 4 различных к поставке товара, а именно: системный блок, монитор, мышь компьютерная,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клавиатура.</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10" name="Shape 200"/>
          <p:cNvSpPr/>
          <p:nvPr/>
        </p:nvSpPr>
        <p:spPr>
          <a:xfrm>
            <a:off x="3806200" y="1189005"/>
            <a:ext cx="802207"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Довод:</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62" y="848785"/>
            <a:ext cx="3423864" cy="3423864"/>
          </a:xfrm>
          <a:prstGeom prst="rect">
            <a:avLst/>
          </a:prstGeom>
        </p:spPr>
      </p:pic>
      <p:sp>
        <p:nvSpPr>
          <p:cNvPr id="7" name="Прямоугольник 6"/>
          <p:cNvSpPr/>
          <p:nvPr/>
        </p:nvSpPr>
        <p:spPr>
          <a:xfrm>
            <a:off x="401906" y="1368075"/>
            <a:ext cx="2678178" cy="1985147"/>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3" name="Shape 192"/>
          <p:cNvSpPr txBox="1"/>
          <p:nvPr/>
        </p:nvSpPr>
        <p:spPr>
          <a:xfrm>
            <a:off x="646755" y="1645062"/>
            <a:ext cx="2329508" cy="1569660"/>
          </a:xfrm>
          <a:prstGeom prst="rect">
            <a:avLst/>
          </a:prstGeom>
          <a:noFill/>
        </p:spPr>
        <p:txBody>
          <a:bodyPr wrap="square" lIns="91440" tIns="45720" rIns="91440" bIns="45720">
            <a:spAutoFit/>
          </a:bodyPr>
          <a:lstStyle/>
          <a:p>
            <a:r>
              <a:rPr lang="ru-RU" sz="1600" dirty="0">
                <a:solidFill>
                  <a:schemeClr val="bg1"/>
                </a:solidFill>
                <a:latin typeface="Times New Roman" panose="02020603050405020304" pitchFamily="18" charset="0"/>
                <a:ea typeface="DejaVu Sans Condensed"/>
                <a:cs typeface="Times New Roman" panose="02020603050405020304" pitchFamily="18" charset="0"/>
              </a:rPr>
              <a:t>Решение ФАС России </a:t>
            </a:r>
            <a:br>
              <a:rPr lang="ru-RU"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по делу </a:t>
            </a:r>
            <a:br>
              <a:rPr lang="ru-RU"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 28/06/105-3149/2025  </a:t>
            </a:r>
          </a:p>
          <a:p>
            <a:endParaRPr lang="ru-RU" sz="1600" dirty="0">
              <a:solidFill>
                <a:schemeClr val="bg1"/>
              </a:solidFill>
              <a:latin typeface="Times New Roman" panose="02020603050405020304" pitchFamily="18" charset="0"/>
              <a:ea typeface="DejaVu Sans Condensed"/>
              <a:cs typeface="Times New Roman" panose="02020603050405020304" pitchFamily="18" charset="0"/>
            </a:endParaRPr>
          </a:p>
          <a:p>
            <a:r>
              <a:rPr lang="ru-RU" sz="1600" dirty="0">
                <a:solidFill>
                  <a:schemeClr val="bg1"/>
                </a:solidFill>
                <a:latin typeface="Times New Roman" panose="02020603050405020304" pitchFamily="18" charset="0"/>
                <a:ea typeface="DejaVu Sans Condensed"/>
                <a:cs typeface="Times New Roman" panose="02020603050405020304" pitchFamily="18" charset="0"/>
              </a:rPr>
              <a:t>Номер в ЕИС 0173100008325000047</a:t>
            </a:r>
          </a:p>
        </p:txBody>
      </p:sp>
      <p:pic>
        <p:nvPicPr>
          <p:cNvPr id="14" name="Рисунок 13"/>
          <p:cNvPicPr>
            <a:picLocks noChangeAspect="1"/>
          </p:cNvPicPr>
          <p:nvPr/>
        </p:nvPicPr>
        <p:blipFill rotWithShape="1">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l="18378" t="22518" r="14078" b="25491"/>
          <a:stretch/>
        </p:blipFill>
        <p:spPr>
          <a:xfrm>
            <a:off x="2192549" y="3353257"/>
            <a:ext cx="1398980" cy="619418"/>
          </a:xfrm>
          <a:prstGeom prst="rect">
            <a:avLst/>
          </a:prstGeom>
        </p:spPr>
      </p:pic>
      <p:sp>
        <p:nvSpPr>
          <p:cNvPr id="19" name="Shape 192"/>
          <p:cNvSpPr txBox="1"/>
          <p:nvPr/>
        </p:nvSpPr>
        <p:spPr>
          <a:xfrm>
            <a:off x="4762451" y="1096672"/>
            <a:ext cx="6822391" cy="523220"/>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неправомерно принято решение об отклонении заявки Заявителя, по причине представления Заявителем в составе заявки товара иностранного происхождения.</a:t>
            </a:r>
          </a:p>
        </p:txBody>
      </p:sp>
      <p:sp>
        <p:nvSpPr>
          <p:cNvPr id="23" name="Shape 200"/>
          <p:cNvSpPr/>
          <p:nvPr/>
        </p:nvSpPr>
        <p:spPr>
          <a:xfrm>
            <a:off x="3766719" y="1908015"/>
            <a:ext cx="2004395"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Решение комиссии:</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4" name="Shape 192"/>
          <p:cNvSpPr txBox="1"/>
          <p:nvPr/>
        </p:nvSpPr>
        <p:spPr>
          <a:xfrm>
            <a:off x="5986369" y="1816023"/>
            <a:ext cx="5889602" cy="954107"/>
          </a:xfrm>
          <a:prstGeom prst="rect">
            <a:avLst/>
          </a:prstGeom>
          <a:noFill/>
        </p:spPr>
        <p:txBody>
          <a:bodyPr wrap="square" lIns="91440" tIns="45720" rIns="91440" bIns="45720">
            <a:spAutoFit/>
          </a:bodyPr>
          <a:lstStyle/>
          <a:p>
            <a:pPr algn="just"/>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1</a:t>
            </a:r>
            <a:r>
              <a:rPr lang="ru-RU" sz="1400" dirty="0">
                <a:solidFill>
                  <a:srgbClr val="00345E"/>
                </a:solidFill>
                <a:latin typeface="Times New Roman" panose="02020603050405020304" pitchFamily="18" charset="0"/>
                <a:ea typeface="DejaVu Sans Condensed"/>
                <a:cs typeface="Times New Roman" panose="02020603050405020304" pitchFamily="18" charset="0"/>
              </a:rPr>
              <a:t>. Закупаемые товары включены в перечень приложения № 2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к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Постановлению № 1875, в связи с чем Заказчиком в Извещении установлено Ограничение в соответствии с Постановлением №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1875.</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a:p>
            <a:pPr algn="just"/>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6" name="Shape 192"/>
          <p:cNvSpPr txBox="1"/>
          <p:nvPr/>
        </p:nvSpPr>
        <p:spPr>
          <a:xfrm>
            <a:off x="3873220" y="2831345"/>
            <a:ext cx="7804729" cy="2246769"/>
          </a:xfrm>
          <a:prstGeom prst="rect">
            <a:avLst/>
          </a:prstGeom>
          <a:noFill/>
        </p:spPr>
        <p:txBody>
          <a:bodyPr wrap="square" lIns="91440" tIns="45720" rIns="91440" bIns="45720">
            <a:spAutoFit/>
          </a:bodyPr>
          <a:lstStyle/>
          <a:p>
            <a:pPr algn="just"/>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2</a:t>
            </a:r>
            <a:r>
              <a:rPr lang="ru-RU" sz="1400" dirty="0">
                <a:solidFill>
                  <a:srgbClr val="00345E"/>
                </a:solidFill>
                <a:latin typeface="Times New Roman" panose="02020603050405020304" pitchFamily="18" charset="0"/>
                <a:ea typeface="DejaVu Sans Condensed"/>
                <a:cs typeface="Times New Roman" panose="02020603050405020304" pitchFamily="18" charset="0"/>
              </a:rPr>
              <a:t>. Согласно протоколу подведения итогов определения поставщика (подрядчика, исполнителя) участниками закупки в качестве подтверждения страны происхождения Товаров представлены номера реестровых записей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из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Реестра российской промышленной продукции в отношении автоматизированных рабочих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мест.</a:t>
            </a:r>
          </a:p>
          <a:p>
            <a:pPr algn="just"/>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a:p>
            <a:pPr algn="just"/>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3</a:t>
            </a:r>
            <a:r>
              <a:rPr lang="ru-RU" sz="1400" dirty="0">
                <a:solidFill>
                  <a:srgbClr val="00345E"/>
                </a:solidFill>
                <a:latin typeface="Times New Roman" panose="02020603050405020304" pitchFamily="18" charset="0"/>
                <a:ea typeface="DejaVu Sans Condensed"/>
                <a:cs typeface="Times New Roman" panose="02020603050405020304" pitchFamily="18" charset="0"/>
              </a:rPr>
              <a:t>. Вместе с тем представленные Участниками закупки Номера реестровых записей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не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подтверждают страну происхождения Товаров, поскольку их действие распространяется только на полный комплект АРМ. Таким образом, представленные участниками закупки номера реестровый записей не подтверждают страну происхождения товара по той продукции, которая закупается Заказчиком.</a:t>
            </a:r>
          </a:p>
        </p:txBody>
      </p:sp>
      <p:pic>
        <p:nvPicPr>
          <p:cNvPr id="27" name="Рисунок 26"/>
          <p:cNvPicPr>
            <a:picLocks noChangeAspect="1"/>
          </p:cNvPicPr>
          <p:nvPr/>
        </p:nvPicPr>
        <p:blipFill rotWithShape="1">
          <a:blip r:embed="rId5" cstate="print">
            <a:extLst>
              <a:ext uri="{28A0092B-C50C-407E-A947-70E740481C1C}">
                <a14:useLocalDpi xmlns:a14="http://schemas.microsoft.com/office/drawing/2010/main" val="0"/>
              </a:ext>
            </a:extLst>
          </a:blip>
          <a:srcRect l="96064" r="-2107"/>
          <a:stretch/>
        </p:blipFill>
        <p:spPr>
          <a:xfrm rot="16200000">
            <a:off x="5781177" y="447177"/>
            <a:ext cx="629646" cy="12192000"/>
          </a:xfrm>
          <a:prstGeom prst="rect">
            <a:avLst/>
          </a:prstGeom>
        </p:spPr>
      </p:pic>
    </p:spTree>
    <p:extLst>
      <p:ext uri="{BB962C8B-B14F-4D97-AF65-F5344CB8AC3E}">
        <p14:creationId xmlns:p14="http://schemas.microsoft.com/office/powerpoint/2010/main" val="3647481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GroupShape 82"/>
        <p:cNvGrpSpPr/>
        <p:nvPr/>
      </p:nvGrpSpPr>
      <p:grpSpPr>
        <a:xfrm>
          <a:off x="0" y="0"/>
          <a:ext cx="0" cy="0"/>
          <a:chOff x="0" y="0"/>
          <a:chExt cx="0" cy="0"/>
        </a:xfrm>
      </p:grpSpPr>
      <p:pic>
        <p:nvPicPr>
          <p:cNvPr id="84" name="Picture 84"/>
          <p:cNvPicPr/>
          <p:nvPr/>
        </p:nvPicPr>
        <p:blipFill>
          <a:blip r:embed="rId2"/>
          <a:srcRect l="31461"/>
          <a:stretch/>
        </p:blipFill>
        <p:spPr>
          <a:xfrm>
            <a:off x="2750609" y="63500"/>
            <a:ext cx="6586008" cy="6794500"/>
          </a:xfrm>
          <a:prstGeom prst="rect">
            <a:avLst/>
          </a:prstGeom>
          <a:ln>
            <a:noFill/>
          </a:ln>
        </p:spPr>
      </p:pic>
      <p:sp>
        <p:nvSpPr>
          <p:cNvPr id="85" name="Shape 85"/>
          <p:cNvSpPr txBox="1"/>
          <p:nvPr/>
        </p:nvSpPr>
        <p:spPr>
          <a:xfrm>
            <a:off x="271992" y="206583"/>
            <a:ext cx="11536892" cy="799364"/>
          </a:xfrm>
          <a:prstGeom prst="rect">
            <a:avLst/>
          </a:prstGeom>
        </p:spPr>
        <p:txBody>
          <a:bodyPr lIns="0" tIns="42333" rIns="0" bIns="0" anchor="ctr">
            <a:spAutoFit/>
          </a:bodyPr>
          <a:lstStyle>
            <a:defPPr/>
            <a:lvl1pPr marL="0" lvl="0" indent="0" algn="l">
              <a:defRPr sz="1800">
                <a:solidFill>
                  <a:schemeClr val="tx1"/>
                </a:solidFill>
                <a:latin typeface="Calibri"/>
                <a:ea typeface="Calibri"/>
                <a:cs typeface="Calibri"/>
              </a:defRPr>
            </a:lvl1pPr>
            <a:lvl2pPr marL="742950" lvl="1" indent="-285750" algn="l">
              <a:defRPr sz="1800">
                <a:solidFill>
                  <a:schemeClr val="tx1"/>
                </a:solidFill>
                <a:latin typeface="Calibri"/>
                <a:ea typeface="Calibri"/>
                <a:cs typeface="Calibri"/>
              </a:defRPr>
            </a:lvl2pPr>
            <a:lvl3pPr marL="1143000" lvl="2" indent="-228600" algn="l">
              <a:defRPr sz="1800">
                <a:solidFill>
                  <a:schemeClr val="tx1"/>
                </a:solidFill>
                <a:latin typeface="Calibri"/>
                <a:ea typeface="Calibri"/>
                <a:cs typeface="Calibri"/>
              </a:defRPr>
            </a:lvl3pPr>
            <a:lvl4pPr marL="1600200" lvl="3" indent="-228600" algn="l">
              <a:defRPr sz="1800">
                <a:solidFill>
                  <a:schemeClr val="tx1"/>
                </a:solidFill>
                <a:latin typeface="Calibri"/>
                <a:ea typeface="Calibri"/>
                <a:cs typeface="Calibri"/>
              </a:defRPr>
            </a:lvl4pPr>
            <a:lvl5pPr marL="2057400" lvl="4" indent="-228600" algn="l">
              <a:defRPr sz="1800">
                <a:solidFill>
                  <a:schemeClr val="tx1"/>
                </a:solidFill>
                <a:latin typeface="Calibri"/>
                <a:ea typeface="Calibri"/>
                <a:cs typeface="Calibri"/>
              </a:defRPr>
            </a:lvl5pPr>
            <a:lvl6pPr marL="2514600" lvl="5" indent="-228600" algn="l">
              <a:defRPr sz="1800">
                <a:solidFill>
                  <a:schemeClr val="tx1"/>
                </a:solidFill>
                <a:latin typeface="Calibri"/>
                <a:ea typeface="Calibri"/>
                <a:cs typeface="Calibri"/>
              </a:defRPr>
            </a:lvl6pPr>
            <a:lvl7pPr marL="2971800" lvl="6" indent="-228600" algn="l">
              <a:defRPr sz="1800">
                <a:solidFill>
                  <a:schemeClr val="tx1"/>
                </a:solidFill>
                <a:latin typeface="Calibri"/>
                <a:ea typeface="Calibri"/>
                <a:cs typeface="Calibri"/>
              </a:defRPr>
            </a:lvl7pPr>
            <a:lvl8pPr marL="3429000" lvl="7" indent="-228600" algn="l">
              <a:defRPr sz="1800">
                <a:solidFill>
                  <a:schemeClr val="tx1"/>
                </a:solidFill>
                <a:latin typeface="Calibri"/>
                <a:ea typeface="Calibri"/>
                <a:cs typeface="Calibri"/>
              </a:defRPr>
            </a:lvl8pPr>
            <a:lvl9pPr marL="3886200" lvl="8" indent="-228600" algn="l">
              <a:defRPr sz="1800">
                <a:solidFill>
                  <a:schemeClr val="tx1"/>
                </a:solidFill>
                <a:latin typeface="Calibri"/>
                <a:ea typeface="Calibri"/>
                <a:cs typeface="Calibri"/>
              </a:defRPr>
            </a:lvl9pPr>
          </a:lstStyle>
          <a:p>
            <a:pPr marL="0" indent="0" algn="ctr">
              <a:lnSpc>
                <a:spcPts val="2800"/>
              </a:lnSpc>
              <a:spcBef>
                <a:spcPts val="333"/>
              </a:spcBef>
            </a:pPr>
            <a:r>
              <a:rPr sz="2800" b="1">
                <a:solidFill>
                  <a:srgbClr val="0B5D97"/>
                </a:solidFill>
                <a:latin typeface="Times New Roman"/>
                <a:ea typeface="Times New Roman"/>
                <a:cs typeface="Times New Roman"/>
              </a:rPr>
              <a:t>ПРИЗНАЮТСЯ УТРАТИВШИМИ СИЛУ</a:t>
            </a:r>
            <a:endParaRPr sz="1400" b="1">
              <a:solidFill>
                <a:srgbClr val="0B5D97"/>
              </a:solidFill>
              <a:latin typeface="Times New Roman"/>
              <a:ea typeface="Times New Roman"/>
              <a:cs typeface="Times New Roman"/>
            </a:endParaRPr>
          </a:p>
          <a:p>
            <a:pPr marL="0" indent="0" algn="ctr">
              <a:lnSpc>
                <a:spcPts val="2800"/>
              </a:lnSpc>
              <a:spcBef>
                <a:spcPts val="333"/>
              </a:spcBef>
            </a:pPr>
            <a:endParaRPr sz="2800" b="1">
              <a:solidFill>
                <a:srgbClr val="0B5D97"/>
              </a:solidFill>
              <a:latin typeface="Times New Roman"/>
              <a:ea typeface="Times New Roman"/>
              <a:cs typeface="Times New Roman"/>
            </a:endParaRPr>
          </a:p>
        </p:txBody>
      </p:sp>
      <p:sp>
        <p:nvSpPr>
          <p:cNvPr id="86" name="Shape 86"/>
          <p:cNvSpPr/>
          <p:nvPr/>
        </p:nvSpPr>
        <p:spPr>
          <a:xfrm>
            <a:off x="271992" y="869950"/>
            <a:ext cx="11543241" cy="0"/>
          </a:xfrm>
          <a:prstGeom prst="line">
            <a:avLst/>
          </a:prstGeom>
          <a:ln w="38100">
            <a:solidFill>
              <a:srgbClr val="00345E"/>
            </a:solidFill>
            <a:prstDash val="solid"/>
          </a:ln>
        </p:spPr>
        <p:style>
          <a:lnRef idx="0">
            <a:scrgbClr r="0" g="0" b="0"/>
          </a:lnRef>
          <a:fillRef idx="0">
            <a:schemeClr val="accent1"/>
          </a:fillRef>
          <a:effectRef idx="0">
            <a:scrgbClr r="0" g="0" b="0"/>
          </a:effectRef>
          <a:fontRef idx="none"/>
        </p:style>
      </p:sp>
      <p:sp>
        <p:nvSpPr>
          <p:cNvPr id="87" name="Shape 87"/>
          <p:cNvSpPr/>
          <p:nvPr/>
        </p:nvSpPr>
        <p:spPr>
          <a:xfrm>
            <a:off x="271992" y="1141943"/>
            <a:ext cx="3437467" cy="1013883"/>
          </a:xfrm>
          <a:prstGeom prst="rect">
            <a:avLst/>
          </a:prstGeom>
          <a:noFill/>
          <a:ln w="38100">
            <a:solidFill>
              <a:srgbClr val="00345E"/>
            </a:solidFill>
            <a:prstDash val="solid"/>
          </a:ln>
        </p:spPr>
        <p:txBody>
          <a:bodyPr lIns="91440" tIns="45720" rIns="91440" bIns="45720" anchor="ctr"/>
          <a:lstStyle/>
          <a:p>
            <a:pPr marL="0" indent="0" algn="ctr"/>
            <a:r>
              <a:rPr sz="2000" b="1" err="1">
                <a:solidFill>
                  <a:schemeClr val="tx1"/>
                </a:solidFill>
                <a:latin typeface="Times New Roman"/>
                <a:ea typeface="Times New Roman"/>
                <a:cs typeface="Times New Roman"/>
              </a:rPr>
              <a:t>Постановление</a:t>
            </a:r>
            <a:r>
              <a:rPr sz="2000" b="1">
                <a:solidFill>
                  <a:schemeClr val="tx1"/>
                </a:solidFill>
                <a:latin typeface="Times New Roman"/>
                <a:ea typeface="Times New Roman"/>
                <a:cs typeface="Times New Roman"/>
              </a:rPr>
              <a:t> № 616</a:t>
            </a:r>
            <a:endParaRPr sz="1800">
              <a:solidFill>
                <a:schemeClr val="lt1"/>
              </a:solidFill>
              <a:latin typeface="+mn-lt"/>
              <a:ea typeface="+mn-ea"/>
              <a:cs typeface="+mn-cs"/>
            </a:endParaRPr>
          </a:p>
          <a:p>
            <a:pPr marL="0" indent="0" algn="ctr"/>
            <a:r>
              <a:rPr sz="2000">
                <a:solidFill>
                  <a:srgbClr val="087082"/>
                </a:solidFill>
                <a:latin typeface="Times New Roman"/>
                <a:ea typeface="Times New Roman"/>
                <a:cs typeface="Times New Roman"/>
              </a:rPr>
              <a:t> </a:t>
            </a:r>
            <a:r>
              <a:rPr sz="2000">
                <a:solidFill>
                  <a:schemeClr val="tx1"/>
                </a:solidFill>
                <a:latin typeface="Times New Roman"/>
                <a:ea typeface="Times New Roman"/>
                <a:cs typeface="Times New Roman"/>
              </a:rPr>
              <a:t>(</a:t>
            </a:r>
            <a:r>
              <a:rPr sz="2000" err="1">
                <a:solidFill>
                  <a:schemeClr val="tx1"/>
                </a:solidFill>
                <a:latin typeface="Times New Roman"/>
                <a:ea typeface="Times New Roman"/>
                <a:cs typeface="Times New Roman"/>
              </a:rPr>
              <a:t>запрет</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на</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допуск</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промышленных</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товаров</a:t>
            </a:r>
            <a:r>
              <a:rPr sz="2000">
                <a:solidFill>
                  <a:schemeClr val="tx1"/>
                </a:solidFill>
                <a:latin typeface="Times New Roman"/>
                <a:ea typeface="Times New Roman"/>
                <a:cs typeface="Times New Roman"/>
              </a:rPr>
              <a:t>)</a:t>
            </a:r>
            <a:endParaRPr sz="1800">
              <a:solidFill>
                <a:schemeClr val="lt1"/>
              </a:solidFill>
              <a:latin typeface="+mn-lt"/>
              <a:ea typeface="+mn-ea"/>
              <a:cs typeface="+mn-cs"/>
            </a:endParaRPr>
          </a:p>
        </p:txBody>
      </p:sp>
      <p:sp>
        <p:nvSpPr>
          <p:cNvPr id="88" name="Shape 88"/>
          <p:cNvSpPr/>
          <p:nvPr/>
        </p:nvSpPr>
        <p:spPr>
          <a:xfrm>
            <a:off x="4324350" y="1141943"/>
            <a:ext cx="3437467" cy="1013883"/>
          </a:xfrm>
          <a:prstGeom prst="rect">
            <a:avLst/>
          </a:prstGeom>
          <a:noFill/>
          <a:ln w="38100">
            <a:solidFill>
              <a:srgbClr val="00345E"/>
            </a:solidFill>
            <a:prstDash val="solid"/>
          </a:ln>
        </p:spPr>
        <p:txBody>
          <a:bodyPr lIns="91440" tIns="45720" rIns="91440" bIns="45720" anchor="ctr"/>
          <a:lstStyle/>
          <a:p>
            <a:pPr marL="0" indent="0" algn="ctr"/>
            <a:r>
              <a:rPr sz="2000" b="1">
                <a:solidFill>
                  <a:schemeClr val="tx1"/>
                </a:solidFill>
                <a:latin typeface="Times New Roman"/>
                <a:ea typeface="Times New Roman"/>
                <a:cs typeface="Times New Roman"/>
              </a:rPr>
              <a:t>Постановление № 617 </a:t>
            </a:r>
            <a:r>
              <a:rPr sz="2000">
                <a:solidFill>
                  <a:schemeClr val="tx1"/>
                </a:solidFill>
                <a:latin typeface="Times New Roman"/>
                <a:ea typeface="Times New Roman"/>
                <a:cs typeface="Times New Roman"/>
              </a:rPr>
              <a:t>(ограничение допуска промышленных товаров)</a:t>
            </a:r>
            <a:endParaRPr sz="1800">
              <a:solidFill>
                <a:schemeClr val="lt1"/>
              </a:solidFill>
              <a:latin typeface="+mn-lt"/>
              <a:ea typeface="+mn-ea"/>
              <a:cs typeface="+mn-cs"/>
            </a:endParaRPr>
          </a:p>
        </p:txBody>
      </p:sp>
      <p:sp>
        <p:nvSpPr>
          <p:cNvPr id="89" name="Shape 89"/>
          <p:cNvSpPr/>
          <p:nvPr/>
        </p:nvSpPr>
        <p:spPr>
          <a:xfrm>
            <a:off x="8377767" y="1141943"/>
            <a:ext cx="3437467" cy="1013883"/>
          </a:xfrm>
          <a:prstGeom prst="rect">
            <a:avLst/>
          </a:prstGeom>
          <a:noFill/>
          <a:ln w="38100">
            <a:solidFill>
              <a:srgbClr val="00345E"/>
            </a:solidFill>
            <a:prstDash val="solid"/>
          </a:ln>
        </p:spPr>
        <p:txBody>
          <a:bodyPr lIns="91440" tIns="45720" rIns="91440" bIns="45720" anchor="ctr"/>
          <a:lstStyle/>
          <a:p>
            <a:pPr marL="0" indent="0" algn="ctr"/>
            <a:r>
              <a:rPr sz="2000" b="1">
                <a:solidFill>
                  <a:schemeClr val="tx1"/>
                </a:solidFill>
                <a:latin typeface="Times New Roman"/>
                <a:ea typeface="Times New Roman"/>
                <a:cs typeface="Times New Roman"/>
              </a:rPr>
              <a:t>Постановление № 2013</a:t>
            </a:r>
            <a:br>
              <a:rPr sz="2000" b="1">
                <a:solidFill>
                  <a:schemeClr val="tx1"/>
                </a:solidFill>
                <a:latin typeface="Times New Roman"/>
                <a:ea typeface="Times New Roman"/>
                <a:cs typeface="Times New Roman"/>
              </a:rPr>
            </a:br>
            <a:r>
              <a:rPr sz="2000">
                <a:solidFill>
                  <a:schemeClr val="tx1"/>
                </a:solidFill>
                <a:latin typeface="Times New Roman"/>
                <a:ea typeface="Times New Roman"/>
                <a:cs typeface="Times New Roman"/>
              </a:rPr>
              <a:t>(о минимальной доле закупок)</a:t>
            </a:r>
            <a:endParaRPr sz="1800">
              <a:solidFill>
                <a:schemeClr val="lt1"/>
              </a:solidFill>
              <a:latin typeface="+mn-lt"/>
              <a:ea typeface="+mn-ea"/>
              <a:cs typeface="+mn-cs"/>
            </a:endParaRPr>
          </a:p>
        </p:txBody>
      </p:sp>
      <p:sp>
        <p:nvSpPr>
          <p:cNvPr id="90" name="Shape 90"/>
          <p:cNvSpPr/>
          <p:nvPr/>
        </p:nvSpPr>
        <p:spPr>
          <a:xfrm>
            <a:off x="271992" y="2638426"/>
            <a:ext cx="3437467" cy="1014940"/>
          </a:xfrm>
          <a:prstGeom prst="rect">
            <a:avLst/>
          </a:prstGeom>
          <a:noFill/>
          <a:ln w="38100">
            <a:solidFill>
              <a:srgbClr val="00345E"/>
            </a:solidFill>
            <a:prstDash val="solid"/>
          </a:ln>
        </p:spPr>
        <p:txBody>
          <a:bodyPr lIns="91440" tIns="45720" rIns="91440" bIns="45720" anchor="ctr"/>
          <a:lstStyle/>
          <a:p>
            <a:pPr marL="0" indent="0" algn="ctr"/>
            <a:r>
              <a:rPr sz="2000" b="1">
                <a:solidFill>
                  <a:schemeClr val="tx1"/>
                </a:solidFill>
                <a:latin typeface="Times New Roman"/>
                <a:ea typeface="Times New Roman"/>
                <a:cs typeface="Times New Roman"/>
              </a:rPr>
              <a:t>Постановление № 2014</a:t>
            </a:r>
            <a:br>
              <a:rPr sz="2000" b="1">
                <a:solidFill>
                  <a:schemeClr val="tx1"/>
                </a:solidFill>
                <a:latin typeface="Times New Roman"/>
                <a:ea typeface="Times New Roman"/>
                <a:cs typeface="Times New Roman"/>
              </a:rPr>
            </a:br>
            <a:r>
              <a:rPr sz="2000">
                <a:solidFill>
                  <a:schemeClr val="tx1"/>
                </a:solidFill>
                <a:latin typeface="Times New Roman"/>
                <a:ea typeface="Times New Roman"/>
                <a:cs typeface="Times New Roman"/>
              </a:rPr>
              <a:t>(о минимальной доле закупок)</a:t>
            </a:r>
            <a:endParaRPr sz="1800">
              <a:solidFill>
                <a:schemeClr val="lt1"/>
              </a:solidFill>
              <a:latin typeface="+mn-lt"/>
              <a:ea typeface="+mn-ea"/>
              <a:cs typeface="+mn-cs"/>
            </a:endParaRPr>
          </a:p>
        </p:txBody>
      </p:sp>
      <p:sp>
        <p:nvSpPr>
          <p:cNvPr id="91" name="Shape 91"/>
          <p:cNvSpPr/>
          <p:nvPr/>
        </p:nvSpPr>
        <p:spPr>
          <a:xfrm>
            <a:off x="4324350" y="2645834"/>
            <a:ext cx="3437467" cy="1013882"/>
          </a:xfrm>
          <a:prstGeom prst="rect">
            <a:avLst/>
          </a:prstGeom>
          <a:noFill/>
          <a:ln w="38100">
            <a:solidFill>
              <a:srgbClr val="00345E"/>
            </a:solidFill>
            <a:prstDash val="solid"/>
          </a:ln>
        </p:spPr>
        <p:txBody>
          <a:bodyPr lIns="91440" tIns="45720" rIns="91440" bIns="45720" anchor="ctr"/>
          <a:lstStyle/>
          <a:p>
            <a:pPr marL="0" indent="0" algn="ctr"/>
            <a:r>
              <a:rPr sz="2000" b="1">
                <a:solidFill>
                  <a:schemeClr val="tx1"/>
                </a:solidFill>
                <a:latin typeface="Times New Roman"/>
                <a:ea typeface="Times New Roman"/>
                <a:cs typeface="Times New Roman"/>
              </a:rPr>
              <a:t>Постановление № 925 </a:t>
            </a:r>
            <a:r>
              <a:rPr sz="2000">
                <a:solidFill>
                  <a:schemeClr val="tx1"/>
                </a:solidFill>
                <a:latin typeface="Times New Roman"/>
                <a:ea typeface="Times New Roman"/>
                <a:cs typeface="Times New Roman"/>
              </a:rPr>
              <a:t>(приоритет </a:t>
            </a:r>
            <a:endParaRPr sz="1800">
              <a:solidFill>
                <a:schemeClr val="lt1"/>
              </a:solidFill>
              <a:latin typeface="+mn-lt"/>
              <a:ea typeface="+mn-ea"/>
              <a:cs typeface="+mn-cs"/>
            </a:endParaRPr>
          </a:p>
          <a:p>
            <a:pPr marL="0" indent="0" algn="ctr"/>
            <a:r>
              <a:rPr sz="2000">
                <a:solidFill>
                  <a:schemeClr val="tx1"/>
                </a:solidFill>
                <a:latin typeface="Times New Roman"/>
                <a:ea typeface="Times New Roman"/>
                <a:cs typeface="Times New Roman"/>
              </a:rPr>
              <a:t>по Закону № 223-ФЗ)</a:t>
            </a:r>
            <a:endParaRPr sz="1800">
              <a:solidFill>
                <a:schemeClr val="lt1"/>
              </a:solidFill>
              <a:latin typeface="+mn-lt"/>
              <a:ea typeface="+mn-ea"/>
              <a:cs typeface="+mn-cs"/>
            </a:endParaRPr>
          </a:p>
        </p:txBody>
      </p:sp>
      <p:sp>
        <p:nvSpPr>
          <p:cNvPr id="92" name="Shape 92"/>
          <p:cNvSpPr/>
          <p:nvPr/>
        </p:nvSpPr>
        <p:spPr>
          <a:xfrm>
            <a:off x="8377767" y="2632076"/>
            <a:ext cx="3437467" cy="1014940"/>
          </a:xfrm>
          <a:prstGeom prst="rect">
            <a:avLst/>
          </a:prstGeom>
          <a:noFill/>
          <a:ln w="38100">
            <a:solidFill>
              <a:srgbClr val="00345E"/>
            </a:solidFill>
            <a:prstDash val="solid"/>
          </a:ln>
        </p:spPr>
        <p:txBody>
          <a:bodyPr lIns="91440" tIns="45720" rIns="91440" bIns="45720" anchor="ctr"/>
          <a:lstStyle/>
          <a:p>
            <a:pPr marL="0" indent="0" algn="ctr"/>
            <a:r>
              <a:rPr sz="2000" b="1">
                <a:solidFill>
                  <a:schemeClr val="tx1"/>
                </a:solidFill>
                <a:latin typeface="Times New Roman"/>
                <a:ea typeface="Times New Roman"/>
                <a:cs typeface="Times New Roman"/>
              </a:rPr>
              <a:t>Постановление № 832 </a:t>
            </a:r>
            <a:r>
              <a:rPr sz="2000">
                <a:solidFill>
                  <a:schemeClr val="tx1"/>
                </a:solidFill>
                <a:latin typeface="Times New Roman"/>
                <a:ea typeface="Times New Roman"/>
                <a:cs typeface="Times New Roman"/>
              </a:rPr>
              <a:t>(ограничение допуска пищевых продуктов)</a:t>
            </a:r>
            <a:endParaRPr sz="1800">
              <a:solidFill>
                <a:schemeClr val="lt1"/>
              </a:solidFill>
              <a:latin typeface="+mn-lt"/>
              <a:ea typeface="+mn-ea"/>
              <a:cs typeface="+mn-cs"/>
            </a:endParaRPr>
          </a:p>
        </p:txBody>
      </p:sp>
      <p:sp>
        <p:nvSpPr>
          <p:cNvPr id="93" name="Shape 93"/>
          <p:cNvSpPr/>
          <p:nvPr/>
        </p:nvSpPr>
        <p:spPr>
          <a:xfrm>
            <a:off x="271992" y="4135967"/>
            <a:ext cx="3437467" cy="1013883"/>
          </a:xfrm>
          <a:prstGeom prst="rect">
            <a:avLst/>
          </a:prstGeom>
          <a:noFill/>
          <a:ln w="38100">
            <a:solidFill>
              <a:srgbClr val="00345E"/>
            </a:solidFill>
            <a:prstDash val="solid"/>
          </a:ln>
        </p:spPr>
        <p:txBody>
          <a:bodyPr lIns="91440" tIns="45720" rIns="91440" bIns="45720" anchor="ctr"/>
          <a:lstStyle/>
          <a:p>
            <a:pPr marL="0" indent="0" algn="ctr"/>
            <a:r>
              <a:rPr sz="2000" b="1">
                <a:solidFill>
                  <a:schemeClr val="tx1"/>
                </a:solidFill>
                <a:latin typeface="Times New Roman"/>
                <a:ea typeface="Times New Roman"/>
                <a:cs typeface="Times New Roman"/>
              </a:rPr>
              <a:t>Постановление № 1289 </a:t>
            </a:r>
            <a:r>
              <a:rPr sz="2000">
                <a:solidFill>
                  <a:schemeClr val="tx1"/>
                </a:solidFill>
                <a:latin typeface="Times New Roman"/>
                <a:ea typeface="Times New Roman"/>
                <a:cs typeface="Times New Roman"/>
              </a:rPr>
              <a:t>(ограничение допуска лекарственных препаратов)</a:t>
            </a:r>
            <a:endParaRPr sz="1800">
              <a:solidFill>
                <a:schemeClr val="lt1"/>
              </a:solidFill>
              <a:latin typeface="+mn-lt"/>
              <a:ea typeface="+mn-ea"/>
              <a:cs typeface="+mn-cs"/>
            </a:endParaRPr>
          </a:p>
        </p:txBody>
      </p:sp>
      <p:sp>
        <p:nvSpPr>
          <p:cNvPr id="94" name="Shape 94"/>
          <p:cNvSpPr/>
          <p:nvPr/>
        </p:nvSpPr>
        <p:spPr>
          <a:xfrm>
            <a:off x="4324350" y="4123267"/>
            <a:ext cx="3437467" cy="1014941"/>
          </a:xfrm>
          <a:prstGeom prst="rect">
            <a:avLst/>
          </a:prstGeom>
          <a:noFill/>
          <a:ln w="38100">
            <a:solidFill>
              <a:srgbClr val="00345E"/>
            </a:solidFill>
            <a:prstDash val="solid"/>
          </a:ln>
        </p:spPr>
        <p:txBody>
          <a:bodyPr lIns="91440" tIns="45720" rIns="91440" bIns="45720" anchor="ctr"/>
          <a:lstStyle/>
          <a:p>
            <a:pPr marL="0" indent="0" algn="ctr"/>
            <a:r>
              <a:rPr sz="2000" b="1">
                <a:solidFill>
                  <a:schemeClr val="tx1"/>
                </a:solidFill>
                <a:latin typeface="Times New Roman"/>
                <a:ea typeface="Times New Roman"/>
                <a:cs typeface="Times New Roman"/>
              </a:rPr>
              <a:t>Постановление № 102 </a:t>
            </a:r>
            <a:r>
              <a:rPr sz="2000">
                <a:solidFill>
                  <a:schemeClr val="tx1"/>
                </a:solidFill>
                <a:latin typeface="Times New Roman"/>
                <a:ea typeface="Times New Roman"/>
                <a:cs typeface="Times New Roman"/>
              </a:rPr>
              <a:t>(ограничение допуска медицинских изделий)</a:t>
            </a:r>
            <a:endParaRPr sz="1800">
              <a:solidFill>
                <a:schemeClr val="lt1"/>
              </a:solidFill>
              <a:latin typeface="+mn-lt"/>
              <a:ea typeface="+mn-ea"/>
              <a:cs typeface="+mn-cs"/>
            </a:endParaRPr>
          </a:p>
        </p:txBody>
      </p:sp>
      <p:sp>
        <p:nvSpPr>
          <p:cNvPr id="95" name="Shape 95"/>
          <p:cNvSpPr/>
          <p:nvPr/>
        </p:nvSpPr>
        <p:spPr>
          <a:xfrm>
            <a:off x="8377767" y="4144433"/>
            <a:ext cx="3437467" cy="1013883"/>
          </a:xfrm>
          <a:prstGeom prst="rect">
            <a:avLst/>
          </a:prstGeom>
          <a:noFill/>
          <a:ln w="38100">
            <a:solidFill>
              <a:srgbClr val="00345E"/>
            </a:solidFill>
            <a:prstDash val="solid"/>
          </a:ln>
        </p:spPr>
        <p:txBody>
          <a:bodyPr lIns="91440" tIns="45720" rIns="91440" bIns="45720" anchor="ctr"/>
          <a:lstStyle/>
          <a:p>
            <a:pPr marL="0" indent="0" algn="ctr"/>
            <a:r>
              <a:rPr sz="2000" b="1">
                <a:solidFill>
                  <a:schemeClr val="tx1"/>
                </a:solidFill>
                <a:latin typeface="Times New Roman"/>
                <a:ea typeface="Times New Roman"/>
                <a:cs typeface="Times New Roman"/>
              </a:rPr>
              <a:t>Приказ Минфина России</a:t>
            </a:r>
            <a:endParaRPr sz="1800">
              <a:solidFill>
                <a:schemeClr val="lt1"/>
              </a:solidFill>
              <a:latin typeface="+mn-lt"/>
              <a:ea typeface="+mn-ea"/>
              <a:cs typeface="+mn-cs"/>
            </a:endParaRPr>
          </a:p>
          <a:p>
            <a:pPr marL="0" indent="0" algn="ctr"/>
            <a:r>
              <a:rPr sz="2000" b="1">
                <a:solidFill>
                  <a:schemeClr val="tx1"/>
                </a:solidFill>
                <a:latin typeface="Times New Roman"/>
                <a:ea typeface="Times New Roman"/>
                <a:cs typeface="Times New Roman"/>
              </a:rPr>
              <a:t> № 126н </a:t>
            </a:r>
            <a:endParaRPr sz="1800">
              <a:solidFill>
                <a:schemeClr val="lt1"/>
              </a:solidFill>
              <a:latin typeface="+mn-lt"/>
              <a:ea typeface="+mn-ea"/>
              <a:cs typeface="+mn-cs"/>
            </a:endParaRPr>
          </a:p>
          <a:p>
            <a:pPr marL="0" indent="0" algn="ctr"/>
            <a:r>
              <a:rPr sz="2000">
                <a:solidFill>
                  <a:schemeClr val="tx1"/>
                </a:solidFill>
                <a:latin typeface="Times New Roman"/>
                <a:ea typeface="Times New Roman"/>
                <a:cs typeface="Times New Roman"/>
              </a:rPr>
              <a:t>(преференции)</a:t>
            </a:r>
            <a:endParaRPr sz="1800">
              <a:solidFill>
                <a:schemeClr val="lt1"/>
              </a:solidFill>
              <a:latin typeface="+mn-lt"/>
              <a:ea typeface="+mn-ea"/>
              <a:cs typeface="+mn-cs"/>
            </a:endParaRPr>
          </a:p>
        </p:txBody>
      </p:sp>
      <p:sp>
        <p:nvSpPr>
          <p:cNvPr id="96" name="Shape 96"/>
          <p:cNvSpPr/>
          <p:nvPr/>
        </p:nvSpPr>
        <p:spPr>
          <a:xfrm>
            <a:off x="4324350" y="5334000"/>
            <a:ext cx="3437467" cy="1455208"/>
          </a:xfrm>
          <a:prstGeom prst="rect">
            <a:avLst/>
          </a:prstGeom>
          <a:noFill/>
          <a:ln w="38100">
            <a:solidFill>
              <a:srgbClr val="00345E"/>
            </a:solidFill>
            <a:prstDash val="solid"/>
          </a:ln>
        </p:spPr>
        <p:txBody>
          <a:bodyPr lIns="91440" tIns="45720" rIns="91440" bIns="45720" anchor="ctr"/>
          <a:lstStyle/>
          <a:p>
            <a:pPr marL="0" indent="0" algn="ctr"/>
            <a:r>
              <a:rPr sz="2000" b="1">
                <a:solidFill>
                  <a:schemeClr val="tx1"/>
                </a:solidFill>
                <a:latin typeface="Times New Roman"/>
                <a:ea typeface="Times New Roman"/>
                <a:cs typeface="Times New Roman"/>
              </a:rPr>
              <a:t>Постановление № 878</a:t>
            </a:r>
            <a:endParaRPr sz="1800">
              <a:solidFill>
                <a:schemeClr val="lt1"/>
              </a:solidFill>
              <a:latin typeface="+mn-lt"/>
              <a:ea typeface="+mn-ea"/>
              <a:cs typeface="+mn-cs"/>
            </a:endParaRPr>
          </a:p>
          <a:p>
            <a:pPr marL="0" indent="0" algn="ctr"/>
            <a:r>
              <a:rPr sz="2000">
                <a:solidFill>
                  <a:schemeClr val="tx1"/>
                </a:solidFill>
                <a:latin typeface="Times New Roman"/>
                <a:ea typeface="Times New Roman"/>
                <a:cs typeface="Times New Roman"/>
              </a:rPr>
              <a:t>(ограничение допуска радиоэлектронной продукции)</a:t>
            </a:r>
            <a:endParaRPr sz="1800">
              <a:solidFill>
                <a:schemeClr val="lt1"/>
              </a:solidFill>
              <a:latin typeface="+mn-lt"/>
              <a:ea typeface="+mn-ea"/>
              <a:cs typeface="+mn-cs"/>
            </a:endParaRPr>
          </a:p>
          <a:p>
            <a:pPr marL="0" indent="0" algn="ctr"/>
            <a:r>
              <a:rPr sz="1600" i="1">
                <a:solidFill>
                  <a:srgbClr val="C00000"/>
                </a:solidFill>
                <a:latin typeface="Times New Roman"/>
                <a:ea typeface="Times New Roman"/>
                <a:cs typeface="Times New Roman"/>
              </a:rPr>
              <a:t>Внесены изменения</a:t>
            </a:r>
            <a:endParaRPr sz="1800">
              <a:solidFill>
                <a:schemeClr val="lt1"/>
              </a:solidFill>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GroupShape 397"/>
        <p:cNvGrpSpPr/>
        <p:nvPr/>
      </p:nvGrpSpPr>
      <p:grpSpPr>
        <a:xfrm>
          <a:off x="0" y="0"/>
          <a:ext cx="0" cy="0"/>
          <a:chOff x="0" y="0"/>
          <a:chExt cx="0" cy="0"/>
        </a:xfrm>
      </p:grpSpPr>
      <p:pic>
        <p:nvPicPr>
          <p:cNvPr id="399" name="Picture 399"/>
          <p:cNvPicPr/>
          <p:nvPr/>
        </p:nvPicPr>
        <p:blipFill>
          <a:blip r:embed="rId2"/>
          <a:srcRect l="31461"/>
          <a:stretch/>
        </p:blipFill>
        <p:spPr>
          <a:xfrm>
            <a:off x="6414911" y="239045"/>
            <a:ext cx="5606144" cy="6228354"/>
          </a:xfrm>
          <a:prstGeom prst="rect">
            <a:avLst/>
          </a:prstGeom>
          <a:ln>
            <a:noFill/>
          </a:ln>
        </p:spPr>
      </p:pic>
      <p:sp>
        <p:nvSpPr>
          <p:cNvPr id="400" name="Shape 400"/>
          <p:cNvSpPr/>
          <p:nvPr/>
        </p:nvSpPr>
        <p:spPr>
          <a:xfrm>
            <a:off x="3818444" y="358008"/>
            <a:ext cx="1752402" cy="338554"/>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Объект закупки:</a:t>
            </a:r>
          </a:p>
        </p:txBody>
      </p:sp>
      <p:sp>
        <p:nvSpPr>
          <p:cNvPr id="401" name="Shape 401"/>
          <p:cNvSpPr txBox="1"/>
          <p:nvPr/>
        </p:nvSpPr>
        <p:spPr>
          <a:xfrm>
            <a:off x="5559627" y="293332"/>
            <a:ext cx="5036631" cy="954107"/>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Поставка комплекса сборной модульной конструкции для возведения здания под размещение приемного отделения областного государственного бюджетного учреждения здравоохранения</a:t>
            </a:r>
            <a:endParaRPr sz="1800">
              <a:solidFill>
                <a:schemeClr val="tx1"/>
              </a:solidFill>
              <a:latin typeface="+mn-lt"/>
              <a:ea typeface="+mn-ea"/>
              <a:cs typeface="+mn-cs"/>
            </a:endParaRPr>
          </a:p>
        </p:txBody>
      </p:sp>
      <p:sp>
        <p:nvSpPr>
          <p:cNvPr id="402" name="Shape 402"/>
          <p:cNvSpPr/>
          <p:nvPr/>
        </p:nvSpPr>
        <p:spPr>
          <a:xfrm>
            <a:off x="3818447" y="1389073"/>
            <a:ext cx="802206" cy="338553"/>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Довод:</a:t>
            </a:r>
          </a:p>
        </p:txBody>
      </p:sp>
      <p:pic>
        <p:nvPicPr>
          <p:cNvPr id="404" name="Picture 404"/>
          <p:cNvPicPr/>
          <p:nvPr/>
        </p:nvPicPr>
        <p:blipFill>
          <a:blip r:embed="rId3"/>
          <a:stretch/>
        </p:blipFill>
        <p:spPr>
          <a:xfrm>
            <a:off x="206562" y="848785"/>
            <a:ext cx="3423864" cy="3423864"/>
          </a:xfrm>
          <a:prstGeom prst="rect">
            <a:avLst/>
          </a:prstGeom>
        </p:spPr>
      </p:pic>
      <p:sp>
        <p:nvSpPr>
          <p:cNvPr id="405" name="Shape 405"/>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406" name="Shape 406"/>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28/06/105-3696/2025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0163200000325003512</a:t>
            </a:r>
            <a:endParaRPr sz="1800">
              <a:solidFill>
                <a:schemeClr val="tx1"/>
              </a:solidFill>
              <a:latin typeface="+mn-lt"/>
              <a:ea typeface="+mn-ea"/>
              <a:cs typeface="+mn-cs"/>
            </a:endParaRPr>
          </a:p>
        </p:txBody>
      </p:sp>
      <p:pic>
        <p:nvPicPr>
          <p:cNvPr id="408" name="Picture 408"/>
          <p:cNvPicPr/>
          <p:nvPr/>
        </p:nvPicPr>
        <p:blipFill>
          <a:blip r:embed="rId4"/>
          <a:srcRect l="18378" t="22518" r="14078" b="25491"/>
          <a:stretch/>
        </p:blipFill>
        <p:spPr>
          <a:xfrm>
            <a:off x="2192549" y="3353257"/>
            <a:ext cx="1398979" cy="619418"/>
          </a:xfrm>
          <a:prstGeom prst="rect">
            <a:avLst/>
          </a:prstGeom>
        </p:spPr>
      </p:pic>
      <p:sp>
        <p:nvSpPr>
          <p:cNvPr id="409" name="Shape 409"/>
          <p:cNvSpPr txBox="1"/>
          <p:nvPr/>
        </p:nvSpPr>
        <p:spPr>
          <a:xfrm>
            <a:off x="4738442" y="1399635"/>
            <a:ext cx="6822391" cy="307777"/>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Ненадлежащим образом сформировано описание объекта закупки Извещения </a:t>
            </a:r>
            <a:endParaRPr sz="1800">
              <a:solidFill>
                <a:schemeClr val="tx1"/>
              </a:solidFill>
              <a:latin typeface="+mn-lt"/>
              <a:ea typeface="+mn-ea"/>
              <a:cs typeface="+mn-cs"/>
            </a:endParaRPr>
          </a:p>
        </p:txBody>
      </p:sp>
      <p:sp>
        <p:nvSpPr>
          <p:cNvPr id="410" name="Shape 410"/>
          <p:cNvSpPr/>
          <p:nvPr/>
        </p:nvSpPr>
        <p:spPr>
          <a:xfrm>
            <a:off x="3806199" y="1840696"/>
            <a:ext cx="2004395" cy="338553"/>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Решение комиссии:</a:t>
            </a:r>
          </a:p>
        </p:txBody>
      </p:sp>
      <p:sp>
        <p:nvSpPr>
          <p:cNvPr id="411" name="Shape 411"/>
          <p:cNvSpPr txBox="1"/>
          <p:nvPr/>
        </p:nvSpPr>
        <p:spPr>
          <a:xfrm>
            <a:off x="3825770" y="2096197"/>
            <a:ext cx="8089422" cy="2354491"/>
          </a:xfrm>
          <a:prstGeom prst="rect">
            <a:avLst/>
          </a:prstGeom>
          <a:noFill/>
        </p:spPr>
        <p:txBody>
          <a:bodyPr wrap="square" lIns="91440" tIns="45720" rIns="91440" bIns="45720">
            <a:spAutoFit/>
          </a:bodyPr>
          <a:lstStyle/>
          <a:p>
            <a:pPr marL="0" indent="0" algn="just">
              <a:lnSpc>
                <a:spcPct val="150000"/>
              </a:lnSpc>
            </a:pPr>
            <a:r>
              <a:rPr sz="1400">
                <a:solidFill>
                  <a:srgbClr val="00345E"/>
                </a:solidFill>
                <a:latin typeface="Times New Roman"/>
                <a:ea typeface="Times New Roman"/>
                <a:cs typeface="Times New Roman"/>
              </a:rPr>
              <a:t>	</a:t>
            </a:r>
            <a:r>
              <a:rPr sz="1400" err="1">
                <a:solidFill>
                  <a:schemeClr val="tx1"/>
                </a:solidFill>
                <a:latin typeface="Times New Roman"/>
                <a:ea typeface="Times New Roman"/>
                <a:cs typeface="Times New Roman"/>
              </a:rPr>
              <a:t>Подпунктом</a:t>
            </a:r>
            <a:r>
              <a:rPr sz="1400">
                <a:solidFill>
                  <a:schemeClr val="tx1"/>
                </a:solidFill>
                <a:latin typeface="Times New Roman"/>
                <a:ea typeface="Times New Roman"/>
                <a:cs typeface="Times New Roman"/>
              </a:rPr>
              <a:t> «г» </a:t>
            </a:r>
            <a:r>
              <a:rPr sz="1400" err="1">
                <a:solidFill>
                  <a:schemeClr val="tx1"/>
                </a:solidFill>
                <a:latin typeface="Times New Roman"/>
                <a:ea typeface="Times New Roman"/>
                <a:cs typeface="Times New Roman"/>
              </a:rPr>
              <a:t>пункта</a:t>
            </a:r>
            <a:r>
              <a:rPr sz="1400">
                <a:solidFill>
                  <a:schemeClr val="tx1"/>
                </a:solidFill>
                <a:latin typeface="Times New Roman"/>
                <a:ea typeface="Times New Roman"/>
                <a:cs typeface="Times New Roman"/>
              </a:rPr>
              <a:t> 4 </a:t>
            </a:r>
            <a:r>
              <a:rPr sz="1400" err="1">
                <a:solidFill>
                  <a:schemeClr val="tx1"/>
                </a:solidFill>
                <a:latin typeface="Times New Roman"/>
                <a:ea typeface="Times New Roman"/>
                <a:cs typeface="Times New Roman"/>
              </a:rPr>
              <a:t>Постановления</a:t>
            </a:r>
            <a:r>
              <a:rPr sz="1400">
                <a:solidFill>
                  <a:schemeClr val="tx1"/>
                </a:solidFill>
                <a:latin typeface="Times New Roman"/>
                <a:ea typeface="Times New Roman"/>
                <a:cs typeface="Times New Roman"/>
              </a:rPr>
              <a:t> № 1875 </a:t>
            </a:r>
            <a:r>
              <a:rPr sz="1400" err="1">
                <a:solidFill>
                  <a:schemeClr val="tx1"/>
                </a:solidFill>
                <a:latin typeface="Times New Roman"/>
                <a:ea typeface="Times New Roman"/>
                <a:cs typeface="Times New Roman"/>
              </a:rPr>
              <a:t>установлено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что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осуществлении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закупок</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соответствии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Законом</a:t>
            </a:r>
            <a:r>
              <a:rPr sz="1400">
                <a:solidFill>
                  <a:schemeClr val="tx1"/>
                </a:solidFill>
                <a:latin typeface="Times New Roman"/>
                <a:ea typeface="Times New Roman"/>
                <a:cs typeface="Times New Roman"/>
              </a:rPr>
              <a:t> № 44-ФЗ, </a:t>
            </a:r>
            <a:r>
              <a:rPr sz="1400" err="1">
                <a:solidFill>
                  <a:schemeClr val="tx1"/>
                </a:solidFill>
                <a:latin typeface="Times New Roman"/>
                <a:ea typeface="Times New Roman"/>
                <a:cs typeface="Times New Roman"/>
              </a:rPr>
              <a:t>Законом</a:t>
            </a:r>
            <a:r>
              <a:rPr sz="1400">
                <a:solidFill>
                  <a:schemeClr val="tx1"/>
                </a:solidFill>
                <a:latin typeface="Times New Roman"/>
                <a:ea typeface="Times New Roman"/>
                <a:cs typeface="Times New Roman"/>
              </a:rPr>
              <a:t> № 223-ФЗ, </a:t>
            </a:r>
            <a:r>
              <a:rPr sz="1400" err="1">
                <a:solidFill>
                  <a:schemeClr val="tx1"/>
                </a:solidFill>
                <a:latin typeface="Times New Roman"/>
                <a:ea typeface="Times New Roman"/>
                <a:cs typeface="Times New Roman"/>
              </a:rPr>
              <a:t>за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исключением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закупок</a:t>
            </a:r>
            <a:r>
              <a:rPr sz="1400">
                <a:solidFill>
                  <a:schemeClr val="tx1"/>
                </a:solidFill>
                <a:latin typeface="Times New Roman"/>
                <a:ea typeface="Times New Roman"/>
                <a:cs typeface="Times New Roman"/>
              </a:rPr>
              <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у </a:t>
            </a:r>
            <a:r>
              <a:rPr sz="1400" err="1">
                <a:solidFill>
                  <a:schemeClr val="tx1"/>
                </a:solidFill>
                <a:latin typeface="Times New Roman"/>
                <a:ea typeface="Times New Roman"/>
                <a:cs typeface="Times New Roman"/>
              </a:rPr>
              <a:t>единственного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поставщика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подрядчика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исполнителя</a:t>
            </a:r>
            <a:r>
              <a:rPr sz="1400">
                <a:solidFill>
                  <a:schemeClr val="tx1"/>
                </a:solidFill>
                <a:latin typeface="Times New Roman"/>
                <a:ea typeface="Times New Roman"/>
                <a:cs typeface="Times New Roman"/>
              </a:rPr>
              <a:t>) и </a:t>
            </a:r>
            <a:r>
              <a:rPr sz="1400" err="1">
                <a:solidFill>
                  <a:schemeClr val="tx1"/>
                </a:solidFill>
                <a:latin typeface="Times New Roman"/>
                <a:ea typeface="Times New Roman"/>
                <a:cs typeface="Times New Roman"/>
              </a:rPr>
              <a:t>закупок</a:t>
            </a:r>
            <a:r>
              <a:rPr sz="1400">
                <a:solidFill>
                  <a:schemeClr val="tx1"/>
                </a:solidFill>
                <a:latin typeface="Times New Roman"/>
                <a:ea typeface="Times New Roman"/>
                <a:cs typeface="Times New Roman"/>
              </a:rPr>
              <a:t> у </a:t>
            </a:r>
            <a:r>
              <a:rPr sz="1400" err="1">
                <a:solidFill>
                  <a:schemeClr val="tx1"/>
                </a:solidFill>
                <a:latin typeface="Times New Roman"/>
                <a:ea typeface="Times New Roman"/>
                <a:cs typeface="Times New Roman"/>
              </a:rPr>
              <a:t>единственного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поставщика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исполнителя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подрядчика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соответственно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могут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быть</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включены</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предмет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одного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контракта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одного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лота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одного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договора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одного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лота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товары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указанные</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позициях</a:t>
            </a:r>
            <a:r>
              <a:rPr sz="1400">
                <a:solidFill>
                  <a:schemeClr val="tx1"/>
                </a:solidFill>
                <a:latin typeface="Times New Roman"/>
                <a:ea typeface="Times New Roman"/>
                <a:cs typeface="Times New Roman"/>
              </a:rPr>
              <a:t> 17, 139 - 141 </a:t>
            </a:r>
            <a:r>
              <a:rPr sz="1400" err="1">
                <a:solidFill>
                  <a:schemeClr val="tx1"/>
                </a:solidFill>
                <a:latin typeface="Times New Roman"/>
                <a:ea typeface="Times New Roman"/>
                <a:cs typeface="Times New Roman"/>
              </a:rPr>
              <a:t>приложения</a:t>
            </a:r>
            <a:r>
              <a:rPr sz="1400">
                <a:solidFill>
                  <a:schemeClr val="tx1"/>
                </a:solidFill>
                <a:latin typeface="Times New Roman"/>
                <a:ea typeface="Times New Roman"/>
                <a:cs typeface="Times New Roman"/>
              </a:rPr>
              <a:t> № 1 к </a:t>
            </a:r>
            <a:r>
              <a:rPr sz="1400" err="1">
                <a:solidFill>
                  <a:schemeClr val="tx1"/>
                </a:solidFill>
                <a:latin typeface="Times New Roman"/>
                <a:ea typeface="Times New Roman"/>
                <a:cs typeface="Times New Roman"/>
              </a:rPr>
              <a:t>Постановлению</a:t>
            </a:r>
            <a:r>
              <a:rPr sz="1400">
                <a:solidFill>
                  <a:schemeClr val="tx1"/>
                </a:solidFill>
                <a:latin typeface="Times New Roman"/>
                <a:ea typeface="Times New Roman"/>
                <a:cs typeface="Times New Roman"/>
              </a:rPr>
              <a:t> № 1875, 179, 189, 320 (в </a:t>
            </a:r>
            <a:r>
              <a:rPr sz="1400" err="1">
                <a:solidFill>
                  <a:schemeClr val="tx1"/>
                </a:solidFill>
                <a:latin typeface="Times New Roman"/>
                <a:ea typeface="Times New Roman"/>
                <a:cs typeface="Times New Roman"/>
              </a:rPr>
              <a:t>части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дефибрилляторов</a:t>
            </a:r>
            <a:r>
              <a:rPr sz="1400">
                <a:solidFill>
                  <a:schemeClr val="tx1"/>
                </a:solidFill>
                <a:latin typeface="Times New Roman"/>
                <a:ea typeface="Times New Roman"/>
                <a:cs typeface="Times New Roman"/>
              </a:rPr>
              <a:t>), 362 - 432 </a:t>
            </a:r>
            <a:r>
              <a:rPr sz="1400" err="1">
                <a:solidFill>
                  <a:schemeClr val="tx1"/>
                </a:solidFill>
                <a:latin typeface="Times New Roman"/>
                <a:ea typeface="Times New Roman"/>
                <a:cs typeface="Times New Roman"/>
              </a:rPr>
              <a:t>приложения</a:t>
            </a:r>
            <a:r>
              <a:rPr sz="1400">
                <a:solidFill>
                  <a:schemeClr val="tx1"/>
                </a:solidFill>
                <a:latin typeface="Times New Roman"/>
                <a:ea typeface="Times New Roman"/>
                <a:cs typeface="Times New Roman"/>
              </a:rPr>
              <a:t> № 2</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к </a:t>
            </a:r>
            <a:r>
              <a:rPr sz="1400" err="1">
                <a:solidFill>
                  <a:schemeClr val="tx1"/>
                </a:solidFill>
                <a:latin typeface="Times New Roman"/>
                <a:ea typeface="Times New Roman"/>
                <a:cs typeface="Times New Roman"/>
              </a:rPr>
              <a:t>Постановлению</a:t>
            </a:r>
            <a:r>
              <a:rPr sz="1400">
                <a:solidFill>
                  <a:schemeClr val="tx1"/>
                </a:solidFill>
                <a:latin typeface="Times New Roman"/>
                <a:ea typeface="Times New Roman"/>
                <a:cs typeface="Times New Roman"/>
              </a:rPr>
              <a:t> № 1875, и </a:t>
            </a:r>
            <a:r>
              <a:rPr sz="1400" err="1">
                <a:solidFill>
                  <a:schemeClr val="tx1"/>
                </a:solidFill>
                <a:latin typeface="Times New Roman"/>
                <a:ea typeface="Times New Roman"/>
                <a:cs typeface="Times New Roman"/>
              </a:rPr>
              <a:t>товары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указанные</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таких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позициях</a:t>
            </a:r>
            <a:r>
              <a:rPr sz="1400">
                <a:solidFill>
                  <a:schemeClr val="tx1"/>
                </a:solidFill>
                <a:latin typeface="Times New Roman"/>
                <a:ea typeface="Times New Roman"/>
                <a:cs typeface="Times New Roman"/>
              </a:rPr>
              <a:t>.</a:t>
            </a:r>
            <a:endParaRPr sz="1800">
              <a:solidFill>
                <a:schemeClr val="tx1"/>
              </a:solidFill>
              <a:latin typeface="+mn-lt"/>
              <a:ea typeface="+mn-ea"/>
              <a:cs typeface="+mn-cs"/>
            </a:endParaRPr>
          </a:p>
        </p:txBody>
      </p:sp>
      <p:pic>
        <p:nvPicPr>
          <p:cNvPr id="413" name="Picture 413"/>
          <p:cNvPicPr/>
          <p:nvPr/>
        </p:nvPicPr>
        <p:blipFill>
          <a:blip r:embed="rId5"/>
          <a:srcRect l="96064" r="-2107"/>
          <a:stretch/>
        </p:blipFill>
        <p:spPr>
          <a:xfrm rot="16200000">
            <a:off x="5781177" y="447177"/>
            <a:ext cx="629646" cy="12192000"/>
          </a:xfrm>
          <a:prstGeom prst="rect">
            <a:avLst/>
          </a:prstGeom>
        </p:spPr>
      </p:pic>
      <p:sp>
        <p:nvSpPr>
          <p:cNvPr id="414" name="Shape 414"/>
          <p:cNvSpPr/>
          <p:nvPr/>
        </p:nvSpPr>
        <p:spPr>
          <a:xfrm>
            <a:off x="401906" y="4319293"/>
            <a:ext cx="11597951" cy="2031324"/>
          </a:xfrm>
          <a:prstGeom prst="rect">
            <a:avLst/>
          </a:prstGeom>
        </p:spPr>
        <p:txBody>
          <a:bodyPr wrap="square" lIns="91440" tIns="45720" rIns="91440" bIns="45720">
            <a:spAutoFit/>
          </a:bodyPr>
          <a:lstStyle/>
          <a:p>
            <a:pPr marL="0" indent="0" algn="just">
              <a:lnSpc>
                <a:spcPct val="150000"/>
              </a:lnSpc>
            </a:pPr>
            <a:r>
              <a:rPr sz="1400">
                <a:solidFill>
                  <a:srgbClr val="00345E"/>
                </a:solidFill>
                <a:latin typeface="Times New Roman"/>
                <a:ea typeface="Times New Roman"/>
                <a:cs typeface="Times New Roman"/>
              </a:rPr>
              <a:t>	</a:t>
            </a:r>
            <a:r>
              <a:rPr sz="1400" err="1">
                <a:solidFill>
                  <a:schemeClr val="tx1"/>
                </a:solidFill>
                <a:latin typeface="Times New Roman"/>
                <a:ea typeface="Times New Roman"/>
                <a:cs typeface="Times New Roman"/>
              </a:rPr>
              <a:t>Комиссией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установлено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что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Заказчиком</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рамках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Аукциона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закупаются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товары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Дефибриллятор</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внешний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для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профессионального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использования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Дефибриллятор</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внешний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полуавтоматический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для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профессионального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использования</a:t>
            </a:r>
            <a:r>
              <a:rPr sz="1400">
                <a:solidFill>
                  <a:schemeClr val="tx1"/>
                </a:solidFill>
                <a:latin typeface="Times New Roman"/>
                <a:ea typeface="Times New Roman"/>
                <a:cs typeface="Times New Roman"/>
              </a:rPr>
              <a:t> с </a:t>
            </a:r>
            <a:r>
              <a:rPr sz="1400" err="1">
                <a:solidFill>
                  <a:schemeClr val="tx1"/>
                </a:solidFill>
                <a:latin typeface="Times New Roman"/>
                <a:ea typeface="Times New Roman"/>
                <a:cs typeface="Times New Roman"/>
              </a:rPr>
              <a:t>питанием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неперезаряжаемой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батареи</a:t>
            </a:r>
            <a:r>
              <a:rPr sz="1400">
                <a:solidFill>
                  <a:schemeClr val="tx1"/>
                </a:solidFill>
                <a:latin typeface="Times New Roman"/>
                <a:ea typeface="Times New Roman"/>
                <a:cs typeface="Times New Roman"/>
              </a:rPr>
              <a:t>»</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с </a:t>
            </a:r>
            <a:r>
              <a:rPr sz="1400" err="1">
                <a:solidFill>
                  <a:schemeClr val="tx1"/>
                </a:solidFill>
                <a:latin typeface="Times New Roman"/>
                <a:ea typeface="Times New Roman"/>
                <a:cs typeface="Times New Roman"/>
              </a:rPr>
              <a:t>кодом</a:t>
            </a:r>
            <a:r>
              <a:rPr sz="1400">
                <a:solidFill>
                  <a:schemeClr val="tx1"/>
                </a:solidFill>
                <a:latin typeface="Times New Roman"/>
                <a:ea typeface="Times New Roman"/>
                <a:cs typeface="Times New Roman"/>
              </a:rPr>
              <a:t> ОКПД 2 26.60.13.190, </a:t>
            </a:r>
            <a:r>
              <a:rPr sz="1400" err="1">
                <a:solidFill>
                  <a:schemeClr val="tx1"/>
                </a:solidFill>
                <a:latin typeface="Times New Roman"/>
                <a:ea typeface="Times New Roman"/>
                <a:cs typeface="Times New Roman"/>
              </a:rPr>
              <a:t>который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включен</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позицию</a:t>
            </a:r>
            <a:r>
              <a:rPr sz="1400">
                <a:solidFill>
                  <a:schemeClr val="tx1"/>
                </a:solidFill>
                <a:latin typeface="Times New Roman"/>
                <a:ea typeface="Times New Roman"/>
                <a:cs typeface="Times New Roman"/>
              </a:rPr>
              <a:t> 320 </a:t>
            </a:r>
            <a:r>
              <a:rPr sz="1400" err="1">
                <a:solidFill>
                  <a:schemeClr val="tx1"/>
                </a:solidFill>
                <a:latin typeface="Times New Roman"/>
                <a:ea typeface="Times New Roman"/>
                <a:cs typeface="Times New Roman"/>
              </a:rPr>
              <a:t>приложения</a:t>
            </a:r>
            <a:r>
              <a:rPr sz="1400">
                <a:solidFill>
                  <a:schemeClr val="tx1"/>
                </a:solidFill>
                <a:latin typeface="Times New Roman"/>
                <a:ea typeface="Times New Roman"/>
                <a:cs typeface="Times New Roman"/>
              </a:rPr>
              <a:t> № 2 к </a:t>
            </a:r>
            <a:r>
              <a:rPr sz="1400" err="1">
                <a:solidFill>
                  <a:schemeClr val="tx1"/>
                </a:solidFill>
                <a:latin typeface="Times New Roman"/>
                <a:ea typeface="Times New Roman"/>
                <a:cs typeface="Times New Roman"/>
              </a:rPr>
              <a:t>Постановлению</a:t>
            </a:r>
            <a:r>
              <a:rPr sz="1400">
                <a:solidFill>
                  <a:schemeClr val="tx1"/>
                </a:solidFill>
                <a:latin typeface="Times New Roman"/>
                <a:ea typeface="Times New Roman"/>
                <a:cs typeface="Times New Roman"/>
              </a:rPr>
              <a:t> № 1875. </a:t>
            </a:r>
            <a:endParaRPr sz="1800">
              <a:solidFill>
                <a:schemeClr val="tx1"/>
              </a:solidFill>
              <a:latin typeface="+mn-lt"/>
              <a:ea typeface="+mn-ea"/>
              <a:cs typeface="+mn-cs"/>
            </a:endParaRPr>
          </a:p>
          <a:p>
            <a:pPr marL="0" indent="0" algn="just">
              <a:lnSpc>
                <a:spcPct val="150000"/>
              </a:lnSpc>
            </a:pP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этом</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рамках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Аукциона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также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закупаются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товары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которые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включены</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позиции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предусмотренные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подпунктом</a:t>
            </a:r>
            <a:r>
              <a:rPr sz="1400">
                <a:solidFill>
                  <a:schemeClr val="tx1"/>
                </a:solidFill>
                <a:latin typeface="Times New Roman"/>
                <a:ea typeface="Times New Roman"/>
                <a:cs typeface="Times New Roman"/>
              </a:rPr>
              <a:t> «г» </a:t>
            </a:r>
            <a:r>
              <a:rPr sz="1400" err="1">
                <a:solidFill>
                  <a:schemeClr val="tx1"/>
                </a:solidFill>
                <a:latin typeface="Times New Roman"/>
                <a:ea typeface="Times New Roman"/>
                <a:cs typeface="Times New Roman"/>
              </a:rPr>
              <a:t>пункта</a:t>
            </a:r>
            <a:r>
              <a:rPr sz="1400">
                <a:solidFill>
                  <a:schemeClr val="tx1"/>
                </a:solidFill>
                <a:latin typeface="Times New Roman"/>
                <a:ea typeface="Times New Roman"/>
                <a:cs typeface="Times New Roman"/>
              </a:rPr>
              <a:t> 4 </a:t>
            </a:r>
            <a:r>
              <a:rPr sz="1400" err="1">
                <a:solidFill>
                  <a:schemeClr val="tx1"/>
                </a:solidFill>
                <a:latin typeface="Times New Roman"/>
                <a:ea typeface="Times New Roman"/>
                <a:cs typeface="Times New Roman"/>
              </a:rPr>
              <a:t>Постановления</a:t>
            </a:r>
            <a:r>
              <a:rPr sz="1400">
                <a:solidFill>
                  <a:schemeClr val="tx1"/>
                </a:solidFill>
                <a:latin typeface="Times New Roman"/>
                <a:ea typeface="Times New Roman"/>
                <a:cs typeface="Times New Roman"/>
              </a:rPr>
              <a:t> № 1875, </a:t>
            </a:r>
            <a:r>
              <a:rPr sz="1400" err="1">
                <a:solidFill>
                  <a:schemeClr val="tx1"/>
                </a:solidFill>
                <a:latin typeface="Times New Roman"/>
                <a:ea typeface="Times New Roman"/>
                <a:cs typeface="Times New Roman"/>
              </a:rPr>
              <a:t>например</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Анализатор</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глюкозы</a:t>
            </a:r>
            <a:r>
              <a:rPr sz="1400">
                <a:solidFill>
                  <a:schemeClr val="tx1"/>
                </a:solidFill>
                <a:latin typeface="Times New Roman"/>
                <a:ea typeface="Times New Roman"/>
                <a:cs typeface="Times New Roman"/>
              </a:rPr>
              <a:t> ИВД, </a:t>
            </a:r>
            <a:r>
              <a:rPr sz="1400" err="1">
                <a:solidFill>
                  <a:schemeClr val="tx1"/>
                </a:solidFill>
                <a:latin typeface="Times New Roman"/>
                <a:ea typeface="Times New Roman"/>
                <a:cs typeface="Times New Roman"/>
              </a:rPr>
              <a:t>лабораторный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автоматический</a:t>
            </a:r>
            <a:r>
              <a:rPr sz="1400">
                <a:solidFill>
                  <a:schemeClr val="tx1"/>
                </a:solidFill>
                <a:latin typeface="Times New Roman"/>
                <a:ea typeface="Times New Roman"/>
                <a:cs typeface="Times New Roman"/>
              </a:rPr>
              <a:t>» с </a:t>
            </a:r>
            <a:r>
              <a:rPr sz="1400" err="1">
                <a:solidFill>
                  <a:schemeClr val="tx1"/>
                </a:solidFill>
                <a:latin typeface="Times New Roman"/>
                <a:ea typeface="Times New Roman"/>
                <a:cs typeface="Times New Roman"/>
              </a:rPr>
              <a:t>кодом</a:t>
            </a:r>
            <a:r>
              <a:rPr sz="1400">
                <a:solidFill>
                  <a:schemeClr val="tx1"/>
                </a:solidFill>
                <a:latin typeface="Times New Roman"/>
                <a:ea typeface="Times New Roman"/>
                <a:cs typeface="Times New Roman"/>
              </a:rPr>
              <a:t> ОКПД 2 26.60.12.119, </a:t>
            </a:r>
            <a:r>
              <a:rPr sz="1400" err="1">
                <a:solidFill>
                  <a:schemeClr val="tx1"/>
                </a:solidFill>
                <a:latin typeface="Times New Roman"/>
                <a:ea typeface="Times New Roman"/>
                <a:cs typeface="Times New Roman"/>
              </a:rPr>
              <a:t>который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включен</a:t>
            </a:r>
            <a:r>
              <a:rPr sz="1400">
                <a:solidFill>
                  <a:schemeClr val="tx1"/>
                </a:solidFill>
                <a:latin typeface="Times New Roman"/>
                <a:ea typeface="Times New Roman"/>
                <a:cs typeface="Times New Roman"/>
              </a:rPr>
              <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в </a:t>
            </a:r>
            <a:r>
              <a:rPr sz="1400" err="1">
                <a:solidFill>
                  <a:schemeClr val="tx1"/>
                </a:solidFill>
                <a:latin typeface="Times New Roman"/>
                <a:ea typeface="Times New Roman"/>
                <a:cs typeface="Times New Roman"/>
              </a:rPr>
              <a:t>позицию</a:t>
            </a:r>
            <a:r>
              <a:rPr sz="1400">
                <a:solidFill>
                  <a:schemeClr val="tx1"/>
                </a:solidFill>
                <a:latin typeface="Times New Roman"/>
                <a:ea typeface="Times New Roman"/>
                <a:cs typeface="Times New Roman"/>
              </a:rPr>
              <a:t> 306 </a:t>
            </a:r>
            <a:r>
              <a:rPr sz="1400" err="1">
                <a:solidFill>
                  <a:schemeClr val="tx1"/>
                </a:solidFill>
                <a:latin typeface="Times New Roman"/>
                <a:ea typeface="Times New Roman"/>
                <a:cs typeface="Times New Roman"/>
              </a:rPr>
              <a:t>приложения</a:t>
            </a:r>
            <a:r>
              <a:rPr sz="1400">
                <a:solidFill>
                  <a:schemeClr val="tx1"/>
                </a:solidFill>
                <a:latin typeface="Times New Roman"/>
                <a:ea typeface="Times New Roman"/>
                <a:cs typeface="Times New Roman"/>
              </a:rPr>
              <a:t> № 2 к </a:t>
            </a:r>
            <a:r>
              <a:rPr sz="1400" err="1">
                <a:solidFill>
                  <a:schemeClr val="tx1"/>
                </a:solidFill>
                <a:latin typeface="Times New Roman"/>
                <a:ea typeface="Times New Roman"/>
                <a:cs typeface="Times New Roman"/>
              </a:rPr>
              <a:t>Постановлению</a:t>
            </a:r>
            <a:r>
              <a:rPr sz="1400">
                <a:solidFill>
                  <a:schemeClr val="tx1"/>
                </a:solidFill>
                <a:latin typeface="Times New Roman"/>
                <a:ea typeface="Times New Roman"/>
                <a:cs typeface="Times New Roman"/>
              </a:rPr>
              <a:t> № 1875.</a:t>
            </a:r>
            <a:endParaRPr sz="1400">
              <a:solidFill>
                <a:schemeClr val="tx1"/>
              </a:solidFill>
              <a:latin typeface="+mn-lt"/>
              <a:ea typeface="+mn-ea"/>
              <a:cs typeface="+mn-cs"/>
            </a:endParaRPr>
          </a:p>
        </p:txBody>
      </p:sp>
      <p:sp>
        <p:nvSpPr>
          <p:cNvPr id="415" name="Shape 415"/>
          <p:cNvSpPr/>
          <p:nvPr/>
        </p:nvSpPr>
        <p:spPr>
          <a:xfrm>
            <a:off x="321676" y="287924"/>
            <a:ext cx="2798073" cy="923330"/>
          </a:xfrm>
          <a:prstGeom prst="rect">
            <a:avLst/>
          </a:prstGeom>
        </p:spPr>
        <p:txBody>
          <a:bodyPr wrap="none" lIns="91440" tIns="45720" rIns="91440" bIns="45720">
            <a:spAutoFit/>
          </a:bodyPr>
          <a:lstStyle/>
          <a:p>
            <a:pPr marL="0" indent="0" algn="l"/>
            <a:r>
              <a:rPr sz="1800" b="1" i="1">
                <a:solidFill>
                  <a:srgbClr val="C00000"/>
                </a:solidFill>
                <a:latin typeface="Times New Roman"/>
                <a:ea typeface="Times New Roman"/>
                <a:cs typeface="Times New Roman"/>
              </a:rPr>
              <a:t>Пример положительного</a:t>
            </a:r>
            <a:endParaRPr sz="1800">
              <a:solidFill>
                <a:schemeClr val="tx1"/>
              </a:solidFill>
              <a:latin typeface="+mn-lt"/>
              <a:ea typeface="+mn-ea"/>
              <a:cs typeface="+mn-cs"/>
            </a:endParaRPr>
          </a:p>
          <a:p>
            <a:pPr marL="0" indent="0" algn="l"/>
            <a:r>
              <a:rPr sz="1800" b="1" i="1">
                <a:solidFill>
                  <a:srgbClr val="C00000"/>
                </a:solidFill>
                <a:latin typeface="Times New Roman"/>
                <a:ea typeface="Times New Roman"/>
                <a:cs typeface="Times New Roman"/>
              </a:rPr>
              <a:t>извещения:</a:t>
            </a:r>
            <a:endParaRPr sz="1800">
              <a:solidFill>
                <a:schemeClr val="tx1"/>
              </a:solidFill>
              <a:latin typeface="+mn-lt"/>
              <a:ea typeface="+mn-ea"/>
              <a:cs typeface="+mn-cs"/>
            </a:endParaRPr>
          </a:p>
          <a:p>
            <a:pPr marL="0" indent="0" algn="l"/>
            <a:r>
              <a:rPr sz="1800" b="1" i="1">
                <a:solidFill>
                  <a:srgbClr val="C00000"/>
                </a:solidFill>
                <a:latin typeface="Times New Roman"/>
                <a:ea typeface="Times New Roman"/>
                <a:cs typeface="Times New Roman"/>
              </a:rPr>
              <a:t>0815500000525011498</a:t>
            </a:r>
            <a:endParaRPr sz="1800" b="1" i="1">
              <a:solidFill>
                <a:srgbClr val="C00000"/>
              </a:solidFill>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p:nvPr/>
        </p:nvPicPr>
        <p:blipFill>
          <a:blip r:embed="rId2"/>
          <a:srcRect l="31461"/>
          <a:stretch/>
        </p:blipFill>
        <p:spPr>
          <a:xfrm>
            <a:off x="6323809" y="100545"/>
            <a:ext cx="5606143" cy="6228354"/>
          </a:xfrm>
          <a:prstGeom prst="rect">
            <a:avLst/>
          </a:prstGeom>
          <a:ln>
            <a:noFill/>
          </a:ln>
        </p:spPr>
      </p:pic>
      <p:sp>
        <p:nvSpPr>
          <p:cNvPr id="21" name="Shape 200"/>
          <p:cNvSpPr/>
          <p:nvPr/>
        </p:nvSpPr>
        <p:spPr>
          <a:xfrm>
            <a:off x="3818445" y="370041"/>
            <a:ext cx="1752403"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Объект закупки:</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2" name="Shape 192"/>
          <p:cNvSpPr txBox="1"/>
          <p:nvPr/>
        </p:nvSpPr>
        <p:spPr>
          <a:xfrm>
            <a:off x="5559627" y="319401"/>
            <a:ext cx="5036632" cy="523220"/>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оказание услуг финансовой аренды (лизинга) системы освещения автомобильных дорог </a:t>
            </a:r>
          </a:p>
        </p:txBody>
      </p:sp>
      <p:sp>
        <p:nvSpPr>
          <p:cNvPr id="10" name="Shape 200"/>
          <p:cNvSpPr/>
          <p:nvPr/>
        </p:nvSpPr>
        <p:spPr>
          <a:xfrm>
            <a:off x="3818447" y="971901"/>
            <a:ext cx="802207"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Довод:</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62" y="848785"/>
            <a:ext cx="3423864" cy="3423864"/>
          </a:xfrm>
          <a:prstGeom prst="rect">
            <a:avLst/>
          </a:prstGeom>
        </p:spPr>
      </p:pic>
      <p:sp>
        <p:nvSpPr>
          <p:cNvPr id="7" name="Прямоугольник 6"/>
          <p:cNvSpPr/>
          <p:nvPr/>
        </p:nvSpPr>
        <p:spPr>
          <a:xfrm>
            <a:off x="401906" y="1368075"/>
            <a:ext cx="2678178" cy="1985147"/>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3" name="Shape 192"/>
          <p:cNvSpPr txBox="1"/>
          <p:nvPr/>
        </p:nvSpPr>
        <p:spPr>
          <a:xfrm>
            <a:off x="646755" y="1645062"/>
            <a:ext cx="2329508" cy="1569660"/>
          </a:xfrm>
          <a:prstGeom prst="rect">
            <a:avLst/>
          </a:prstGeom>
          <a:noFill/>
        </p:spPr>
        <p:txBody>
          <a:bodyPr wrap="square" lIns="91440" tIns="45720" rIns="91440" bIns="45720">
            <a:spAutoFit/>
          </a:bodyPr>
          <a:lstStyle/>
          <a:p>
            <a:r>
              <a:rPr lang="ru-RU" sz="1600" dirty="0">
                <a:solidFill>
                  <a:schemeClr val="bg1"/>
                </a:solidFill>
                <a:latin typeface="Times New Roman" panose="02020603050405020304" pitchFamily="18" charset="0"/>
                <a:ea typeface="DejaVu Sans Condensed"/>
                <a:cs typeface="Times New Roman" panose="02020603050405020304" pitchFamily="18" charset="0"/>
              </a:rPr>
              <a:t>Решение ФАС России </a:t>
            </a:r>
            <a:br>
              <a:rPr lang="ru-RU"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по </a:t>
            </a:r>
            <a:r>
              <a:rPr lang="ru-RU" sz="1600" dirty="0" smtClean="0">
                <a:solidFill>
                  <a:schemeClr val="bg1"/>
                </a:solidFill>
                <a:latin typeface="Times New Roman" panose="02020603050405020304" pitchFamily="18" charset="0"/>
                <a:ea typeface="DejaVu Sans Condensed"/>
                <a:cs typeface="Times New Roman" panose="02020603050405020304" pitchFamily="18" charset="0"/>
              </a:rPr>
              <a:t>делу: </a:t>
            </a:r>
            <a:r>
              <a:rPr lang="en-US" sz="1600" dirty="0">
                <a:solidFill>
                  <a:schemeClr val="bg1"/>
                </a:solidFill>
                <a:latin typeface="Times New Roman" panose="02020603050405020304" pitchFamily="18" charset="0"/>
                <a:ea typeface="DejaVu Sans Condensed"/>
                <a:cs typeface="Times New Roman" panose="02020603050405020304" pitchFamily="18" charset="0"/>
              </a:rPr>
              <a:t/>
            </a:r>
            <a:br>
              <a:rPr lang="en-US"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 28/06/105-2036/2025</a:t>
            </a:r>
          </a:p>
          <a:p>
            <a:endParaRPr lang="ru-RU" sz="1600" dirty="0">
              <a:solidFill>
                <a:schemeClr val="bg1"/>
              </a:solidFill>
              <a:latin typeface="Times New Roman" panose="02020603050405020304" pitchFamily="18" charset="0"/>
              <a:ea typeface="DejaVu Sans Condensed"/>
              <a:cs typeface="Times New Roman" panose="02020603050405020304" pitchFamily="18" charset="0"/>
            </a:endParaRPr>
          </a:p>
          <a:p>
            <a:r>
              <a:rPr lang="ru-RU" sz="1600" dirty="0">
                <a:solidFill>
                  <a:schemeClr val="bg1"/>
                </a:solidFill>
                <a:latin typeface="Times New Roman" panose="02020603050405020304" pitchFamily="18" charset="0"/>
                <a:ea typeface="DejaVu Sans Condensed"/>
                <a:cs typeface="Times New Roman" panose="02020603050405020304" pitchFamily="18" charset="0"/>
              </a:rPr>
              <a:t>Номер в ЕИС 0340200003325000891</a:t>
            </a:r>
          </a:p>
        </p:txBody>
      </p:sp>
      <p:pic>
        <p:nvPicPr>
          <p:cNvPr id="14" name="Рисунок 13"/>
          <p:cNvPicPr>
            <a:picLocks noChangeAspect="1"/>
          </p:cNvPicPr>
          <p:nvPr/>
        </p:nvPicPr>
        <p:blipFill rotWithShape="1">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l="18378" t="22518" r="14078" b="25491"/>
          <a:stretch/>
        </p:blipFill>
        <p:spPr>
          <a:xfrm>
            <a:off x="2276773" y="3389353"/>
            <a:ext cx="1398980" cy="619418"/>
          </a:xfrm>
          <a:prstGeom prst="rect">
            <a:avLst/>
          </a:prstGeom>
        </p:spPr>
      </p:pic>
      <p:sp>
        <p:nvSpPr>
          <p:cNvPr id="19" name="Shape 192"/>
          <p:cNvSpPr txBox="1"/>
          <p:nvPr/>
        </p:nvSpPr>
        <p:spPr>
          <a:xfrm>
            <a:off x="4738442" y="945529"/>
            <a:ext cx="6822391" cy="523220"/>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Заказчиком в Извещении не установлен запрет на допуск товаров (в том числе поставляемых</a:t>
            </a:r>
            <a:r>
              <a:rPr lang="en-US" sz="1400" dirty="0">
                <a:solidFill>
                  <a:srgbClr val="00345E"/>
                </a:solidFill>
                <a:latin typeface="Times New Roman" panose="02020603050405020304" pitchFamily="18" charset="0"/>
                <a:ea typeface="DejaVu Sans Condensed"/>
                <a:cs typeface="Times New Roman" panose="02020603050405020304" pitchFamily="18" charset="0"/>
              </a:rPr>
              <a:t>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при выполнении закупаемых работ, оказании закупаемых услуг)</a:t>
            </a:r>
          </a:p>
        </p:txBody>
      </p:sp>
      <p:sp>
        <p:nvSpPr>
          <p:cNvPr id="23" name="Shape 200"/>
          <p:cNvSpPr/>
          <p:nvPr/>
        </p:nvSpPr>
        <p:spPr>
          <a:xfrm>
            <a:off x="3806200" y="1613824"/>
            <a:ext cx="2004395"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Решение комиссии:</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4" name="Shape 192"/>
          <p:cNvSpPr txBox="1"/>
          <p:nvPr/>
        </p:nvSpPr>
        <p:spPr>
          <a:xfrm>
            <a:off x="5946556" y="1651752"/>
            <a:ext cx="5889602" cy="954107"/>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1. Представители Заказчика на заседании Комиссии сообщили, что оборудование и материалы, указанные в Описание объекта закупки, используются для создания системы освещения, которая является предметом лизинга и передаётся Заказчику целиком</a:t>
            </a:r>
          </a:p>
        </p:txBody>
      </p:sp>
      <p:sp>
        <p:nvSpPr>
          <p:cNvPr id="25" name="Shape 192"/>
          <p:cNvSpPr txBox="1"/>
          <p:nvPr/>
        </p:nvSpPr>
        <p:spPr>
          <a:xfrm>
            <a:off x="3900488" y="2595982"/>
            <a:ext cx="7935670" cy="1169551"/>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2</a:t>
            </a:r>
            <a:r>
              <a:rPr lang="en-US" sz="1400" dirty="0">
                <a:solidFill>
                  <a:srgbClr val="00345E"/>
                </a:solidFill>
                <a:latin typeface="Times New Roman" panose="02020603050405020304" pitchFamily="18" charset="0"/>
                <a:ea typeface="DejaVu Sans Condensed"/>
                <a:cs typeface="Times New Roman" panose="02020603050405020304" pitchFamily="18" charset="0"/>
              </a:rPr>
              <a:t>.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В соответствии с приложением № 2 Описания объекта закупки Заказчиком указан перечень товаров, используемых лизингополучателем при оказании услуги, в том числе «светильник светодиодный», в количестве</a:t>
            </a:r>
            <a:r>
              <a:rPr lang="en-US" sz="1400" dirty="0">
                <a:solidFill>
                  <a:srgbClr val="00345E"/>
                </a:solidFill>
                <a:latin typeface="Times New Roman" panose="02020603050405020304" pitchFamily="18" charset="0"/>
                <a:ea typeface="DejaVu Sans Condensed"/>
                <a:cs typeface="Times New Roman" panose="02020603050405020304" pitchFamily="18" charset="0"/>
              </a:rPr>
              <a:t> </a:t>
            </a:r>
            <a:r>
              <a:rPr lang="ru-RU" sz="1400" dirty="0">
                <a:solidFill>
                  <a:srgbClr val="00345E"/>
                </a:solidFill>
                <a:latin typeface="Times New Roman" panose="02020603050405020304" pitchFamily="18" charset="0"/>
                <a:ea typeface="DejaVu Sans Condensed"/>
                <a:cs typeface="Times New Roman" panose="02020603050405020304" pitchFamily="18" charset="0"/>
              </a:rPr>
              <a:t>4 652 шт., с конкретными характеристиками. При этом участникам Аукциона при подаче заявок </a:t>
            </a:r>
            <a:r>
              <a:rPr lang="ru-RU" sz="1400" b="1" dirty="0">
                <a:solidFill>
                  <a:srgbClr val="00345E"/>
                </a:solidFill>
                <a:latin typeface="Times New Roman" panose="02020603050405020304" pitchFamily="18" charset="0"/>
                <a:ea typeface="DejaVu Sans Condensed"/>
                <a:cs typeface="Times New Roman" panose="02020603050405020304" pitchFamily="18" charset="0"/>
              </a:rPr>
              <a:t>необходимо указывать соответствующую информацию по таким товарам</a:t>
            </a:r>
          </a:p>
        </p:txBody>
      </p:sp>
      <p:sp>
        <p:nvSpPr>
          <p:cNvPr id="26" name="Shape 192"/>
          <p:cNvSpPr txBox="1"/>
          <p:nvPr/>
        </p:nvSpPr>
        <p:spPr>
          <a:xfrm>
            <a:off x="3900488" y="3712249"/>
            <a:ext cx="7804729" cy="1169551"/>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3. </a:t>
            </a:r>
            <a:r>
              <a:rPr lang="en-US" sz="1400" dirty="0">
                <a:solidFill>
                  <a:srgbClr val="00345E"/>
                </a:solidFill>
                <a:latin typeface="Times New Roman" panose="02020603050405020304" pitchFamily="18" charset="0"/>
                <a:ea typeface="DejaVu Sans Condensed"/>
                <a:cs typeface="Times New Roman" panose="02020603050405020304" pitchFamily="18" charset="0"/>
              </a:rPr>
              <a:t>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Вместе с тем Комиссией установлено, что указанные Заказчиком в приложении № 2 Описания объекта закупки товары, в том числе «светильник светодиодный» с кодом по общероссийскому классификатору продукции  по видам экономической деятельности, 27.40.39 «Светильники </a:t>
            </a:r>
            <a:r>
              <a:rPr lang="en-US" sz="1400" dirty="0">
                <a:solidFill>
                  <a:srgbClr val="00345E"/>
                </a:solidFill>
                <a:latin typeface="Times New Roman" panose="02020603050405020304" pitchFamily="18" charset="0"/>
                <a:ea typeface="DejaVu Sans Condensed"/>
                <a:cs typeface="Times New Roman" panose="02020603050405020304" pitchFamily="18" charset="0"/>
              </a:rPr>
              <a:t/>
            </a:r>
            <a:br>
              <a:rPr lang="en-US" sz="1400" dirty="0">
                <a:solidFill>
                  <a:srgbClr val="00345E"/>
                </a:solidFill>
                <a:latin typeface="Times New Roman" panose="02020603050405020304" pitchFamily="18" charset="0"/>
                <a:ea typeface="DejaVu Sans Condensed"/>
                <a:cs typeface="Times New Roman" panose="02020603050405020304" pitchFamily="18" charset="0"/>
              </a:rPr>
            </a:br>
            <a:r>
              <a:rPr lang="ru-RU" sz="1400" dirty="0">
                <a:solidFill>
                  <a:srgbClr val="00345E"/>
                </a:solidFill>
                <a:latin typeface="Times New Roman" panose="02020603050405020304" pitchFamily="18" charset="0"/>
                <a:ea typeface="DejaVu Sans Condensed"/>
                <a:cs typeface="Times New Roman" panose="02020603050405020304" pitchFamily="18" charset="0"/>
              </a:rPr>
              <a:t>и осветительные устройства прочие, не включенные в другие группировки, за исключением медицинских изделий» включены в Приложение № 1 Постановления № 1875</a:t>
            </a:r>
          </a:p>
        </p:txBody>
      </p:sp>
      <p:pic>
        <p:nvPicPr>
          <p:cNvPr id="27" name="Рисунок 26"/>
          <p:cNvPicPr>
            <a:picLocks noChangeAspect="1"/>
          </p:cNvPicPr>
          <p:nvPr/>
        </p:nvPicPr>
        <p:blipFill rotWithShape="1">
          <a:blip r:embed="rId5" cstate="print">
            <a:extLst>
              <a:ext uri="{28A0092B-C50C-407E-A947-70E740481C1C}">
                <a14:useLocalDpi xmlns:a14="http://schemas.microsoft.com/office/drawing/2010/main" val="0"/>
              </a:ext>
            </a:extLst>
          </a:blip>
          <a:srcRect l="96064" r="-2107"/>
          <a:stretch/>
        </p:blipFill>
        <p:spPr>
          <a:xfrm rot="16200000">
            <a:off x="5781177" y="447177"/>
            <a:ext cx="629646" cy="12192000"/>
          </a:xfrm>
          <a:prstGeom prst="rect">
            <a:avLst/>
          </a:prstGeom>
        </p:spPr>
      </p:pic>
      <p:sp>
        <p:nvSpPr>
          <p:cNvPr id="18" name="Shape 192"/>
          <p:cNvSpPr txBox="1"/>
          <p:nvPr/>
        </p:nvSpPr>
        <p:spPr>
          <a:xfrm>
            <a:off x="3900488" y="4892766"/>
            <a:ext cx="8104579" cy="954107"/>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4.  Комиссия отмечает, что при осуществлении закупки товара, поставляемого Заказчику при оказании услуги, Заказчик </a:t>
            </a:r>
            <a:r>
              <a:rPr lang="ru-RU" sz="1400" b="1" dirty="0">
                <a:solidFill>
                  <a:srgbClr val="00345E"/>
                </a:solidFill>
                <a:latin typeface="Times New Roman" panose="02020603050405020304" pitchFamily="18" charset="0"/>
                <a:ea typeface="DejaVu Sans Condensed"/>
                <a:cs typeface="Times New Roman" panose="02020603050405020304" pitchFamily="18" charset="0"/>
              </a:rPr>
              <a:t>в Извещении об осуществлении закупки по общему правилу указывает предусмотренную Законом № 44-ФЗ информацию как в отношении закупаемой услуги, </a:t>
            </a:r>
            <a:br>
              <a:rPr lang="ru-RU" sz="1400" b="1" dirty="0">
                <a:solidFill>
                  <a:srgbClr val="00345E"/>
                </a:solidFill>
                <a:latin typeface="Times New Roman" panose="02020603050405020304" pitchFamily="18" charset="0"/>
                <a:ea typeface="DejaVu Sans Condensed"/>
                <a:cs typeface="Times New Roman" panose="02020603050405020304" pitchFamily="18" charset="0"/>
              </a:rPr>
            </a:br>
            <a:r>
              <a:rPr lang="ru-RU" sz="1400" b="1" dirty="0">
                <a:solidFill>
                  <a:srgbClr val="00345E"/>
                </a:solidFill>
                <a:latin typeface="Times New Roman" panose="02020603050405020304" pitchFamily="18" charset="0"/>
                <a:ea typeface="DejaVu Sans Condensed"/>
                <a:cs typeface="Times New Roman" panose="02020603050405020304" pitchFamily="18" charset="0"/>
              </a:rPr>
              <a:t>так и товара</a:t>
            </a:r>
          </a:p>
        </p:txBody>
      </p:sp>
    </p:spTree>
    <p:extLst>
      <p:ext uri="{BB962C8B-B14F-4D97-AF65-F5344CB8AC3E}">
        <p14:creationId xmlns:p14="http://schemas.microsoft.com/office/powerpoint/2010/main" val="48960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p:nvPr/>
        </p:nvPicPr>
        <p:blipFill>
          <a:blip r:embed="rId2"/>
          <a:srcRect l="31461"/>
          <a:stretch/>
        </p:blipFill>
        <p:spPr>
          <a:xfrm>
            <a:off x="5856850" y="25574"/>
            <a:ext cx="5606143" cy="6228354"/>
          </a:xfrm>
          <a:prstGeom prst="rect">
            <a:avLst/>
          </a:prstGeom>
          <a:ln>
            <a:noFill/>
          </a:ln>
        </p:spPr>
      </p:pic>
      <p:sp>
        <p:nvSpPr>
          <p:cNvPr id="21" name="Shape 200"/>
          <p:cNvSpPr/>
          <p:nvPr/>
        </p:nvSpPr>
        <p:spPr>
          <a:xfrm>
            <a:off x="3818445" y="370041"/>
            <a:ext cx="1752403"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Объект закупки:</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2" name="Shape 192"/>
          <p:cNvSpPr txBox="1"/>
          <p:nvPr/>
        </p:nvSpPr>
        <p:spPr>
          <a:xfrm>
            <a:off x="5559627" y="319401"/>
            <a:ext cx="5036632" cy="307777"/>
          </a:xfrm>
          <a:prstGeom prst="rect">
            <a:avLst/>
          </a:prstGeom>
          <a:noFill/>
        </p:spPr>
        <p:txBody>
          <a:bodyPr wrap="square" lIns="91440" tIns="45720" rIns="91440" bIns="45720">
            <a:spAutoFit/>
          </a:bodyPr>
          <a:lstStyle/>
          <a:p>
            <a:pPr algn="just"/>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поставка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трамвайных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вагонов.</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10" name="Shape 200"/>
          <p:cNvSpPr/>
          <p:nvPr/>
        </p:nvSpPr>
        <p:spPr>
          <a:xfrm>
            <a:off x="3818447" y="971901"/>
            <a:ext cx="802207"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Довод:</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62" y="848785"/>
            <a:ext cx="3423864" cy="3423864"/>
          </a:xfrm>
          <a:prstGeom prst="rect">
            <a:avLst/>
          </a:prstGeom>
        </p:spPr>
      </p:pic>
      <p:sp>
        <p:nvSpPr>
          <p:cNvPr id="7" name="Прямоугольник 6"/>
          <p:cNvSpPr/>
          <p:nvPr/>
        </p:nvSpPr>
        <p:spPr>
          <a:xfrm>
            <a:off x="401906" y="1368075"/>
            <a:ext cx="2678178" cy="1985147"/>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3" name="Shape 192"/>
          <p:cNvSpPr txBox="1"/>
          <p:nvPr/>
        </p:nvSpPr>
        <p:spPr>
          <a:xfrm>
            <a:off x="646755" y="1645062"/>
            <a:ext cx="2329508" cy="1569660"/>
          </a:xfrm>
          <a:prstGeom prst="rect">
            <a:avLst/>
          </a:prstGeom>
          <a:noFill/>
        </p:spPr>
        <p:txBody>
          <a:bodyPr wrap="square" lIns="91440" tIns="45720" rIns="91440" bIns="45720">
            <a:spAutoFit/>
          </a:bodyPr>
          <a:lstStyle/>
          <a:p>
            <a:r>
              <a:rPr lang="ru-RU" sz="1600" dirty="0">
                <a:solidFill>
                  <a:schemeClr val="bg1"/>
                </a:solidFill>
                <a:latin typeface="Times New Roman" panose="02020603050405020304" pitchFamily="18" charset="0"/>
                <a:ea typeface="DejaVu Sans Condensed"/>
                <a:cs typeface="Times New Roman" panose="02020603050405020304" pitchFamily="18" charset="0"/>
              </a:rPr>
              <a:t>Решение ФАС России </a:t>
            </a:r>
            <a:br>
              <a:rPr lang="ru-RU"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по </a:t>
            </a:r>
            <a:r>
              <a:rPr lang="ru-RU" sz="1600" dirty="0" smtClean="0">
                <a:solidFill>
                  <a:schemeClr val="bg1"/>
                </a:solidFill>
                <a:latin typeface="Times New Roman" panose="02020603050405020304" pitchFamily="18" charset="0"/>
                <a:ea typeface="DejaVu Sans Condensed"/>
                <a:cs typeface="Times New Roman" panose="02020603050405020304" pitchFamily="18" charset="0"/>
              </a:rPr>
              <a:t>делу:</a:t>
            </a:r>
            <a:r>
              <a:rPr lang="en-US" sz="1600" dirty="0">
                <a:solidFill>
                  <a:schemeClr val="bg1"/>
                </a:solidFill>
                <a:latin typeface="Times New Roman" panose="02020603050405020304" pitchFamily="18" charset="0"/>
                <a:ea typeface="DejaVu Sans Condensed"/>
                <a:cs typeface="Times New Roman" panose="02020603050405020304" pitchFamily="18" charset="0"/>
              </a:rPr>
              <a:t/>
            </a:r>
            <a:br>
              <a:rPr lang="en-US"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 </a:t>
            </a:r>
            <a:r>
              <a:rPr lang="ru-RU" sz="1600" dirty="0" smtClean="0">
                <a:solidFill>
                  <a:schemeClr val="bg1"/>
                </a:solidFill>
                <a:latin typeface="Times New Roman" panose="02020603050405020304" pitchFamily="18" charset="0"/>
                <a:ea typeface="DejaVu Sans Condensed"/>
                <a:cs typeface="Times New Roman" panose="02020603050405020304" pitchFamily="18" charset="0"/>
              </a:rPr>
              <a:t>28/06/105-2540/2025</a:t>
            </a:r>
          </a:p>
          <a:p>
            <a:endParaRPr lang="ru-RU" sz="1600" dirty="0">
              <a:solidFill>
                <a:schemeClr val="bg1"/>
              </a:solidFill>
              <a:latin typeface="Times New Roman" panose="02020603050405020304" pitchFamily="18" charset="0"/>
              <a:ea typeface="DejaVu Sans Condensed"/>
              <a:cs typeface="Times New Roman" panose="02020603050405020304" pitchFamily="18" charset="0"/>
            </a:endParaRPr>
          </a:p>
          <a:p>
            <a:r>
              <a:rPr lang="ru-RU" sz="1600" dirty="0">
                <a:solidFill>
                  <a:schemeClr val="bg1"/>
                </a:solidFill>
                <a:latin typeface="Times New Roman" panose="02020603050405020304" pitchFamily="18" charset="0"/>
                <a:ea typeface="DejaVu Sans Condensed"/>
                <a:cs typeface="Times New Roman" panose="02020603050405020304" pitchFamily="18" charset="0"/>
              </a:rPr>
              <a:t>Номер в ЕИС 0162300005325000549</a:t>
            </a:r>
          </a:p>
        </p:txBody>
      </p:sp>
      <p:pic>
        <p:nvPicPr>
          <p:cNvPr id="14" name="Рисунок 13"/>
          <p:cNvPicPr>
            <a:picLocks noChangeAspect="1"/>
          </p:cNvPicPr>
          <p:nvPr/>
        </p:nvPicPr>
        <p:blipFill rotWithShape="1">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l="18378" t="22518" r="14078" b="25491"/>
          <a:stretch/>
        </p:blipFill>
        <p:spPr>
          <a:xfrm>
            <a:off x="2276773" y="3389353"/>
            <a:ext cx="1398980" cy="619418"/>
          </a:xfrm>
          <a:prstGeom prst="rect">
            <a:avLst/>
          </a:prstGeom>
        </p:spPr>
      </p:pic>
      <p:sp>
        <p:nvSpPr>
          <p:cNvPr id="19" name="Shape 192"/>
          <p:cNvSpPr txBox="1"/>
          <p:nvPr/>
        </p:nvSpPr>
        <p:spPr>
          <a:xfrm>
            <a:off x="4738442" y="945529"/>
            <a:ext cx="6822391" cy="523220"/>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неправомерно установлено требование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к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участникам закупки о представлении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в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составе заявки сертификата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о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происхождении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товара.</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3" name="Shape 200"/>
          <p:cNvSpPr/>
          <p:nvPr/>
        </p:nvSpPr>
        <p:spPr>
          <a:xfrm>
            <a:off x="3806200" y="1613824"/>
            <a:ext cx="2004395"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Решение комиссии:</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4" name="Shape 192"/>
          <p:cNvSpPr txBox="1"/>
          <p:nvPr/>
        </p:nvSpPr>
        <p:spPr>
          <a:xfrm>
            <a:off x="5946556" y="1651752"/>
            <a:ext cx="5889602" cy="738664"/>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1. Извещением предусмотрен Запрет закупок товаров (в том числе поставляемых при выполнении закупаемых работ, оказании закупаемых услуг), установленный Постановлением № 1875</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5" name="Shape 192"/>
          <p:cNvSpPr txBox="1"/>
          <p:nvPr/>
        </p:nvSpPr>
        <p:spPr>
          <a:xfrm>
            <a:off x="3900488" y="2595982"/>
            <a:ext cx="7935670" cy="738664"/>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2</a:t>
            </a:r>
            <a:r>
              <a:rPr lang="en-US" sz="1400" dirty="0">
                <a:solidFill>
                  <a:srgbClr val="00345E"/>
                </a:solidFill>
                <a:latin typeface="Times New Roman" panose="02020603050405020304" pitchFamily="18" charset="0"/>
                <a:ea typeface="DejaVu Sans Condensed"/>
                <a:cs typeface="Times New Roman" panose="02020603050405020304" pitchFamily="18" charset="0"/>
              </a:rPr>
              <a:t>.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Вместе с тем Заказчиком в Извещении установлено требование, что заявка на участие в закупке должна содержать предложение участника закупки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в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отношении объекта закупи, в том числе: сертификат о происхождении товара, выдаваемый уполномоченным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органом.</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6" name="Shape 192"/>
          <p:cNvSpPr txBox="1"/>
          <p:nvPr/>
        </p:nvSpPr>
        <p:spPr>
          <a:xfrm>
            <a:off x="3900488" y="3533424"/>
            <a:ext cx="7804729" cy="738664"/>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3. Комиссией установлено, что Законом о контрактной системе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и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Постановлением № 1875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не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предусмотрена возможность представления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в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составе заявки сертификата в качестве подтверждения страны происхождения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товара</a:t>
            </a:r>
            <a:r>
              <a:rPr lang="ru-RU" sz="1400" dirty="0">
                <a:solidFill>
                  <a:srgbClr val="00345E"/>
                </a:solidFill>
                <a:latin typeface="Times New Roman" panose="02020603050405020304" pitchFamily="18" charset="0"/>
                <a:ea typeface="DejaVu Sans Condensed"/>
                <a:cs typeface="Times New Roman" panose="02020603050405020304" pitchFamily="18" charset="0"/>
              </a:rPr>
              <a:t>.</a:t>
            </a:r>
          </a:p>
        </p:txBody>
      </p:sp>
      <p:pic>
        <p:nvPicPr>
          <p:cNvPr id="27" name="Рисунок 26"/>
          <p:cNvPicPr>
            <a:picLocks noChangeAspect="1"/>
          </p:cNvPicPr>
          <p:nvPr/>
        </p:nvPicPr>
        <p:blipFill rotWithShape="1">
          <a:blip r:embed="rId5" cstate="print">
            <a:extLst>
              <a:ext uri="{28A0092B-C50C-407E-A947-70E740481C1C}">
                <a14:useLocalDpi xmlns:a14="http://schemas.microsoft.com/office/drawing/2010/main" val="0"/>
              </a:ext>
            </a:extLst>
          </a:blip>
          <a:srcRect l="96064" r="-2107"/>
          <a:stretch/>
        </p:blipFill>
        <p:spPr>
          <a:xfrm rot="16200000">
            <a:off x="5781177" y="447177"/>
            <a:ext cx="629646" cy="12192000"/>
          </a:xfrm>
          <a:prstGeom prst="rect">
            <a:avLst/>
          </a:prstGeom>
        </p:spPr>
      </p:pic>
      <p:sp>
        <p:nvSpPr>
          <p:cNvPr id="18" name="Shape 192"/>
          <p:cNvSpPr txBox="1"/>
          <p:nvPr/>
        </p:nvSpPr>
        <p:spPr>
          <a:xfrm>
            <a:off x="3900488" y="4511556"/>
            <a:ext cx="8104579" cy="738664"/>
          </a:xfrm>
          <a:prstGeom prst="rect">
            <a:avLst/>
          </a:prstGeom>
          <a:noFill/>
        </p:spPr>
        <p:txBody>
          <a:bodyPr wrap="square" lIns="91440" tIns="45720" rIns="91440" bIns="45720">
            <a:spAutoFit/>
          </a:bodyPr>
          <a:lstStyle/>
          <a:p>
            <a:pPr algn="just"/>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4. Вышеуказанное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требование может ввести участника закупки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в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заблуждение, что в свою очередь приведет к отказу от участия в Аукционе заинтересованных лиц, имеющих возможность осуществить поставку Товара, вследствие чего сокращается число потенциальных участников</a:t>
            </a:r>
          </a:p>
        </p:txBody>
      </p:sp>
    </p:spTree>
    <p:extLst>
      <p:ext uri="{BB962C8B-B14F-4D97-AF65-F5344CB8AC3E}">
        <p14:creationId xmlns:p14="http://schemas.microsoft.com/office/powerpoint/2010/main" val="1145522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GroupShape 441"/>
        <p:cNvGrpSpPr/>
        <p:nvPr/>
      </p:nvGrpSpPr>
      <p:grpSpPr>
        <a:xfrm>
          <a:off x="0" y="0"/>
          <a:ext cx="0" cy="0"/>
          <a:chOff x="0" y="0"/>
          <a:chExt cx="0" cy="0"/>
        </a:xfrm>
      </p:grpSpPr>
      <p:pic>
        <p:nvPicPr>
          <p:cNvPr id="443" name="Picture 443"/>
          <p:cNvPicPr/>
          <p:nvPr/>
        </p:nvPicPr>
        <p:blipFill>
          <a:blip r:embed="rId2"/>
          <a:srcRect l="31461"/>
          <a:stretch/>
        </p:blipFill>
        <p:spPr>
          <a:xfrm>
            <a:off x="8796000" y="0"/>
            <a:ext cx="6265188" cy="6944644"/>
          </a:xfrm>
          <a:prstGeom prst="rect">
            <a:avLst/>
          </a:prstGeom>
          <a:ln>
            <a:noFill/>
          </a:ln>
        </p:spPr>
      </p:pic>
      <p:pic>
        <p:nvPicPr>
          <p:cNvPr id="445" name="Picture 445"/>
          <p:cNvPicPr/>
          <p:nvPr/>
        </p:nvPicPr>
        <p:blipFill>
          <a:blip r:embed="rId3"/>
          <a:srcRect l="96064" r="-8"/>
          <a:stretch/>
        </p:blipFill>
        <p:spPr>
          <a:xfrm>
            <a:off x="-27523" y="0"/>
            <a:ext cx="3468555" cy="12192000"/>
          </a:xfrm>
          <a:prstGeom prst="rect">
            <a:avLst/>
          </a:prstGeom>
        </p:spPr>
      </p:pic>
      <p:pic>
        <p:nvPicPr>
          <p:cNvPr id="447" name="Picture 447"/>
          <p:cNvPicPr/>
          <p:nvPr/>
        </p:nvPicPr>
        <p:blipFill>
          <a:blip r:embed="rId4"/>
          <a:stretch/>
        </p:blipFill>
        <p:spPr>
          <a:xfrm>
            <a:off x="-325464" y="-93319"/>
            <a:ext cx="1960091" cy="1102659"/>
          </a:xfrm>
          <a:prstGeom prst="rect">
            <a:avLst/>
          </a:prstGeom>
        </p:spPr>
      </p:pic>
      <p:sp>
        <p:nvSpPr>
          <p:cNvPr id="448" name="Shape 448"/>
          <p:cNvSpPr txBox="1"/>
          <p:nvPr/>
        </p:nvSpPr>
        <p:spPr>
          <a:xfrm>
            <a:off x="4042607" y="905265"/>
            <a:ext cx="7624215" cy="1077218"/>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В соответствии с положениями Постановления № 1875 номера реестровых записей </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из реестра российской промышленной продукции, реестра российского программного обеспечения подтверждают для целей Постановления № 1875 происхождение товара, программного обеспечения из Российской Федерации</a:t>
            </a:r>
            <a:endParaRPr sz="1800">
              <a:solidFill>
                <a:schemeClr val="tx1"/>
              </a:solidFill>
              <a:latin typeface="+mn-lt"/>
              <a:ea typeface="+mn-ea"/>
              <a:cs typeface="+mn-cs"/>
            </a:endParaRPr>
          </a:p>
        </p:txBody>
      </p:sp>
      <p:sp>
        <p:nvSpPr>
          <p:cNvPr id="449" name="Shape 449"/>
          <p:cNvSpPr txBox="1"/>
          <p:nvPr/>
        </p:nvSpPr>
        <p:spPr>
          <a:xfrm>
            <a:off x="4042607" y="2145693"/>
            <a:ext cx="7624215" cy="1815882"/>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Опубликование промышленной продукции (товара) в ГИСП осуществляется</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на основании данных, представляемых субъектами деятельности в сфере промышленности для целей соответствия положениям постановления Правительства РФ от 21.12.2017 № 1604.</a:t>
            </a:r>
            <a:endParaRPr sz="1800">
              <a:solidFill>
                <a:schemeClr val="tx1"/>
              </a:solidFill>
              <a:latin typeface="+mn-lt"/>
              <a:ea typeface="+mn-ea"/>
              <a:cs typeface="+mn-cs"/>
            </a:endParaRPr>
          </a:p>
          <a:p>
            <a:pPr marL="0" indent="0" algn="just"/>
            <a:endParaRPr sz="1600">
              <a:solidFill>
                <a:schemeClr val="tx1"/>
              </a:solidFill>
              <a:latin typeface="Times New Roman"/>
              <a:ea typeface="Times New Roman"/>
              <a:cs typeface="Times New Roman"/>
            </a:endParaRPr>
          </a:p>
          <a:p>
            <a:pPr marL="0" indent="0" algn="just"/>
            <a:r>
              <a:rPr sz="1600">
                <a:solidFill>
                  <a:schemeClr val="tx1"/>
                </a:solidFill>
                <a:latin typeface="Times New Roman"/>
                <a:ea typeface="Times New Roman"/>
                <a:cs typeface="Times New Roman"/>
              </a:rPr>
              <a:t>При этом информация из каталога ГИСП может содержать отличную информацию</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от той, которая была внесена в реестр, и носить ознакомительный характер</a:t>
            </a:r>
            <a:endParaRPr sz="1800">
              <a:solidFill>
                <a:schemeClr val="tx1"/>
              </a:solidFill>
              <a:latin typeface="+mn-lt"/>
              <a:ea typeface="+mn-ea"/>
              <a:cs typeface="+mn-cs"/>
            </a:endParaRPr>
          </a:p>
        </p:txBody>
      </p:sp>
      <p:sp>
        <p:nvSpPr>
          <p:cNvPr id="450" name="Shape 450"/>
          <p:cNvSpPr txBox="1"/>
          <p:nvPr/>
        </p:nvSpPr>
        <p:spPr>
          <a:xfrm>
            <a:off x="3708908" y="4916174"/>
            <a:ext cx="7957914" cy="1477328"/>
          </a:xfrm>
          <a:prstGeom prst="rect">
            <a:avLst/>
          </a:prstGeom>
          <a:noFill/>
        </p:spPr>
        <p:txBody>
          <a:bodyPr wrap="square" lIns="91440" tIns="45720" rIns="91440" bIns="45720">
            <a:spAutoFit/>
          </a:bodyPr>
          <a:lstStyle/>
          <a:p>
            <a:pPr marL="0" indent="0" algn="just"/>
            <a:r>
              <a:rPr sz="1800" b="1">
                <a:solidFill>
                  <a:srgbClr val="00345E"/>
                </a:solidFill>
                <a:latin typeface="Times New Roman"/>
                <a:ea typeface="Times New Roman"/>
                <a:cs typeface="Times New Roman"/>
              </a:rPr>
              <a:t>Таким образом, целью указания реестровой записи является подтверждение страны происхождения производства, в связи с чем отклонение заявки исключительно в связи с несоответствием характеристик НЕПРАВОМЕРНО</a:t>
            </a:r>
            <a:endParaRPr sz="1800">
              <a:solidFill>
                <a:schemeClr val="tx1"/>
              </a:solidFill>
              <a:latin typeface="+mn-lt"/>
              <a:ea typeface="+mn-ea"/>
              <a:cs typeface="+mn-cs"/>
            </a:endParaRPr>
          </a:p>
          <a:p>
            <a:pPr marL="0" indent="0" algn="just"/>
            <a:endParaRPr sz="1800" b="1">
              <a:solidFill>
                <a:srgbClr val="00345E"/>
              </a:solidFill>
              <a:latin typeface="Times New Roman"/>
              <a:ea typeface="Times New Roman"/>
              <a:cs typeface="Times New Roman"/>
            </a:endParaRPr>
          </a:p>
        </p:txBody>
      </p:sp>
      <p:sp>
        <p:nvSpPr>
          <p:cNvPr id="451" name="Shape 451"/>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452" name="Shape 452"/>
          <p:cNvSpPr txBox="1"/>
          <p:nvPr/>
        </p:nvSpPr>
        <p:spPr>
          <a:xfrm>
            <a:off x="118466" y="1957871"/>
            <a:ext cx="3202248" cy="2862322"/>
          </a:xfrm>
          <a:prstGeom prst="rect">
            <a:avLst/>
          </a:prstGeom>
          <a:noFill/>
          <a:ln>
            <a:noFill/>
          </a:ln>
        </p:spPr>
        <p:txBody>
          <a:bodyPr wrap="square" lIns="91440" tIns="45720" rIns="91440" bIns="45720">
            <a:spAutoFit/>
          </a:bodyPr>
          <a:lstStyle/>
          <a:p>
            <a:pPr marL="0" indent="0" algn="l"/>
            <a:r>
              <a:rPr sz="2000" b="1">
                <a:solidFill>
                  <a:schemeClr val="bg1"/>
                </a:solidFill>
                <a:latin typeface="Times New Roman"/>
                <a:ea typeface="Times New Roman"/>
                <a:cs typeface="Times New Roman"/>
              </a:rPr>
              <a:t>Правомерно ли отклонение заявки участника закупки, если в реестрах российской промышленной продукции содержатся иные, отличные </a:t>
            </a:r>
            <a:br>
              <a:rPr sz="2000" b="1">
                <a:solidFill>
                  <a:schemeClr val="bg1"/>
                </a:solidFill>
                <a:latin typeface="Times New Roman"/>
                <a:ea typeface="Times New Roman"/>
                <a:cs typeface="Times New Roman"/>
              </a:rPr>
            </a:br>
            <a:r>
              <a:rPr sz="2000" b="1">
                <a:solidFill>
                  <a:schemeClr val="bg1"/>
                </a:solidFill>
                <a:latin typeface="Times New Roman"/>
                <a:ea typeface="Times New Roman"/>
                <a:cs typeface="Times New Roman"/>
              </a:rPr>
              <a:t>от сведений в заявке, характеристики товара?</a:t>
            </a:r>
            <a:endParaRPr sz="1800">
              <a:solidFill>
                <a:schemeClr val="tx1"/>
              </a:solidFill>
              <a:latin typeface="+mn-lt"/>
              <a:ea typeface="+mn-ea"/>
              <a:cs typeface="+mn-cs"/>
            </a:endParaRPr>
          </a:p>
        </p:txBody>
      </p:sp>
      <p:pic>
        <p:nvPicPr>
          <p:cNvPr id="454" name="Picture 454"/>
          <p:cNvPicPr/>
          <p:nvPr/>
        </p:nvPicPr>
        <p:blipFill>
          <a:blip r:embed="rId5"/>
          <a:stretch/>
        </p:blipFill>
        <p:spPr>
          <a:xfrm>
            <a:off x="3567719" y="830990"/>
            <a:ext cx="474888" cy="443736"/>
          </a:xfrm>
          <a:prstGeom prst="rect">
            <a:avLst/>
          </a:prstGeom>
        </p:spPr>
      </p:pic>
      <p:pic>
        <p:nvPicPr>
          <p:cNvPr id="456" name="Picture 456"/>
          <p:cNvPicPr/>
          <p:nvPr/>
        </p:nvPicPr>
        <p:blipFill>
          <a:blip r:embed="rId5"/>
          <a:stretch/>
        </p:blipFill>
        <p:spPr>
          <a:xfrm>
            <a:off x="3567719" y="2091432"/>
            <a:ext cx="474888" cy="443736"/>
          </a:xfrm>
          <a:prstGeom prst="rect">
            <a:avLst/>
          </a:prstGeom>
        </p:spPr>
      </p:pic>
      <p:sp>
        <p:nvSpPr>
          <p:cNvPr id="457" name="Shape 457"/>
          <p:cNvSpPr txBox="1"/>
          <p:nvPr/>
        </p:nvSpPr>
        <p:spPr>
          <a:xfrm>
            <a:off x="6749716" y="4082336"/>
            <a:ext cx="5374308" cy="523220"/>
          </a:xfrm>
          <a:prstGeom prst="rect">
            <a:avLst/>
          </a:prstGeom>
          <a:noFill/>
        </p:spPr>
        <p:txBody>
          <a:bodyPr wrap="square" lIns="91440" tIns="45720" rIns="91440" bIns="45720">
            <a:spAutoFit/>
          </a:bodyPr>
          <a:lstStyle/>
          <a:p>
            <a:pPr marL="0" indent="0" algn="just"/>
            <a:r>
              <a:rPr sz="1400" b="1">
                <a:solidFill>
                  <a:srgbClr val="396CE8"/>
                </a:solidFill>
                <a:latin typeface="Times New Roman"/>
                <a:ea typeface="Times New Roman"/>
                <a:cs typeface="Times New Roman"/>
              </a:rPr>
              <a:t>Определение ВС РФ от 27.01.2025 по делу № А75-22693/23</a:t>
            </a:r>
            <a:endParaRPr sz="1800">
              <a:solidFill>
                <a:schemeClr val="tx1"/>
              </a:solidFill>
              <a:latin typeface="+mn-lt"/>
              <a:ea typeface="+mn-ea"/>
              <a:cs typeface="+mn-cs"/>
            </a:endParaRPr>
          </a:p>
          <a:p>
            <a:pPr marL="0" indent="0" algn="just"/>
            <a:r>
              <a:rPr sz="1400" b="1">
                <a:solidFill>
                  <a:srgbClr val="396CE8"/>
                </a:solidFill>
                <a:latin typeface="Times New Roman"/>
                <a:ea typeface="Times New Roman"/>
                <a:cs typeface="Times New Roman"/>
              </a:rPr>
              <a:t>Постановление 9ААС от 03.02.2025 по делу № А40-85327/24</a:t>
            </a:r>
            <a:endParaRPr sz="1800">
              <a:solidFill>
                <a:schemeClr val="tx1"/>
              </a:solidFill>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GroupShape 474"/>
        <p:cNvGrpSpPr/>
        <p:nvPr/>
      </p:nvGrpSpPr>
      <p:grpSpPr>
        <a:xfrm>
          <a:off x="0" y="0"/>
          <a:ext cx="0" cy="0"/>
          <a:chOff x="0" y="0"/>
          <a:chExt cx="0" cy="0"/>
        </a:xfrm>
      </p:grpSpPr>
      <p:pic>
        <p:nvPicPr>
          <p:cNvPr id="476" name="Picture 476"/>
          <p:cNvPicPr/>
          <p:nvPr/>
        </p:nvPicPr>
        <p:blipFill>
          <a:blip r:embed="rId2"/>
          <a:srcRect l="31461"/>
          <a:stretch/>
        </p:blipFill>
        <p:spPr>
          <a:xfrm>
            <a:off x="2876710" y="0"/>
            <a:ext cx="5606142" cy="6228354"/>
          </a:xfrm>
          <a:prstGeom prst="rect">
            <a:avLst/>
          </a:prstGeom>
          <a:ln>
            <a:noFill/>
          </a:ln>
        </p:spPr>
      </p:pic>
      <p:sp>
        <p:nvSpPr>
          <p:cNvPr id="477" name="Shape 477"/>
          <p:cNvSpPr txBox="1"/>
          <p:nvPr/>
        </p:nvSpPr>
        <p:spPr>
          <a:xfrm>
            <a:off x="669067" y="133316"/>
            <a:ext cx="12333249" cy="830997"/>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ПОРЯДОК УКАЗАНИЯ НЕСКОЛЬКИХ</a:t>
            </a:r>
            <a:br>
              <a:rPr sz="2400" b="1">
                <a:solidFill>
                  <a:srgbClr val="00345E"/>
                </a:solidFill>
                <a:latin typeface="Times New Roman"/>
                <a:ea typeface="Times New Roman"/>
                <a:cs typeface="Times New Roman"/>
              </a:rPr>
            </a:br>
            <a:r>
              <a:rPr sz="2400" b="1">
                <a:solidFill>
                  <a:srgbClr val="00345E"/>
                </a:solidFill>
                <a:latin typeface="Times New Roman"/>
                <a:ea typeface="Times New Roman"/>
                <a:cs typeface="Times New Roman"/>
              </a:rPr>
              <a:t>РЕЕСТРОВЫХ ЗАПИСЕЙ/СТРАН ПРОИСХОЖДЕНИЯ В ЗАЯВКЕ</a:t>
            </a:r>
            <a:endParaRPr sz="1800">
              <a:solidFill>
                <a:schemeClr val="tx1"/>
              </a:solidFill>
              <a:latin typeface="+mn-lt"/>
              <a:ea typeface="+mn-ea"/>
              <a:cs typeface="+mn-cs"/>
            </a:endParaRPr>
          </a:p>
        </p:txBody>
      </p:sp>
      <p:sp>
        <p:nvSpPr>
          <p:cNvPr id="478" name="Shape 478"/>
          <p:cNvSpPr/>
          <p:nvPr/>
        </p:nvSpPr>
        <p:spPr>
          <a:xfrm>
            <a:off x="777096" y="964313"/>
            <a:ext cx="9570062"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sp>
        <p:nvSpPr>
          <p:cNvPr id="479" name="Shape 479"/>
          <p:cNvSpPr txBox="1"/>
          <p:nvPr/>
        </p:nvSpPr>
        <p:spPr>
          <a:xfrm>
            <a:off x="721893" y="1890411"/>
            <a:ext cx="4235118" cy="3539430"/>
          </a:xfrm>
          <a:prstGeom prst="rect">
            <a:avLst/>
          </a:prstGeom>
          <a:noFill/>
        </p:spPr>
        <p:txBody>
          <a:bodyPr wrap="square" lIns="91440" tIns="45720" rIns="91440" bIns="45720">
            <a:spAutoFit/>
          </a:bodyPr>
          <a:lstStyle/>
          <a:p>
            <a:pPr marL="0" indent="0" algn="just"/>
            <a:r>
              <a:rPr sz="1600" b="1">
                <a:solidFill>
                  <a:srgbClr val="00345E"/>
                </a:solidFill>
                <a:latin typeface="Times New Roman"/>
                <a:ea typeface="Times New Roman"/>
                <a:cs typeface="Times New Roman"/>
              </a:rPr>
              <a:t>Указание</a:t>
            </a:r>
            <a:r>
              <a:rPr sz="1600">
                <a:solidFill>
                  <a:srgbClr val="00345E"/>
                </a:solidFill>
                <a:latin typeface="Times New Roman"/>
                <a:ea typeface="Times New Roman"/>
                <a:cs typeface="Times New Roman"/>
              </a:rPr>
              <a:t> </a:t>
            </a:r>
            <a:r>
              <a:rPr sz="1600">
                <a:solidFill>
                  <a:schemeClr val="tx1"/>
                </a:solidFill>
                <a:latin typeface="Times New Roman"/>
                <a:ea typeface="Times New Roman"/>
                <a:cs typeface="Times New Roman"/>
              </a:rPr>
              <a:t>в составе заявки на участие </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в закупке </a:t>
            </a:r>
            <a:r>
              <a:rPr sz="1600" b="1">
                <a:solidFill>
                  <a:srgbClr val="00345E"/>
                </a:solidFill>
                <a:latin typeface="Times New Roman"/>
                <a:ea typeface="Times New Roman"/>
                <a:cs typeface="Times New Roman"/>
              </a:rPr>
              <a:t>нескольких номеров реестровой записи</a:t>
            </a:r>
            <a:r>
              <a:rPr sz="1600">
                <a:solidFill>
                  <a:srgbClr val="00345E"/>
                </a:solidFill>
                <a:latin typeface="Times New Roman"/>
                <a:ea typeface="Times New Roman"/>
                <a:cs typeface="Times New Roman"/>
              </a:rPr>
              <a:t> </a:t>
            </a:r>
            <a:r>
              <a:rPr sz="1600">
                <a:solidFill>
                  <a:schemeClr val="tx1"/>
                </a:solidFill>
                <a:latin typeface="Times New Roman"/>
                <a:ea typeface="Times New Roman"/>
                <a:cs typeface="Times New Roman"/>
              </a:rPr>
              <a:t>по одной позиции</a:t>
            </a:r>
            <a:r>
              <a:rPr sz="1600">
                <a:solidFill>
                  <a:srgbClr val="00345E"/>
                </a:solidFill>
                <a:latin typeface="Times New Roman"/>
                <a:ea typeface="Times New Roman"/>
                <a:cs typeface="Times New Roman"/>
              </a:rPr>
              <a:t> </a:t>
            </a:r>
            <a:r>
              <a:rPr sz="1600" b="1">
                <a:solidFill>
                  <a:srgbClr val="00345E"/>
                </a:solidFill>
                <a:latin typeface="Times New Roman"/>
                <a:ea typeface="Times New Roman"/>
                <a:cs typeface="Times New Roman"/>
              </a:rPr>
              <a:t>не предусмотрено </a:t>
            </a:r>
            <a:r>
              <a:rPr sz="1600">
                <a:solidFill>
                  <a:schemeClr val="tx1"/>
                </a:solidFill>
                <a:latin typeface="Times New Roman"/>
                <a:ea typeface="Times New Roman"/>
                <a:cs typeface="Times New Roman"/>
              </a:rPr>
              <a:t>законодательством Российской Федерации </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о контрактной системе в сфере закупок</a:t>
            </a:r>
            <a:endParaRPr sz="1800">
              <a:solidFill>
                <a:schemeClr val="tx1"/>
              </a:solidFill>
              <a:latin typeface="+mn-lt"/>
              <a:ea typeface="+mn-ea"/>
              <a:cs typeface="+mn-cs"/>
            </a:endParaRPr>
          </a:p>
          <a:p>
            <a:pPr marL="0" indent="0" algn="just"/>
            <a:r>
              <a:rPr sz="1600">
                <a:solidFill>
                  <a:srgbClr val="00345E"/>
                </a:solidFill>
                <a:latin typeface="Times New Roman"/>
                <a:ea typeface="Times New Roman"/>
                <a:cs typeface="Times New Roman"/>
              </a:rPr>
              <a:t> </a:t>
            </a:r>
            <a:endParaRPr sz="1800">
              <a:solidFill>
                <a:schemeClr val="tx1"/>
              </a:solidFill>
              <a:latin typeface="+mn-lt"/>
              <a:ea typeface="+mn-ea"/>
              <a:cs typeface="+mn-cs"/>
            </a:endParaRPr>
          </a:p>
          <a:p>
            <a:pPr marL="0" indent="0" algn="just"/>
            <a:r>
              <a:rPr sz="1600">
                <a:solidFill>
                  <a:schemeClr val="tx1"/>
                </a:solidFill>
                <a:latin typeface="Times New Roman"/>
                <a:ea typeface="Times New Roman"/>
                <a:cs typeface="Times New Roman"/>
              </a:rPr>
              <a:t>При этом комиссия по осуществлению закупок самостоятельно принимает решение</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о допуске или об отклонении заявок, руководствуясь извещением</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об осуществлении закупки, документацией</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о закупке (в случае, если Законом № 44-ФЗ предусмотрена документация о закупке)</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и Законом № 44-ФЗ</a:t>
            </a:r>
            <a:endParaRPr sz="1800">
              <a:solidFill>
                <a:schemeClr val="tx1"/>
              </a:solidFill>
              <a:latin typeface="+mn-lt"/>
              <a:ea typeface="+mn-ea"/>
              <a:cs typeface="+mn-cs"/>
            </a:endParaRPr>
          </a:p>
        </p:txBody>
      </p:sp>
      <p:pic>
        <p:nvPicPr>
          <p:cNvPr id="481" name="Picture 481"/>
          <p:cNvPicPr/>
          <p:nvPr/>
        </p:nvPicPr>
        <p:blipFill>
          <a:blip r:embed="rId3"/>
          <a:srcRect l="96064" r="-2107"/>
          <a:stretch/>
        </p:blipFill>
        <p:spPr>
          <a:xfrm rot="5400000">
            <a:off x="5554008" y="674347"/>
            <a:ext cx="1083985" cy="12192000"/>
          </a:xfrm>
          <a:prstGeom prst="rect">
            <a:avLst/>
          </a:prstGeom>
        </p:spPr>
      </p:pic>
      <p:pic>
        <p:nvPicPr>
          <p:cNvPr id="483" name="Picture 483"/>
          <p:cNvPicPr/>
          <p:nvPr/>
        </p:nvPicPr>
        <p:blipFill>
          <a:blip r:embed="rId4"/>
          <a:stretch/>
        </p:blipFill>
        <p:spPr>
          <a:xfrm>
            <a:off x="-132371" y="6077402"/>
            <a:ext cx="1960091" cy="1102659"/>
          </a:xfrm>
          <a:prstGeom prst="rect">
            <a:avLst/>
          </a:prstGeom>
        </p:spPr>
      </p:pic>
      <p:sp>
        <p:nvSpPr>
          <p:cNvPr id="484" name="Shape 484"/>
          <p:cNvSpPr txBox="1"/>
          <p:nvPr/>
        </p:nvSpPr>
        <p:spPr>
          <a:xfrm>
            <a:off x="6636333" y="1851385"/>
            <a:ext cx="4384589" cy="4031873"/>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Позиция Минфина России в части возможности указания нескольких стран происхождения товара при осуществлении закупок для государственных и муниципальных нужд - </a:t>
            </a:r>
            <a:r>
              <a:rPr sz="1600" b="1">
                <a:solidFill>
                  <a:srgbClr val="00345E"/>
                </a:solidFill>
                <a:latin typeface="Times New Roman"/>
                <a:ea typeface="Times New Roman"/>
                <a:cs typeface="Times New Roman"/>
              </a:rPr>
              <a:t>письмо от 13.03.2025 № 24-03-09/24756</a:t>
            </a:r>
            <a:endParaRPr sz="1800">
              <a:solidFill>
                <a:schemeClr val="tx1"/>
              </a:solidFill>
              <a:latin typeface="+mn-lt"/>
              <a:ea typeface="+mn-ea"/>
              <a:cs typeface="+mn-cs"/>
            </a:endParaRPr>
          </a:p>
          <a:p>
            <a:pPr marL="0" indent="0" algn="just"/>
            <a:endParaRPr sz="1600">
              <a:solidFill>
                <a:srgbClr val="00345E"/>
              </a:solidFill>
              <a:latin typeface="Times New Roman"/>
              <a:ea typeface="Times New Roman"/>
              <a:cs typeface="Times New Roman"/>
            </a:endParaRPr>
          </a:p>
          <a:p>
            <a:pPr marL="0" indent="0" algn="just"/>
            <a:r>
              <a:rPr sz="1600">
                <a:solidFill>
                  <a:schemeClr val="tx1"/>
                </a:solidFill>
                <a:latin typeface="Times New Roman"/>
                <a:ea typeface="Times New Roman"/>
                <a:cs typeface="Times New Roman"/>
              </a:rPr>
              <a:t>Ведется проработка вопроса об уточнении указанной позиции Минфина России</a:t>
            </a:r>
            <a:endParaRPr sz="1800">
              <a:solidFill>
                <a:schemeClr val="tx1"/>
              </a:solidFill>
              <a:latin typeface="+mn-lt"/>
              <a:ea typeface="+mn-ea"/>
              <a:cs typeface="+mn-cs"/>
            </a:endParaRPr>
          </a:p>
          <a:p>
            <a:pPr marL="0" indent="0" algn="just"/>
            <a:endParaRPr sz="1600">
              <a:solidFill>
                <a:schemeClr val="tx1"/>
              </a:solidFill>
              <a:latin typeface="Times New Roman"/>
              <a:ea typeface="Times New Roman"/>
              <a:cs typeface="Times New Roman"/>
            </a:endParaRPr>
          </a:p>
          <a:p>
            <a:pPr marL="0" indent="0" algn="just"/>
            <a:r>
              <a:rPr sz="1600">
                <a:solidFill>
                  <a:schemeClr val="tx1"/>
                </a:solidFill>
                <a:latin typeface="Times New Roman"/>
                <a:ea typeface="Times New Roman"/>
                <a:cs typeface="Times New Roman"/>
              </a:rPr>
              <a:t>До момента выработки консолидированной позиции всеми ФОИВ, ФАС России и ее территориальные органы</a:t>
            </a:r>
            <a:r>
              <a:rPr sz="1600">
                <a:solidFill>
                  <a:srgbClr val="00345E"/>
                </a:solidFill>
                <a:latin typeface="Times New Roman"/>
                <a:ea typeface="Times New Roman"/>
                <a:cs typeface="Times New Roman"/>
              </a:rPr>
              <a:t> </a:t>
            </a:r>
            <a:r>
              <a:rPr sz="1600" b="1">
                <a:solidFill>
                  <a:srgbClr val="00345E"/>
                </a:solidFill>
                <a:latin typeface="Times New Roman"/>
                <a:ea typeface="Times New Roman"/>
                <a:cs typeface="Times New Roman"/>
              </a:rPr>
              <a:t>руководствуются позицией Минфина России – Законом</a:t>
            </a:r>
            <a:br>
              <a:rPr sz="1600" b="1">
                <a:solidFill>
                  <a:srgbClr val="00345E"/>
                </a:solidFill>
                <a:latin typeface="Times New Roman"/>
                <a:ea typeface="Times New Roman"/>
                <a:cs typeface="Times New Roman"/>
              </a:rPr>
            </a:br>
            <a:r>
              <a:rPr sz="1600" b="1">
                <a:solidFill>
                  <a:srgbClr val="00345E"/>
                </a:solidFill>
                <a:latin typeface="Times New Roman"/>
                <a:ea typeface="Times New Roman"/>
                <a:cs typeface="Times New Roman"/>
              </a:rPr>
              <a:t>№ 44-ФЗ не предусмотрена возможность указания нескольких стран происхождения</a:t>
            </a:r>
            <a:br>
              <a:rPr sz="1600" b="1">
                <a:solidFill>
                  <a:srgbClr val="00345E"/>
                </a:solidFill>
                <a:latin typeface="Times New Roman"/>
                <a:ea typeface="Times New Roman"/>
                <a:cs typeface="Times New Roman"/>
              </a:rPr>
            </a:br>
            <a:r>
              <a:rPr sz="1600" b="1">
                <a:solidFill>
                  <a:srgbClr val="00345E"/>
                </a:solidFill>
                <a:latin typeface="Times New Roman"/>
                <a:ea typeface="Times New Roman"/>
                <a:cs typeface="Times New Roman"/>
              </a:rPr>
              <a:t>в заявке</a:t>
            </a:r>
            <a:endParaRPr sz="1800">
              <a:solidFill>
                <a:schemeClr val="tx1"/>
              </a:solidFill>
              <a:latin typeface="+mn-lt"/>
              <a:ea typeface="+mn-ea"/>
              <a:cs typeface="+mn-cs"/>
            </a:endParaRPr>
          </a:p>
        </p:txBody>
      </p:sp>
      <p:sp>
        <p:nvSpPr>
          <p:cNvPr id="485" name="Shape 485"/>
          <p:cNvSpPr/>
          <p:nvPr/>
        </p:nvSpPr>
        <p:spPr>
          <a:xfrm rot="5400000">
            <a:off x="2533668" y="-505285"/>
            <a:ext cx="365978" cy="3927251"/>
          </a:xfrm>
          <a:prstGeom prst="rect">
            <a:avLst/>
          </a:prstGeom>
          <a:solidFill>
            <a:srgbClr val="396CE8"/>
          </a:solidFill>
          <a:ln w="12700">
            <a:solidFill>
              <a:srgbClr val="FFFFFF"/>
            </a:solidFill>
            <a:prstDash val="solid"/>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486" name="Shape 486"/>
          <p:cNvSpPr txBox="1"/>
          <p:nvPr/>
        </p:nvSpPr>
        <p:spPr>
          <a:xfrm>
            <a:off x="1423817" y="1312079"/>
            <a:ext cx="2417312" cy="338553"/>
          </a:xfrm>
          <a:prstGeom prst="rect">
            <a:avLst/>
          </a:prstGeom>
          <a:noFill/>
        </p:spPr>
        <p:txBody>
          <a:bodyPr wrap="square" lIns="91440" tIns="45720" rIns="91440" bIns="45720">
            <a:spAutoFit/>
          </a:bodyPr>
          <a:lstStyle/>
          <a:p>
            <a:pPr marL="0" indent="0" algn="ctr"/>
            <a:r>
              <a:rPr sz="1600" b="1">
                <a:solidFill>
                  <a:schemeClr val="bg1"/>
                </a:solidFill>
                <a:latin typeface="Times New Roman"/>
                <a:ea typeface="Times New Roman"/>
                <a:cs typeface="Times New Roman"/>
              </a:rPr>
              <a:t>Реестровая запись</a:t>
            </a:r>
            <a:endParaRPr sz="1800">
              <a:solidFill>
                <a:schemeClr val="tx1"/>
              </a:solidFill>
              <a:latin typeface="+mn-lt"/>
              <a:ea typeface="+mn-ea"/>
              <a:cs typeface="+mn-cs"/>
            </a:endParaRPr>
          </a:p>
        </p:txBody>
      </p:sp>
      <p:sp>
        <p:nvSpPr>
          <p:cNvPr id="487" name="Shape 487"/>
          <p:cNvSpPr/>
          <p:nvPr/>
        </p:nvSpPr>
        <p:spPr>
          <a:xfrm rot="5400000">
            <a:off x="8617244" y="-679735"/>
            <a:ext cx="365977" cy="4241908"/>
          </a:xfrm>
          <a:prstGeom prst="rect">
            <a:avLst/>
          </a:prstGeom>
          <a:solidFill>
            <a:srgbClr val="396CE8"/>
          </a:solidFill>
          <a:ln w="12700">
            <a:solidFill>
              <a:srgbClr val="FFFFFF"/>
            </a:solidFill>
            <a:prstDash val="solid"/>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488" name="Shape 488"/>
          <p:cNvSpPr txBox="1"/>
          <p:nvPr/>
        </p:nvSpPr>
        <p:spPr>
          <a:xfrm>
            <a:off x="7161045" y="1296454"/>
            <a:ext cx="3421364" cy="338553"/>
          </a:xfrm>
          <a:prstGeom prst="rect">
            <a:avLst/>
          </a:prstGeom>
          <a:noFill/>
        </p:spPr>
        <p:txBody>
          <a:bodyPr wrap="square" lIns="91440" tIns="45720" rIns="91440" bIns="45720">
            <a:spAutoFit/>
          </a:bodyPr>
          <a:lstStyle/>
          <a:p>
            <a:pPr marL="0" indent="0" algn="ctr"/>
            <a:r>
              <a:rPr sz="1600" b="1">
                <a:solidFill>
                  <a:schemeClr val="bg1"/>
                </a:solidFill>
                <a:latin typeface="Times New Roman"/>
                <a:ea typeface="Times New Roman"/>
                <a:cs typeface="Times New Roman"/>
              </a:rPr>
              <a:t>Страна происхождения</a:t>
            </a:r>
            <a:endParaRPr sz="1800">
              <a:solidFill>
                <a:schemeClr val="tx1"/>
              </a:solidFill>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GroupShape 489"/>
        <p:cNvGrpSpPr/>
        <p:nvPr/>
      </p:nvGrpSpPr>
      <p:grpSpPr>
        <a:xfrm>
          <a:off x="0" y="0"/>
          <a:ext cx="0" cy="0"/>
          <a:chOff x="0" y="0"/>
          <a:chExt cx="0" cy="0"/>
        </a:xfrm>
      </p:grpSpPr>
      <p:pic>
        <p:nvPicPr>
          <p:cNvPr id="491" name="Picture 491"/>
          <p:cNvPicPr/>
          <p:nvPr/>
        </p:nvPicPr>
        <p:blipFill>
          <a:blip r:embed="rId2"/>
          <a:srcRect l="31461"/>
          <a:stretch/>
        </p:blipFill>
        <p:spPr>
          <a:xfrm>
            <a:off x="6351975" y="148279"/>
            <a:ext cx="5606144" cy="6228354"/>
          </a:xfrm>
          <a:prstGeom prst="rect">
            <a:avLst/>
          </a:prstGeom>
          <a:ln>
            <a:noFill/>
          </a:ln>
        </p:spPr>
      </p:pic>
      <p:sp>
        <p:nvSpPr>
          <p:cNvPr id="492" name="Shape 492"/>
          <p:cNvSpPr/>
          <p:nvPr/>
        </p:nvSpPr>
        <p:spPr>
          <a:xfrm>
            <a:off x="3818444" y="358008"/>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493" name="Shape 493"/>
          <p:cNvSpPr txBox="1"/>
          <p:nvPr/>
        </p:nvSpPr>
        <p:spPr>
          <a:xfrm>
            <a:off x="5559627" y="398107"/>
            <a:ext cx="5036631" cy="307777"/>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поставка хозяйственных товаров</a:t>
            </a:r>
            <a:endParaRPr sz="1800">
              <a:solidFill>
                <a:schemeClr val="tx1"/>
              </a:solidFill>
              <a:latin typeface="+mn-lt"/>
              <a:ea typeface="+mn-ea"/>
              <a:cs typeface="+mn-cs"/>
            </a:endParaRPr>
          </a:p>
        </p:txBody>
      </p:sp>
      <p:sp>
        <p:nvSpPr>
          <p:cNvPr id="494" name="Shape 494"/>
          <p:cNvSpPr/>
          <p:nvPr/>
        </p:nvSpPr>
        <p:spPr>
          <a:xfrm>
            <a:off x="3818447" y="959867"/>
            <a:ext cx="802206"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pic>
        <p:nvPicPr>
          <p:cNvPr id="496" name="Picture 496"/>
          <p:cNvPicPr/>
          <p:nvPr/>
        </p:nvPicPr>
        <p:blipFill>
          <a:blip r:embed="rId3"/>
          <a:stretch/>
        </p:blipFill>
        <p:spPr>
          <a:xfrm>
            <a:off x="206562" y="848785"/>
            <a:ext cx="3423864" cy="3423864"/>
          </a:xfrm>
          <a:prstGeom prst="rect">
            <a:avLst/>
          </a:prstGeom>
        </p:spPr>
      </p:pic>
      <p:sp>
        <p:nvSpPr>
          <p:cNvPr id="497" name="Shape 497"/>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498" name="Shape 498"/>
          <p:cNvSpPr txBox="1"/>
          <p:nvPr/>
        </p:nvSpPr>
        <p:spPr>
          <a:xfrm>
            <a:off x="646755" y="1518320"/>
            <a:ext cx="2329507" cy="1815881"/>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Московского УФАС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077/06/106-7323/2025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0373100001025000319</a:t>
            </a:r>
            <a:endParaRPr sz="1800">
              <a:solidFill>
                <a:schemeClr val="tx1"/>
              </a:solidFill>
              <a:latin typeface="+mn-lt"/>
              <a:ea typeface="+mn-ea"/>
              <a:cs typeface="+mn-cs"/>
            </a:endParaRPr>
          </a:p>
        </p:txBody>
      </p:sp>
      <p:pic>
        <p:nvPicPr>
          <p:cNvPr id="500" name="Picture 500"/>
          <p:cNvPicPr/>
          <p:nvPr/>
        </p:nvPicPr>
        <p:blipFill>
          <a:blip r:embed="rId4"/>
          <a:srcRect l="18378" t="22518" r="14078" b="25491"/>
          <a:stretch/>
        </p:blipFill>
        <p:spPr>
          <a:xfrm>
            <a:off x="2192549" y="3353257"/>
            <a:ext cx="1398979" cy="619418"/>
          </a:xfrm>
          <a:prstGeom prst="rect">
            <a:avLst/>
          </a:prstGeom>
        </p:spPr>
      </p:pic>
      <p:sp>
        <p:nvSpPr>
          <p:cNvPr id="501" name="Shape 501"/>
          <p:cNvSpPr txBox="1"/>
          <p:nvPr/>
        </p:nvSpPr>
        <p:spPr>
          <a:xfrm>
            <a:off x="4738442" y="990646"/>
            <a:ext cx="6822391" cy="307777"/>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Неправомерное отклонение заявки Заявителя</a:t>
            </a:r>
            <a:endParaRPr sz="1800">
              <a:solidFill>
                <a:schemeClr val="tx1"/>
              </a:solidFill>
              <a:latin typeface="+mn-lt"/>
              <a:ea typeface="+mn-ea"/>
              <a:cs typeface="+mn-cs"/>
            </a:endParaRPr>
          </a:p>
        </p:txBody>
      </p:sp>
      <p:sp>
        <p:nvSpPr>
          <p:cNvPr id="502" name="Shape 502"/>
          <p:cNvSpPr/>
          <p:nvPr/>
        </p:nvSpPr>
        <p:spPr>
          <a:xfrm>
            <a:off x="3806199" y="1347938"/>
            <a:ext cx="2004395"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503" name="Shape 503"/>
          <p:cNvSpPr txBox="1"/>
          <p:nvPr/>
        </p:nvSpPr>
        <p:spPr>
          <a:xfrm>
            <a:off x="3825770" y="1759985"/>
            <a:ext cx="7898468" cy="4616648"/>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Согласно протоколу подведения итогов определения поставщика (подрядчика, исполнителя)</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от 03.06.2025 №ИЭА1 заявка Заявителя с идентификационным номером 66 отклонена в частности</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на следующем основании: «Вместе с тем участником закупки в структурированной форме заявки</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на участие в закупке «Описание объекта закупки» по позиции № 15 – Салфетки дезинфицирующие указано </a:t>
            </a:r>
            <a:r>
              <a:rPr sz="1400" b="1">
                <a:solidFill>
                  <a:schemeClr val="tx1"/>
                </a:solidFill>
                <a:latin typeface="Times New Roman"/>
                <a:ea typeface="Times New Roman"/>
                <a:cs typeface="Times New Roman"/>
              </a:rPr>
              <a:t>несколько различных номеров реестровых записей</a:t>
            </a:r>
            <a:r>
              <a:rPr sz="1400">
                <a:solidFill>
                  <a:schemeClr val="tx1"/>
                </a:solidFill>
                <a:latin typeface="Times New Roman"/>
                <a:ea typeface="Times New Roman"/>
                <a:cs typeface="Times New Roman"/>
              </a:rPr>
              <a:t> из реестра российской промышленной продукции…Таким образом не представлен один конкретный реестровый номер в отношении одной позиции предлагаемого к поставке товара, позволяющий точно определить конкретный товар предлагаемый к поставке.)».</a:t>
            </a:r>
            <a:endParaRPr sz="1800">
              <a:solidFill>
                <a:schemeClr val="tx1"/>
              </a:solidFill>
              <a:latin typeface="+mn-lt"/>
              <a:ea typeface="+mn-ea"/>
              <a:cs typeface="+mn-cs"/>
            </a:endParaRPr>
          </a:p>
          <a:p>
            <a:pPr marL="0" indent="0" algn="just"/>
            <a:endParaRPr sz="1400">
              <a:solidFill>
                <a:schemeClr val="tx1"/>
              </a:solidFill>
              <a:latin typeface="Times New Roman"/>
              <a:ea typeface="Times New Roman"/>
              <a:cs typeface="Times New Roman"/>
            </a:endParaRPr>
          </a:p>
          <a:p>
            <a:pPr marL="0" indent="0" algn="just"/>
            <a:r>
              <a:rPr sz="1400">
                <a:solidFill>
                  <a:schemeClr val="tx1"/>
                </a:solidFill>
                <a:latin typeface="Times New Roman"/>
                <a:ea typeface="Times New Roman"/>
                <a:cs typeface="Times New Roman"/>
              </a:rPr>
              <a:t>На заседании Комиссии Управления представитель Заказчика пояснил, что при рассмотрении заявок комиссией Заказчика установлено, что в составе заявки Заявителя указано соответствие различных номеров реестровых записей из реестра российской промышленной продукции: 10238008, 10210593, 10117437, 10113744.</a:t>
            </a:r>
            <a:endParaRPr sz="1800">
              <a:solidFill>
                <a:schemeClr val="tx1"/>
              </a:solidFill>
              <a:latin typeface="+mn-lt"/>
              <a:ea typeface="+mn-ea"/>
              <a:cs typeface="+mn-cs"/>
            </a:endParaRPr>
          </a:p>
          <a:p>
            <a:pPr marL="0" indent="0" algn="just"/>
            <a:endParaRPr sz="1400">
              <a:solidFill>
                <a:schemeClr val="tx1"/>
              </a:solidFill>
              <a:latin typeface="Times New Roman"/>
              <a:ea typeface="Times New Roman"/>
              <a:cs typeface="Times New Roman"/>
            </a:endParaRPr>
          </a:p>
          <a:p>
            <a:pPr marL="0" indent="0" algn="just"/>
            <a:r>
              <a:rPr sz="1400">
                <a:solidFill>
                  <a:schemeClr val="tx1"/>
                </a:solidFill>
                <a:latin typeface="Times New Roman"/>
                <a:ea typeface="Times New Roman"/>
                <a:cs typeface="Times New Roman"/>
              </a:rPr>
              <a:t>При принятии решения комиссия Заказчика исходила из того, что заявка участника закупки должна содержать исчерпывающую информацию и документы в отношении предлагаемого товара, в то время как из состава заявки </a:t>
            </a:r>
            <a:r>
              <a:rPr sz="1400" b="1">
                <a:solidFill>
                  <a:schemeClr val="tx1"/>
                </a:solidFill>
                <a:latin typeface="Times New Roman"/>
                <a:ea typeface="Times New Roman"/>
                <a:cs typeface="Times New Roman"/>
              </a:rPr>
              <a:t>невозможно однозначным образом определить предложение участника закупки.</a:t>
            </a:r>
            <a:endParaRPr sz="1800">
              <a:solidFill>
                <a:schemeClr val="tx1"/>
              </a:solidFill>
              <a:latin typeface="+mn-lt"/>
              <a:ea typeface="+mn-ea"/>
              <a:cs typeface="+mn-cs"/>
            </a:endParaRPr>
          </a:p>
          <a:p>
            <a:pPr marL="0" indent="0" algn="ctr"/>
            <a:r>
              <a:rPr sz="1400" b="1" i="1">
                <a:solidFill>
                  <a:srgbClr val="00345E"/>
                </a:solidFill>
                <a:latin typeface="Times New Roman"/>
                <a:ea typeface="Times New Roman"/>
                <a:cs typeface="Times New Roman"/>
              </a:rPr>
              <a:t>Данная позиция также находит свое отражение </a:t>
            </a:r>
            <a:endParaRPr sz="1800">
              <a:solidFill>
                <a:schemeClr val="tx1"/>
              </a:solidFill>
              <a:latin typeface="+mn-lt"/>
              <a:ea typeface="+mn-ea"/>
              <a:cs typeface="+mn-cs"/>
            </a:endParaRPr>
          </a:p>
          <a:p>
            <a:pPr marL="0" indent="0" algn="ctr"/>
            <a:r>
              <a:rPr sz="1400" b="1" i="1">
                <a:solidFill>
                  <a:srgbClr val="00345E"/>
                </a:solidFill>
                <a:latin typeface="Times New Roman"/>
                <a:ea typeface="Times New Roman"/>
                <a:cs typeface="Times New Roman"/>
              </a:rPr>
              <a:t>в письме Минфина России</a:t>
            </a:r>
            <a:br>
              <a:rPr sz="1400" b="1" i="1">
                <a:solidFill>
                  <a:srgbClr val="00345E"/>
                </a:solidFill>
                <a:latin typeface="Times New Roman"/>
                <a:ea typeface="Times New Roman"/>
                <a:cs typeface="Times New Roman"/>
              </a:rPr>
            </a:br>
            <a:r>
              <a:rPr sz="1400" b="1" i="1">
                <a:solidFill>
                  <a:srgbClr val="00345E"/>
                </a:solidFill>
                <a:latin typeface="Times New Roman"/>
                <a:ea typeface="Times New Roman"/>
                <a:cs typeface="Times New Roman"/>
              </a:rPr>
              <a:t>от 22.05.2025 № 24-06-09/50188</a:t>
            </a:r>
            <a:endParaRPr sz="1800">
              <a:solidFill>
                <a:schemeClr val="tx1"/>
              </a:solidFill>
              <a:latin typeface="+mn-lt"/>
              <a:ea typeface="+mn-ea"/>
              <a:cs typeface="+mn-cs"/>
            </a:endParaRPr>
          </a:p>
        </p:txBody>
      </p:sp>
      <p:pic>
        <p:nvPicPr>
          <p:cNvPr id="505" name="Picture 505"/>
          <p:cNvPicPr/>
          <p:nvPr/>
        </p:nvPicPr>
        <p:blipFill>
          <a:blip r:embed="rId5"/>
          <a:srcRect l="96064" r="-2107"/>
          <a:stretch/>
        </p:blipFill>
        <p:spPr>
          <a:xfrm rot="16200000">
            <a:off x="5781177" y="447177"/>
            <a:ext cx="629646" cy="12192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GroupShape 524"/>
        <p:cNvGrpSpPr/>
        <p:nvPr/>
      </p:nvGrpSpPr>
      <p:grpSpPr>
        <a:xfrm>
          <a:off x="0" y="0"/>
          <a:ext cx="0" cy="0"/>
          <a:chOff x="0" y="0"/>
          <a:chExt cx="0" cy="0"/>
        </a:xfrm>
      </p:grpSpPr>
      <p:pic>
        <p:nvPicPr>
          <p:cNvPr id="526" name="Picture 526"/>
          <p:cNvPicPr/>
          <p:nvPr/>
        </p:nvPicPr>
        <p:blipFill>
          <a:blip r:embed="rId2"/>
          <a:srcRect l="31461"/>
          <a:stretch/>
        </p:blipFill>
        <p:spPr>
          <a:xfrm>
            <a:off x="6258997" y="217610"/>
            <a:ext cx="5606144" cy="6228354"/>
          </a:xfrm>
          <a:prstGeom prst="rect">
            <a:avLst/>
          </a:prstGeom>
          <a:ln>
            <a:noFill/>
          </a:ln>
        </p:spPr>
      </p:pic>
      <p:sp>
        <p:nvSpPr>
          <p:cNvPr id="527" name="Shape 527"/>
          <p:cNvSpPr/>
          <p:nvPr/>
        </p:nvSpPr>
        <p:spPr>
          <a:xfrm>
            <a:off x="3603373" y="217610"/>
            <a:ext cx="1752403"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528" name="Shape 528"/>
          <p:cNvSpPr txBox="1"/>
          <p:nvPr/>
        </p:nvSpPr>
        <p:spPr>
          <a:xfrm>
            <a:off x="5355777" y="224523"/>
            <a:ext cx="5036632" cy="523220"/>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Поставка и установка комплектов программно-аппаратных комплексов для фиджитал - центров</a:t>
            </a:r>
            <a:endParaRPr sz="1800">
              <a:solidFill>
                <a:schemeClr val="tx1"/>
              </a:solidFill>
              <a:latin typeface="+mn-lt"/>
              <a:ea typeface="+mn-ea"/>
              <a:cs typeface="+mn-cs"/>
            </a:endParaRPr>
          </a:p>
        </p:txBody>
      </p:sp>
      <p:sp>
        <p:nvSpPr>
          <p:cNvPr id="529" name="Shape 529"/>
          <p:cNvSpPr/>
          <p:nvPr/>
        </p:nvSpPr>
        <p:spPr>
          <a:xfrm>
            <a:off x="3650350" y="668815"/>
            <a:ext cx="802206"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pic>
        <p:nvPicPr>
          <p:cNvPr id="531" name="Picture 531"/>
          <p:cNvPicPr/>
          <p:nvPr/>
        </p:nvPicPr>
        <p:blipFill>
          <a:blip r:embed="rId3"/>
          <a:stretch/>
        </p:blipFill>
        <p:spPr>
          <a:xfrm>
            <a:off x="206562" y="848785"/>
            <a:ext cx="3423864" cy="3423864"/>
          </a:xfrm>
          <a:prstGeom prst="rect">
            <a:avLst/>
          </a:prstGeom>
        </p:spPr>
      </p:pic>
      <p:sp>
        <p:nvSpPr>
          <p:cNvPr id="532" name="Shape 532"/>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1800">
              <a:solidFill>
                <a:schemeClr val="lt1"/>
              </a:solidFill>
              <a:latin typeface="Times New Roman"/>
              <a:ea typeface="Times New Roman"/>
              <a:cs typeface="Times New Roman"/>
            </a:endParaRPr>
          </a:p>
        </p:txBody>
      </p:sp>
      <p:sp>
        <p:nvSpPr>
          <p:cNvPr id="533" name="Shape 533"/>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28/06/105-3113/2025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0173100014425000019</a:t>
            </a:r>
            <a:endParaRPr sz="1800">
              <a:solidFill>
                <a:schemeClr val="tx1"/>
              </a:solidFill>
              <a:latin typeface="+mn-lt"/>
              <a:ea typeface="+mn-ea"/>
              <a:cs typeface="+mn-cs"/>
            </a:endParaRPr>
          </a:p>
        </p:txBody>
      </p:sp>
      <p:pic>
        <p:nvPicPr>
          <p:cNvPr id="535" name="Picture 535"/>
          <p:cNvPicPr/>
          <p:nvPr/>
        </p:nvPicPr>
        <p:blipFill>
          <a:blip r:embed="rId4"/>
          <a:srcRect l="18378" t="22518" r="14078" b="25491"/>
          <a:stretch/>
        </p:blipFill>
        <p:spPr>
          <a:xfrm>
            <a:off x="2192549" y="3353257"/>
            <a:ext cx="1398979" cy="619418"/>
          </a:xfrm>
          <a:prstGeom prst="rect">
            <a:avLst/>
          </a:prstGeom>
        </p:spPr>
      </p:pic>
      <p:sp>
        <p:nvSpPr>
          <p:cNvPr id="536" name="Shape 536"/>
          <p:cNvSpPr txBox="1"/>
          <p:nvPr/>
        </p:nvSpPr>
        <p:spPr>
          <a:xfrm>
            <a:off x="4543788" y="723027"/>
            <a:ext cx="7307317" cy="523220"/>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Описание объекта закупки сформировано не в соответствии с требованиями каталога товаров, работ, услуг для обеспечения государственных и муниципальных нужд</a:t>
            </a:r>
            <a:endParaRPr sz="1800">
              <a:solidFill>
                <a:schemeClr val="tx1"/>
              </a:solidFill>
              <a:latin typeface="+mn-lt"/>
              <a:ea typeface="+mn-ea"/>
              <a:cs typeface="+mn-cs"/>
            </a:endParaRPr>
          </a:p>
        </p:txBody>
      </p:sp>
      <p:sp>
        <p:nvSpPr>
          <p:cNvPr id="537" name="Shape 537"/>
          <p:cNvSpPr/>
          <p:nvPr/>
        </p:nvSpPr>
        <p:spPr>
          <a:xfrm>
            <a:off x="3630426" y="1336772"/>
            <a:ext cx="2004395"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538" name="Shape 538"/>
          <p:cNvSpPr txBox="1"/>
          <p:nvPr/>
        </p:nvSpPr>
        <p:spPr>
          <a:xfrm>
            <a:off x="5559644" y="1332260"/>
            <a:ext cx="6435840" cy="738664"/>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Комиссия, изучив Описание объекта закупки установила, что Заказчиком не применена информация, включенная в соответствующую потребности  Заказчика позиция КТРУ.</a:t>
            </a:r>
            <a:endParaRPr sz="1800">
              <a:solidFill>
                <a:schemeClr val="tx1"/>
              </a:solidFill>
              <a:latin typeface="+mn-lt"/>
              <a:ea typeface="+mn-ea"/>
              <a:cs typeface="+mn-cs"/>
            </a:endParaRPr>
          </a:p>
        </p:txBody>
      </p:sp>
      <p:sp>
        <p:nvSpPr>
          <p:cNvPr id="539" name="Shape 539"/>
          <p:cNvSpPr txBox="1"/>
          <p:nvPr/>
        </p:nvSpPr>
        <p:spPr>
          <a:xfrm>
            <a:off x="3697916" y="2080004"/>
            <a:ext cx="8297568" cy="2246769"/>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В </a:t>
            </a:r>
            <a:r>
              <a:rPr sz="1400" err="1">
                <a:solidFill>
                  <a:schemeClr val="tx1"/>
                </a:solidFill>
                <a:latin typeface="Times New Roman"/>
                <a:ea typeface="Times New Roman"/>
                <a:cs typeface="Times New Roman"/>
              </a:rPr>
              <a:t>силу</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подпункта</a:t>
            </a:r>
            <a:r>
              <a:rPr sz="1400">
                <a:solidFill>
                  <a:schemeClr val="tx1"/>
                </a:solidFill>
                <a:latin typeface="Times New Roman"/>
                <a:ea typeface="Times New Roman"/>
                <a:cs typeface="Times New Roman"/>
              </a:rPr>
              <a:t> «а» </a:t>
            </a:r>
            <a:r>
              <a:rPr sz="1400" err="1">
                <a:solidFill>
                  <a:schemeClr val="tx1"/>
                </a:solidFill>
                <a:latin typeface="Times New Roman"/>
                <a:ea typeface="Times New Roman"/>
                <a:cs typeface="Times New Roman"/>
              </a:rPr>
              <a:t>пункта</a:t>
            </a:r>
            <a:r>
              <a:rPr sz="1400">
                <a:solidFill>
                  <a:schemeClr val="tx1"/>
                </a:solidFill>
                <a:latin typeface="Times New Roman"/>
                <a:ea typeface="Times New Roman"/>
                <a:cs typeface="Times New Roman"/>
              </a:rPr>
              <a:t> 5 </a:t>
            </a:r>
            <a:r>
              <a:rPr sz="1400" err="1">
                <a:solidFill>
                  <a:schemeClr val="tx1"/>
                </a:solidFill>
                <a:latin typeface="Times New Roman"/>
                <a:ea typeface="Times New Roman"/>
                <a:cs typeface="Times New Roman"/>
              </a:rPr>
              <a:t>Правил</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использования</a:t>
            </a:r>
            <a:r>
              <a:rPr sz="1400">
                <a:solidFill>
                  <a:schemeClr val="tx1"/>
                </a:solidFill>
                <a:latin typeface="Times New Roman"/>
                <a:ea typeface="Times New Roman"/>
                <a:cs typeface="Times New Roman"/>
              </a:rPr>
              <a:t> КТРУ </a:t>
            </a:r>
            <a:r>
              <a:rPr sz="1400" b="1" err="1">
                <a:solidFill>
                  <a:schemeClr val="tx1"/>
                </a:solidFill>
                <a:latin typeface="Times New Roman"/>
                <a:ea typeface="Times New Roman"/>
                <a:cs typeface="Times New Roman"/>
              </a:rPr>
              <a:t>заказчик</a:t>
            </a:r>
            <a:r>
              <a:rPr sz="1400" b="1">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вправе</a:t>
            </a:r>
            <a:r>
              <a:rPr sz="1400" b="1">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указать</a:t>
            </a:r>
            <a:r>
              <a:rPr sz="1400" b="1">
                <a:solidFill>
                  <a:schemeClr val="tx1"/>
                </a:solidFill>
                <a:latin typeface="Times New Roman"/>
                <a:ea typeface="Times New Roman"/>
                <a:cs typeface="Times New Roman"/>
              </a:rPr>
              <a:t> </a:t>
            </a:r>
            <a:r>
              <a:rPr sz="1400">
                <a:solidFill>
                  <a:schemeClr val="tx1"/>
                </a:solidFill>
                <a:latin typeface="Times New Roman"/>
                <a:ea typeface="Times New Roman"/>
                <a:cs typeface="Times New Roman"/>
              </a:rPr>
              <a:t>в </a:t>
            </a:r>
            <a:r>
              <a:rPr sz="1400" err="1">
                <a:solidFill>
                  <a:schemeClr val="tx1"/>
                </a:solidFill>
                <a:latin typeface="Times New Roman"/>
                <a:ea typeface="Times New Roman"/>
                <a:cs typeface="Times New Roman"/>
              </a:rPr>
              <a:t>извещении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осуществлении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закупки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приглашении</a:t>
            </a:r>
            <a:r>
              <a:rPr sz="1400">
                <a:solidFill>
                  <a:schemeClr val="tx1"/>
                </a:solidFill>
                <a:latin typeface="Times New Roman"/>
                <a:ea typeface="Times New Roman"/>
                <a:cs typeface="Times New Roman"/>
              </a:rPr>
              <a:t> и </a:t>
            </a:r>
            <a:r>
              <a:rPr sz="1400" err="1">
                <a:solidFill>
                  <a:schemeClr val="tx1"/>
                </a:solidFill>
                <a:latin typeface="Times New Roman"/>
                <a:ea typeface="Times New Roman"/>
                <a:cs typeface="Times New Roman"/>
              </a:rPr>
              <a:t>документации</a:t>
            </a:r>
            <a:r>
              <a:rPr sz="1400">
                <a:solidFill>
                  <a:schemeClr val="tx1"/>
                </a:solidFill>
                <a:latin typeface="Times New Roman"/>
                <a:ea typeface="Times New Roman"/>
                <a:cs typeface="Times New Roman"/>
              </a:rPr>
              <a:t> о </a:t>
            </a:r>
            <a:r>
              <a:rPr sz="1400" err="1">
                <a:solidFill>
                  <a:schemeClr val="tx1"/>
                </a:solidFill>
                <a:latin typeface="Times New Roman"/>
                <a:ea typeface="Times New Roman"/>
                <a:cs typeface="Times New Roman"/>
              </a:rPr>
              <a:t>закупке</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случае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если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Законом</a:t>
            </a:r>
            <a:r>
              <a:rPr sz="1400">
                <a:solidFill>
                  <a:schemeClr val="tx1"/>
                </a:solidFill>
                <a:latin typeface="Times New Roman"/>
                <a:ea typeface="Times New Roman"/>
                <a:cs typeface="Times New Roman"/>
              </a:rPr>
              <a:t> о </a:t>
            </a:r>
            <a:r>
              <a:rPr sz="1400" err="1">
                <a:solidFill>
                  <a:schemeClr val="tx1"/>
                </a:solidFill>
                <a:latin typeface="Times New Roman"/>
                <a:ea typeface="Times New Roman"/>
                <a:cs typeface="Times New Roman"/>
              </a:rPr>
              <a:t>контрактной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системе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предусмотрена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документация</a:t>
            </a:r>
            <a:r>
              <a:rPr sz="1400">
                <a:solidFill>
                  <a:schemeClr val="tx1"/>
                </a:solidFill>
                <a:latin typeface="Times New Roman"/>
                <a:ea typeface="Times New Roman"/>
                <a:cs typeface="Times New Roman"/>
              </a:rPr>
              <a:t> о </a:t>
            </a:r>
            <a:r>
              <a:rPr sz="1400" err="1">
                <a:solidFill>
                  <a:schemeClr val="tx1"/>
                </a:solidFill>
                <a:latin typeface="Times New Roman"/>
                <a:ea typeface="Times New Roman"/>
                <a:cs typeface="Times New Roman"/>
              </a:rPr>
              <a:t>закупке</a:t>
            </a:r>
            <a:r>
              <a:rPr sz="1400">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дополнительную</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информацию</a:t>
            </a:r>
            <a:r>
              <a:rPr sz="1400">
                <a:solidFill>
                  <a:schemeClr val="tx1"/>
                </a:solidFill>
                <a:latin typeface="Times New Roman"/>
                <a:ea typeface="Times New Roman"/>
                <a:cs typeface="Times New Roman"/>
              </a:rPr>
              <a:t>, а </a:t>
            </a:r>
            <a:r>
              <a:rPr sz="1400" err="1">
                <a:solidFill>
                  <a:schemeClr val="tx1"/>
                </a:solidFill>
                <a:latin typeface="Times New Roman"/>
                <a:ea typeface="Times New Roman"/>
                <a:cs typeface="Times New Roman"/>
              </a:rPr>
              <a:t>также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дополнительные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потребительские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свойства</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том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числе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функциональные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технические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качественные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эксплуатационные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характеристики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товара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работы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услуги</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соответствии</a:t>
            </a:r>
            <a:r>
              <a:rPr sz="1400">
                <a:solidFill>
                  <a:schemeClr val="tx1"/>
                </a:solidFill>
                <a:latin typeface="Times New Roman"/>
                <a:ea typeface="Times New Roman"/>
                <a:cs typeface="Times New Roman"/>
              </a:rPr>
              <a:t> с </a:t>
            </a:r>
            <a:r>
              <a:rPr sz="1400" err="1">
                <a:solidFill>
                  <a:schemeClr val="tx1"/>
                </a:solidFill>
                <a:latin typeface="Times New Roman"/>
                <a:ea typeface="Times New Roman"/>
                <a:cs typeface="Times New Roman"/>
              </a:rPr>
              <a:t>положениями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статьи</a:t>
            </a:r>
            <a:r>
              <a:rPr sz="1400">
                <a:solidFill>
                  <a:schemeClr val="tx1"/>
                </a:solidFill>
                <a:latin typeface="Times New Roman"/>
                <a:ea typeface="Times New Roman"/>
                <a:cs typeface="Times New Roman"/>
              </a:rPr>
              <a:t> 33 </a:t>
            </a:r>
            <a:r>
              <a:rPr sz="1400" err="1">
                <a:solidFill>
                  <a:schemeClr val="tx1"/>
                </a:solidFill>
                <a:latin typeface="Times New Roman"/>
                <a:ea typeface="Times New Roman"/>
                <a:cs typeface="Times New Roman"/>
              </a:rPr>
              <a:t>Закона</a:t>
            </a:r>
            <a:r>
              <a:rPr sz="1400">
                <a:solidFill>
                  <a:schemeClr val="tx1"/>
                </a:solidFill>
                <a:latin typeface="Times New Roman"/>
                <a:ea typeface="Times New Roman"/>
                <a:cs typeface="Times New Roman"/>
              </a:rPr>
              <a:t> о </a:t>
            </a:r>
            <a:r>
              <a:rPr sz="1400" err="1">
                <a:solidFill>
                  <a:schemeClr val="tx1"/>
                </a:solidFill>
                <a:latin typeface="Times New Roman"/>
                <a:ea typeface="Times New Roman"/>
                <a:cs typeface="Times New Roman"/>
              </a:rPr>
              <a:t>контрактной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системе</a:t>
            </a:r>
            <a:r>
              <a:rPr sz="1400">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которые</a:t>
            </a:r>
            <a:r>
              <a:rPr sz="1400" b="1">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не</a:t>
            </a:r>
            <a:r>
              <a:rPr sz="1400" b="1">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предусмотрены</a:t>
            </a:r>
            <a:r>
              <a:rPr sz="1400" b="1">
                <a:solidFill>
                  <a:schemeClr val="tx1"/>
                </a:solidFill>
                <a:latin typeface="Times New Roman"/>
                <a:ea typeface="Times New Roman"/>
                <a:cs typeface="Times New Roman"/>
              </a:rPr>
              <a:t> в </a:t>
            </a:r>
            <a:r>
              <a:rPr sz="1400" b="1" err="1">
                <a:solidFill>
                  <a:schemeClr val="tx1"/>
                </a:solidFill>
                <a:latin typeface="Times New Roman"/>
                <a:ea typeface="Times New Roman"/>
                <a:cs typeface="Times New Roman"/>
              </a:rPr>
              <a:t>позиции</a:t>
            </a:r>
            <a:r>
              <a:rPr sz="1400" b="1">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каталога</a:t>
            </a:r>
            <a:r>
              <a:rPr sz="1400">
                <a:solidFill>
                  <a:schemeClr val="tx1"/>
                </a:solidFill>
                <a:latin typeface="Times New Roman"/>
                <a:ea typeface="Times New Roman"/>
                <a:cs typeface="Times New Roman"/>
              </a:rPr>
              <a:t>, </a:t>
            </a:r>
            <a:r>
              <a:rPr sz="1400" b="1" u="sng" err="1">
                <a:solidFill>
                  <a:schemeClr val="tx1"/>
                </a:solidFill>
                <a:latin typeface="Times New Roman"/>
                <a:ea typeface="Times New Roman"/>
                <a:cs typeface="Times New Roman"/>
              </a:rPr>
              <a:t>за</a:t>
            </a:r>
            <a:r>
              <a:rPr sz="1400" b="1" u="sng">
                <a:solidFill>
                  <a:schemeClr val="tx1"/>
                </a:solidFill>
                <a:latin typeface="Times New Roman"/>
                <a:ea typeface="Times New Roman"/>
                <a:cs typeface="Times New Roman"/>
              </a:rPr>
              <a:t> </a:t>
            </a:r>
            <a:r>
              <a:rPr sz="1400" b="1" u="sng" err="1">
                <a:solidFill>
                  <a:schemeClr val="tx1"/>
                </a:solidFill>
                <a:latin typeface="Times New Roman"/>
                <a:ea typeface="Times New Roman"/>
                <a:cs typeface="Times New Roman"/>
              </a:rPr>
              <a:t>исключением</a:t>
            </a:r>
            <a:r>
              <a:rPr sz="1400" b="1" u="sng">
                <a:solidFill>
                  <a:schemeClr val="tx1"/>
                </a:solidFill>
                <a:latin typeface="Times New Roman"/>
                <a:ea typeface="Times New Roman"/>
                <a:cs typeface="Times New Roman"/>
              </a:rPr>
              <a:t> </a:t>
            </a:r>
            <a:r>
              <a:rPr sz="1400" b="1" u="sng" err="1">
                <a:solidFill>
                  <a:schemeClr val="tx1"/>
                </a:solidFill>
                <a:latin typeface="Times New Roman"/>
                <a:ea typeface="Times New Roman"/>
                <a:cs typeface="Times New Roman"/>
              </a:rPr>
              <a:t>случаев</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если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осуществлении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закупки</a:t>
            </a:r>
            <a:r>
              <a:rPr sz="1400">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товара</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том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числе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поставляемого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выполнении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закупаемых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работ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оказании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закупаемых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услуг</a:t>
            </a:r>
            <a:r>
              <a:rPr sz="1400" u="sng">
                <a:solidFill>
                  <a:schemeClr val="tx1"/>
                </a:solidFill>
                <a:latin typeface="Times New Roman"/>
                <a:ea typeface="Times New Roman"/>
                <a:cs typeface="Times New Roman"/>
              </a:rPr>
              <a:t>), </a:t>
            </a:r>
            <a:r>
              <a:rPr sz="1400" u="sng" err="1">
                <a:solidFill>
                  <a:schemeClr val="tx1"/>
                </a:solidFill>
                <a:latin typeface="Times New Roman"/>
                <a:ea typeface="Times New Roman"/>
                <a:cs typeface="Times New Roman"/>
              </a:rPr>
              <a:t>указанного</a:t>
            </a:r>
            <a:r>
              <a:rPr sz="1400" u="sng">
                <a:solidFill>
                  <a:schemeClr val="tx1"/>
                </a:solidFill>
                <a:latin typeface="Times New Roman"/>
                <a:ea typeface="Times New Roman"/>
                <a:cs typeface="Times New Roman"/>
              </a:rPr>
              <a:t> в </a:t>
            </a:r>
            <a:r>
              <a:rPr sz="1400" u="sng" err="1">
                <a:solidFill>
                  <a:schemeClr val="tx1"/>
                </a:solidFill>
                <a:latin typeface="Times New Roman"/>
                <a:ea typeface="Times New Roman"/>
                <a:cs typeface="Times New Roman"/>
              </a:rPr>
              <a:t>позициях</a:t>
            </a:r>
            <a:r>
              <a:rPr sz="1400" u="sng">
                <a:solidFill>
                  <a:schemeClr val="tx1"/>
                </a:solidFill>
                <a:latin typeface="Times New Roman"/>
                <a:ea typeface="Times New Roman"/>
                <a:cs typeface="Times New Roman"/>
              </a:rPr>
              <a:t> 25, 26 и 32 </a:t>
            </a:r>
            <a:r>
              <a:rPr sz="1400" err="1">
                <a:solidFill>
                  <a:schemeClr val="tx1"/>
                </a:solidFill>
                <a:latin typeface="Times New Roman"/>
                <a:ea typeface="Times New Roman"/>
                <a:cs typeface="Times New Roman"/>
              </a:rPr>
              <a:t>приложения</a:t>
            </a:r>
            <a:r>
              <a:rPr sz="1400">
                <a:solidFill>
                  <a:schemeClr val="tx1"/>
                </a:solidFill>
                <a:latin typeface="Times New Roman"/>
                <a:ea typeface="Times New Roman"/>
                <a:cs typeface="Times New Roman"/>
              </a:rPr>
              <a:t> № 1 к </a:t>
            </a:r>
            <a:r>
              <a:rPr sz="1400" err="1">
                <a:solidFill>
                  <a:schemeClr val="tx1"/>
                </a:solidFill>
                <a:latin typeface="Times New Roman"/>
                <a:ea typeface="Times New Roman"/>
                <a:cs typeface="Times New Roman"/>
              </a:rPr>
              <a:t>Постановлению</a:t>
            </a:r>
            <a:r>
              <a:rPr lang="en-US" sz="1400">
                <a:latin typeface="Times New Roman"/>
                <a:ea typeface="Times New Roman"/>
                <a:cs typeface="Times New Roman"/>
              </a:rPr>
              <a:t> </a:t>
            </a:r>
            <a:r>
              <a:rPr sz="1400">
                <a:solidFill>
                  <a:schemeClr val="tx1"/>
                </a:solidFill>
                <a:latin typeface="Times New Roman"/>
                <a:ea typeface="Times New Roman"/>
                <a:cs typeface="Times New Roman"/>
              </a:rPr>
              <a:t>№ 1875, </a:t>
            </a:r>
            <a:r>
              <a:rPr sz="1400" u="sng" err="1">
                <a:solidFill>
                  <a:schemeClr val="tx1"/>
                </a:solidFill>
                <a:latin typeface="Times New Roman"/>
                <a:ea typeface="Times New Roman"/>
                <a:cs typeface="Times New Roman"/>
              </a:rPr>
              <a:t>позициях</a:t>
            </a:r>
            <a:r>
              <a:rPr sz="1400" u="sng">
                <a:solidFill>
                  <a:schemeClr val="tx1"/>
                </a:solidFill>
                <a:latin typeface="Times New Roman"/>
                <a:ea typeface="Times New Roman"/>
                <a:cs typeface="Times New Roman"/>
              </a:rPr>
              <a:t> 191 - 361 </a:t>
            </a:r>
            <a:r>
              <a:rPr sz="1400" err="1">
                <a:solidFill>
                  <a:schemeClr val="tx1"/>
                </a:solidFill>
                <a:latin typeface="Times New Roman"/>
                <a:ea typeface="Times New Roman"/>
                <a:cs typeface="Times New Roman"/>
              </a:rPr>
              <a:t>приложения</a:t>
            </a:r>
            <a:r>
              <a:rPr sz="1400">
                <a:solidFill>
                  <a:schemeClr val="tx1"/>
                </a:solidFill>
                <a:latin typeface="Times New Roman"/>
                <a:ea typeface="Times New Roman"/>
                <a:cs typeface="Times New Roman"/>
              </a:rPr>
              <a:t> № 2 </a:t>
            </a:r>
            <a:r>
              <a:rPr sz="1400" err="1">
                <a:solidFill>
                  <a:schemeClr val="tx1"/>
                </a:solidFill>
                <a:latin typeface="Times New Roman"/>
                <a:ea typeface="Times New Roman"/>
                <a:cs typeface="Times New Roman"/>
              </a:rPr>
              <a:t>Постановления</a:t>
            </a:r>
            <a:r>
              <a:rPr sz="1400">
                <a:solidFill>
                  <a:schemeClr val="tx1"/>
                </a:solidFill>
                <a:latin typeface="Times New Roman"/>
                <a:ea typeface="Times New Roman"/>
                <a:cs typeface="Times New Roman"/>
              </a:rPr>
              <a:t> № 1875, </a:t>
            </a:r>
            <a:r>
              <a:rPr sz="1400" b="1" err="1">
                <a:solidFill>
                  <a:schemeClr val="tx1"/>
                </a:solidFill>
                <a:latin typeface="Times New Roman"/>
                <a:ea typeface="Times New Roman"/>
                <a:cs typeface="Times New Roman"/>
              </a:rPr>
              <a:t>применяются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предусмотренные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пунктом</a:t>
            </a:r>
            <a:r>
              <a:rPr sz="1400">
                <a:solidFill>
                  <a:schemeClr val="tx1"/>
                </a:solidFill>
                <a:latin typeface="Times New Roman"/>
                <a:ea typeface="Times New Roman"/>
                <a:cs typeface="Times New Roman"/>
              </a:rPr>
              <a:t> 1 </a:t>
            </a:r>
            <a:r>
              <a:rPr sz="1400" err="1">
                <a:solidFill>
                  <a:schemeClr val="tx1"/>
                </a:solidFill>
                <a:latin typeface="Times New Roman"/>
                <a:ea typeface="Times New Roman"/>
                <a:cs typeface="Times New Roman"/>
              </a:rPr>
              <a:t>Проставления</a:t>
            </a:r>
            <a:r>
              <a:rPr sz="1400">
                <a:solidFill>
                  <a:schemeClr val="tx1"/>
                </a:solidFill>
                <a:latin typeface="Times New Roman"/>
                <a:ea typeface="Times New Roman"/>
                <a:cs typeface="Times New Roman"/>
              </a:rPr>
              <a:t> № 1875 </a:t>
            </a:r>
            <a:r>
              <a:rPr sz="1400" b="1" err="1">
                <a:solidFill>
                  <a:schemeClr val="tx1"/>
                </a:solidFill>
                <a:latin typeface="Times New Roman"/>
                <a:ea typeface="Times New Roman"/>
                <a:cs typeface="Times New Roman"/>
              </a:rPr>
              <a:t>запрет</a:t>
            </a:r>
            <a:r>
              <a:rPr sz="1400" b="1">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ограничение</a:t>
            </a:r>
            <a:r>
              <a:rPr sz="1400" b="1">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соответственно</a:t>
            </a:r>
            <a:r>
              <a:rPr sz="1400">
                <a:solidFill>
                  <a:schemeClr val="tx1"/>
                </a:solidFill>
                <a:latin typeface="Times New Roman"/>
                <a:ea typeface="Times New Roman"/>
                <a:cs typeface="Times New Roman"/>
              </a:rPr>
              <a:t>.</a:t>
            </a:r>
          </a:p>
        </p:txBody>
      </p:sp>
      <p:pic>
        <p:nvPicPr>
          <p:cNvPr id="541" name="Picture 541"/>
          <p:cNvPicPr/>
          <p:nvPr/>
        </p:nvPicPr>
        <p:blipFill>
          <a:blip r:embed="rId5"/>
          <a:srcRect l="96064" r="-2107"/>
          <a:stretch/>
        </p:blipFill>
        <p:spPr>
          <a:xfrm rot="16200000">
            <a:off x="5781177" y="447177"/>
            <a:ext cx="629646" cy="12192000"/>
          </a:xfrm>
          <a:prstGeom prst="rect">
            <a:avLst/>
          </a:prstGeom>
        </p:spPr>
      </p:pic>
      <p:sp>
        <p:nvSpPr>
          <p:cNvPr id="542" name="Shape 542"/>
          <p:cNvSpPr/>
          <p:nvPr/>
        </p:nvSpPr>
        <p:spPr>
          <a:xfrm>
            <a:off x="206562" y="4514522"/>
            <a:ext cx="11788922" cy="1815882"/>
          </a:xfrm>
          <a:prstGeom prst="rect">
            <a:avLst/>
          </a:prstGeom>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На заседании Комиссии установлено, что описание объекта закупки в отношении товара «Сервер» сформировано Заказчиком в соответствии с позицией КТРУ 26.20.14.000-00000189, а также установлены дополнительные характеристики «Поддержка EAX ADVA№CED HD 5.0 (Сервер игровой)», «Поддержка ASIO 2.0, EAX ADVA№CED HD 5.0, Ope№AL, Creative Alchemy», «Частота дискретизации 192, 96, 48, 44.1, 32, 24, 22.05, 16, 11.025, 8 кГц» (перечень не является исчерпывающим).</a:t>
            </a:r>
            <a:endParaRPr sz="1800">
              <a:solidFill>
                <a:schemeClr val="tx1"/>
              </a:solidFill>
              <a:latin typeface="+mn-lt"/>
              <a:ea typeface="+mn-ea"/>
              <a:cs typeface="+mn-cs"/>
            </a:endParaRPr>
          </a:p>
          <a:p>
            <a:pPr marL="0" indent="0" algn="just"/>
            <a:endParaRPr sz="1400">
              <a:solidFill>
                <a:schemeClr val="tx1"/>
              </a:solidFill>
              <a:latin typeface="Times New Roman"/>
              <a:ea typeface="Times New Roman"/>
              <a:cs typeface="Times New Roman"/>
            </a:endParaRPr>
          </a:p>
          <a:p>
            <a:pPr marL="0" indent="0" algn="just"/>
            <a:r>
              <a:rPr sz="1400">
                <a:solidFill>
                  <a:schemeClr val="tx1"/>
                </a:solidFill>
                <a:latin typeface="Times New Roman"/>
                <a:ea typeface="Times New Roman"/>
                <a:cs typeface="Times New Roman"/>
              </a:rPr>
              <a:t>Комиссией установлено, что указанный Товар соответствует коду ОКПД 2 26.20.14, включенного в позицию 198 приложения № 2</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к Постановлению № 1875. Также согласно Извещению Заказчиком в отношении Товара установлено ограничение</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в соответствии с требованиями Постановления № 1875.</a:t>
            </a:r>
            <a:endParaRPr sz="1800">
              <a:solidFill>
                <a:schemeClr val="tx1"/>
              </a:solidFill>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GroupShape 543"/>
        <p:cNvGrpSpPr/>
        <p:nvPr/>
      </p:nvGrpSpPr>
      <p:grpSpPr>
        <a:xfrm>
          <a:off x="0" y="0"/>
          <a:ext cx="0" cy="0"/>
          <a:chOff x="0" y="0"/>
          <a:chExt cx="0" cy="0"/>
        </a:xfrm>
      </p:grpSpPr>
      <p:pic>
        <p:nvPicPr>
          <p:cNvPr id="545" name="Picture 545"/>
          <p:cNvPicPr/>
          <p:nvPr/>
        </p:nvPicPr>
        <p:blipFill>
          <a:blip r:embed="rId2"/>
          <a:srcRect l="31461"/>
          <a:stretch/>
        </p:blipFill>
        <p:spPr>
          <a:xfrm>
            <a:off x="6295332" y="0"/>
            <a:ext cx="5606144" cy="6228354"/>
          </a:xfrm>
          <a:prstGeom prst="rect">
            <a:avLst/>
          </a:prstGeom>
          <a:ln>
            <a:noFill/>
          </a:ln>
        </p:spPr>
      </p:pic>
      <p:sp>
        <p:nvSpPr>
          <p:cNvPr id="546" name="Shape 546"/>
          <p:cNvSpPr/>
          <p:nvPr/>
        </p:nvSpPr>
        <p:spPr>
          <a:xfrm>
            <a:off x="3818444" y="358008"/>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547" name="Shape 547"/>
          <p:cNvSpPr txBox="1"/>
          <p:nvPr/>
        </p:nvSpPr>
        <p:spPr>
          <a:xfrm>
            <a:off x="5559627" y="398107"/>
            <a:ext cx="5036631" cy="307777"/>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поставка уничтожителей документов</a:t>
            </a:r>
            <a:endParaRPr sz="1800">
              <a:solidFill>
                <a:schemeClr val="tx1"/>
              </a:solidFill>
              <a:latin typeface="+mn-lt"/>
              <a:ea typeface="+mn-ea"/>
              <a:cs typeface="+mn-cs"/>
            </a:endParaRPr>
          </a:p>
        </p:txBody>
      </p:sp>
      <p:sp>
        <p:nvSpPr>
          <p:cNvPr id="548" name="Shape 548"/>
          <p:cNvSpPr/>
          <p:nvPr/>
        </p:nvSpPr>
        <p:spPr>
          <a:xfrm>
            <a:off x="3818447" y="959867"/>
            <a:ext cx="802206"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pic>
        <p:nvPicPr>
          <p:cNvPr id="550" name="Picture 550"/>
          <p:cNvPicPr/>
          <p:nvPr/>
        </p:nvPicPr>
        <p:blipFill>
          <a:blip r:embed="rId3"/>
          <a:stretch/>
        </p:blipFill>
        <p:spPr>
          <a:xfrm>
            <a:off x="206562" y="848785"/>
            <a:ext cx="3423864" cy="3423864"/>
          </a:xfrm>
          <a:prstGeom prst="rect">
            <a:avLst/>
          </a:prstGeom>
        </p:spPr>
      </p:pic>
      <p:sp>
        <p:nvSpPr>
          <p:cNvPr id="551" name="Shape 551"/>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552" name="Shape 552"/>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28/06/105-2987/2025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0173100002225000024</a:t>
            </a:r>
            <a:endParaRPr sz="1800">
              <a:solidFill>
                <a:schemeClr val="tx1"/>
              </a:solidFill>
              <a:latin typeface="+mn-lt"/>
              <a:ea typeface="+mn-ea"/>
              <a:cs typeface="+mn-cs"/>
            </a:endParaRPr>
          </a:p>
        </p:txBody>
      </p:sp>
      <p:pic>
        <p:nvPicPr>
          <p:cNvPr id="554" name="Picture 554"/>
          <p:cNvPicPr/>
          <p:nvPr/>
        </p:nvPicPr>
        <p:blipFill>
          <a:blip r:embed="rId4"/>
          <a:srcRect l="18378" t="22518" r="14078" b="25491"/>
          <a:stretch/>
        </p:blipFill>
        <p:spPr>
          <a:xfrm>
            <a:off x="2192549" y="3353257"/>
            <a:ext cx="1398979" cy="619418"/>
          </a:xfrm>
          <a:prstGeom prst="rect">
            <a:avLst/>
          </a:prstGeom>
        </p:spPr>
      </p:pic>
      <p:sp>
        <p:nvSpPr>
          <p:cNvPr id="555" name="Shape 555"/>
          <p:cNvSpPr txBox="1"/>
          <p:nvPr/>
        </p:nvSpPr>
        <p:spPr>
          <a:xfrm>
            <a:off x="4738442" y="990646"/>
            <a:ext cx="6822391" cy="523220"/>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Комиссией по осуществлению закупок неправомерно принято решение о признании заявки победителя соответствующей требованиям Извещения и Закона № 44-ФЗ</a:t>
            </a:r>
            <a:endParaRPr sz="1800">
              <a:solidFill>
                <a:schemeClr val="tx1"/>
              </a:solidFill>
              <a:latin typeface="+mn-lt"/>
              <a:ea typeface="+mn-ea"/>
              <a:cs typeface="+mn-cs"/>
            </a:endParaRPr>
          </a:p>
        </p:txBody>
      </p:sp>
      <p:sp>
        <p:nvSpPr>
          <p:cNvPr id="556" name="Shape 556"/>
          <p:cNvSpPr/>
          <p:nvPr/>
        </p:nvSpPr>
        <p:spPr>
          <a:xfrm>
            <a:off x="3806199" y="1710067"/>
            <a:ext cx="2004395"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557" name="Shape 557"/>
          <p:cNvSpPr txBox="1"/>
          <p:nvPr/>
        </p:nvSpPr>
        <p:spPr>
          <a:xfrm>
            <a:off x="5946556" y="1747996"/>
            <a:ext cx="5889602" cy="2031325"/>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1.  Комиссией установлено, что Победителем указана страна происхождения Товара – Российская Федерация, а также указан номер реестровой записи – 10618671.</a:t>
            </a:r>
            <a:endParaRPr sz="1800">
              <a:solidFill>
                <a:schemeClr val="tx1"/>
              </a:solidFill>
              <a:latin typeface="+mn-lt"/>
              <a:ea typeface="+mn-ea"/>
              <a:cs typeface="+mn-cs"/>
            </a:endParaRPr>
          </a:p>
          <a:p>
            <a:pPr marL="0" indent="0" algn="just"/>
            <a:r>
              <a:rPr sz="1400">
                <a:solidFill>
                  <a:schemeClr val="tx1"/>
                </a:solidFill>
                <a:latin typeface="Times New Roman"/>
                <a:ea typeface="Times New Roman"/>
                <a:cs typeface="Times New Roman"/>
              </a:rPr>
              <a:t>При этом генеральный директор ООО ТД «ГЛС», являющееся владельцем торговой марки «ГЕЛЕОС», пояснил, что на сегодняшний день имеется только одна модель бумагоуничтожающих машин ГЕЛЕОС, которая производится на территории Российской Федерации – «ГЕЛЕОС МК 50-7+». Данная модель внесена в реестр российской промышленной продукции (номер реестровой записи – 10618671)</a:t>
            </a:r>
            <a:endParaRPr sz="1800">
              <a:solidFill>
                <a:schemeClr val="tx1"/>
              </a:solidFill>
              <a:latin typeface="+mn-lt"/>
              <a:ea typeface="+mn-ea"/>
              <a:cs typeface="+mn-cs"/>
            </a:endParaRPr>
          </a:p>
        </p:txBody>
      </p:sp>
      <p:sp>
        <p:nvSpPr>
          <p:cNvPr id="558" name="Shape 558"/>
          <p:cNvSpPr txBox="1"/>
          <p:nvPr/>
        </p:nvSpPr>
        <p:spPr>
          <a:xfrm>
            <a:off x="3900488" y="3799968"/>
            <a:ext cx="7804730" cy="954106"/>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2.  Кроме того, генеральный директор ООО ТД «ГЛС» на заседании Комиссии сообщил, что товар</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ГЕЛЕОС МК 50-7+ отличается от Товара, закупаемого Заказчиком, двумя характеристиками «Объем корзины» со значением характеристики «≥ 50» и «Уровень секретности по DIN 66399» со значением характеристики «Р-7»</a:t>
            </a:r>
            <a:endParaRPr sz="1800">
              <a:solidFill>
                <a:schemeClr val="tx1"/>
              </a:solidFill>
              <a:latin typeface="+mn-lt"/>
              <a:ea typeface="+mn-ea"/>
              <a:cs typeface="+mn-cs"/>
            </a:endParaRPr>
          </a:p>
        </p:txBody>
      </p:sp>
      <p:pic>
        <p:nvPicPr>
          <p:cNvPr id="560" name="Picture 560"/>
          <p:cNvPicPr/>
          <p:nvPr/>
        </p:nvPicPr>
        <p:blipFill>
          <a:blip r:embed="rId5"/>
          <a:srcRect l="96064" r="-2107"/>
          <a:stretch/>
        </p:blipFill>
        <p:spPr>
          <a:xfrm rot="16200000">
            <a:off x="5781177" y="447177"/>
            <a:ext cx="629646" cy="12192000"/>
          </a:xfrm>
          <a:prstGeom prst="rect">
            <a:avLst/>
          </a:prstGeom>
        </p:spPr>
      </p:pic>
      <p:sp>
        <p:nvSpPr>
          <p:cNvPr id="561" name="Shape 561"/>
          <p:cNvSpPr txBox="1"/>
          <p:nvPr/>
        </p:nvSpPr>
        <p:spPr>
          <a:xfrm>
            <a:off x="3900488" y="4731569"/>
            <a:ext cx="8104579" cy="738663"/>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3.   Комиссия, изучив характеристики ГЕЛЕОС МК 50-7+ и Товара, установила, что характеристики ГЕЛЕОС МК 50-7+ не соответствуют ни одной из характеристик Товара, указанных в описании объекта закупки (приложение к Извещению)</a:t>
            </a:r>
            <a:endParaRPr sz="1800">
              <a:solidFill>
                <a:schemeClr val="tx1"/>
              </a:solidFill>
              <a:latin typeface="+mn-lt"/>
              <a:ea typeface="+mn-ea"/>
              <a:cs typeface="+mn-cs"/>
            </a:endParaRPr>
          </a:p>
        </p:txBody>
      </p:sp>
      <p:sp>
        <p:nvSpPr>
          <p:cNvPr id="562" name="Shape 562"/>
          <p:cNvSpPr txBox="1"/>
          <p:nvPr/>
        </p:nvSpPr>
        <p:spPr>
          <a:xfrm>
            <a:off x="3900488" y="5505554"/>
            <a:ext cx="7804730" cy="523220"/>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4.  Учитывая изложенное, Комиссия приходит к выводу о наличии нарушения пункта 8 части 12 статьи 48 Закона № 44-ФЗ</a:t>
            </a:r>
            <a:endParaRPr sz="1800">
              <a:solidFill>
                <a:schemeClr val="tx1"/>
              </a:solidFill>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p:nvPr/>
        </p:nvPicPr>
        <p:blipFill>
          <a:blip r:embed="rId2"/>
          <a:srcRect l="31461"/>
          <a:stretch/>
        </p:blipFill>
        <p:spPr>
          <a:xfrm>
            <a:off x="6196016" y="9000"/>
            <a:ext cx="5606143" cy="6228354"/>
          </a:xfrm>
          <a:prstGeom prst="rect">
            <a:avLst/>
          </a:prstGeom>
          <a:ln>
            <a:noFill/>
          </a:ln>
        </p:spPr>
      </p:pic>
      <p:sp>
        <p:nvSpPr>
          <p:cNvPr id="21" name="Shape 200"/>
          <p:cNvSpPr/>
          <p:nvPr/>
        </p:nvSpPr>
        <p:spPr>
          <a:xfrm>
            <a:off x="3818445" y="201593"/>
            <a:ext cx="1752403"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Объект закупки:</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2" name="Shape 192"/>
          <p:cNvSpPr txBox="1"/>
          <p:nvPr/>
        </p:nvSpPr>
        <p:spPr>
          <a:xfrm>
            <a:off x="5570848" y="195678"/>
            <a:ext cx="5036632" cy="307777"/>
          </a:xfrm>
          <a:prstGeom prst="rect">
            <a:avLst/>
          </a:prstGeom>
          <a:noFill/>
        </p:spPr>
        <p:txBody>
          <a:bodyPr wrap="square" lIns="91440" tIns="45720" rIns="91440" bIns="45720">
            <a:spAutoFit/>
          </a:bodyPr>
          <a:lstStyle/>
          <a:p>
            <a:pPr algn="just"/>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поставка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картриджей и расходные материалы к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ним.</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10" name="Shape 200"/>
          <p:cNvSpPr/>
          <p:nvPr/>
        </p:nvSpPr>
        <p:spPr>
          <a:xfrm>
            <a:off x="3818447" y="803453"/>
            <a:ext cx="802207"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Довод:</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62" y="848785"/>
            <a:ext cx="3423864" cy="3423864"/>
          </a:xfrm>
          <a:prstGeom prst="rect">
            <a:avLst/>
          </a:prstGeom>
        </p:spPr>
      </p:pic>
      <p:sp>
        <p:nvSpPr>
          <p:cNvPr id="7" name="Прямоугольник 6"/>
          <p:cNvSpPr/>
          <p:nvPr/>
        </p:nvSpPr>
        <p:spPr>
          <a:xfrm>
            <a:off x="401906" y="1368075"/>
            <a:ext cx="2678178" cy="1985147"/>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3" name="Shape 192"/>
          <p:cNvSpPr txBox="1"/>
          <p:nvPr/>
        </p:nvSpPr>
        <p:spPr>
          <a:xfrm>
            <a:off x="629377" y="1536266"/>
            <a:ext cx="2329508" cy="2062103"/>
          </a:xfrm>
          <a:prstGeom prst="rect">
            <a:avLst/>
          </a:prstGeom>
          <a:noFill/>
        </p:spPr>
        <p:txBody>
          <a:bodyPr wrap="square" lIns="91440" tIns="45720" rIns="91440" bIns="45720">
            <a:spAutoFit/>
          </a:bodyPr>
          <a:lstStyle/>
          <a:p>
            <a:r>
              <a:rPr lang="ru-RU" sz="1600" dirty="0">
                <a:solidFill>
                  <a:schemeClr val="bg1"/>
                </a:solidFill>
                <a:latin typeface="Times New Roman" panose="02020603050405020304" pitchFamily="18" charset="0"/>
                <a:ea typeface="DejaVu Sans Condensed"/>
                <a:cs typeface="Times New Roman" panose="02020603050405020304" pitchFamily="18" charset="0"/>
              </a:rPr>
              <a:t>Решение ФАС России </a:t>
            </a:r>
            <a:br>
              <a:rPr lang="ru-RU"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по </a:t>
            </a:r>
            <a:r>
              <a:rPr lang="ru-RU" sz="1600" dirty="0" smtClean="0">
                <a:solidFill>
                  <a:schemeClr val="bg1"/>
                </a:solidFill>
                <a:latin typeface="Times New Roman" panose="02020603050405020304" pitchFamily="18" charset="0"/>
                <a:ea typeface="DejaVu Sans Condensed"/>
                <a:cs typeface="Times New Roman" panose="02020603050405020304" pitchFamily="18" charset="0"/>
              </a:rPr>
              <a:t>делу:</a:t>
            </a:r>
            <a:r>
              <a:rPr lang="ru-RU" sz="1600" dirty="0">
                <a:solidFill>
                  <a:schemeClr val="bg1"/>
                </a:solidFill>
                <a:latin typeface="Times New Roman" panose="02020603050405020304" pitchFamily="18" charset="0"/>
                <a:ea typeface="DejaVu Sans Condensed"/>
                <a:cs typeface="Times New Roman" panose="02020603050405020304" pitchFamily="18" charset="0"/>
              </a:rPr>
              <a:t/>
            </a:r>
            <a:br>
              <a:rPr lang="ru-RU" sz="1600" dirty="0">
                <a:solidFill>
                  <a:schemeClr val="bg1"/>
                </a:solidFill>
                <a:latin typeface="Times New Roman" panose="02020603050405020304" pitchFamily="18" charset="0"/>
                <a:ea typeface="DejaVu Sans Condensed"/>
                <a:cs typeface="Times New Roman" panose="02020603050405020304" pitchFamily="18" charset="0"/>
              </a:rPr>
            </a:br>
            <a:r>
              <a:rPr lang="ru-RU" sz="1600" dirty="0">
                <a:solidFill>
                  <a:schemeClr val="bg1"/>
                </a:solidFill>
                <a:latin typeface="Times New Roman" panose="02020603050405020304" pitchFamily="18" charset="0"/>
                <a:ea typeface="DejaVu Sans Condensed"/>
                <a:cs typeface="Times New Roman" panose="02020603050405020304" pitchFamily="18" charset="0"/>
              </a:rPr>
              <a:t>№ 28/06/105-2628/2025  </a:t>
            </a:r>
            <a:endParaRPr lang="ru-RU" sz="1600" dirty="0" smtClean="0">
              <a:solidFill>
                <a:schemeClr val="bg1"/>
              </a:solidFill>
              <a:latin typeface="Times New Roman" panose="02020603050405020304" pitchFamily="18" charset="0"/>
              <a:ea typeface="DejaVu Sans Condensed"/>
              <a:cs typeface="Times New Roman" panose="02020603050405020304" pitchFamily="18" charset="0"/>
            </a:endParaRPr>
          </a:p>
          <a:p>
            <a:endParaRPr lang="ru-RU" sz="1600" dirty="0" smtClean="0">
              <a:solidFill>
                <a:schemeClr val="bg1"/>
              </a:solidFill>
              <a:latin typeface="Times New Roman" panose="02020603050405020304" pitchFamily="18" charset="0"/>
              <a:ea typeface="DejaVu Sans Condensed"/>
              <a:cs typeface="Times New Roman" panose="02020603050405020304" pitchFamily="18" charset="0"/>
            </a:endParaRPr>
          </a:p>
          <a:p>
            <a:r>
              <a:rPr lang="ru-RU" sz="1600" dirty="0" smtClean="0">
                <a:solidFill>
                  <a:schemeClr val="bg1"/>
                </a:solidFill>
                <a:latin typeface="Times New Roman" panose="02020603050405020304" pitchFamily="18" charset="0"/>
                <a:ea typeface="DejaVu Sans Condensed"/>
                <a:cs typeface="Times New Roman" panose="02020603050405020304" pitchFamily="18" charset="0"/>
              </a:rPr>
              <a:t>Номер </a:t>
            </a:r>
            <a:r>
              <a:rPr lang="ru-RU" sz="1600" dirty="0">
                <a:solidFill>
                  <a:schemeClr val="bg1"/>
                </a:solidFill>
                <a:latin typeface="Times New Roman" panose="02020603050405020304" pitchFamily="18" charset="0"/>
                <a:ea typeface="DejaVu Sans Condensed"/>
                <a:cs typeface="Times New Roman" panose="02020603050405020304" pitchFamily="18" charset="0"/>
              </a:rPr>
              <a:t>в ЕИС 0173100007925000052</a:t>
            </a:r>
          </a:p>
          <a:p>
            <a:endParaRPr lang="ru-RU" sz="1600" dirty="0">
              <a:solidFill>
                <a:schemeClr val="bg1"/>
              </a:solidFill>
              <a:latin typeface="Times New Roman" panose="02020603050405020304" pitchFamily="18" charset="0"/>
              <a:ea typeface="DejaVu Sans Condensed"/>
              <a:cs typeface="Times New Roman" panose="02020603050405020304" pitchFamily="18" charset="0"/>
            </a:endParaRPr>
          </a:p>
          <a:p>
            <a:endParaRPr lang="ru-RU" sz="1600" dirty="0">
              <a:solidFill>
                <a:schemeClr val="bg1"/>
              </a:solidFill>
              <a:latin typeface="Times New Roman" panose="02020603050405020304" pitchFamily="18" charset="0"/>
              <a:ea typeface="DejaVu Sans Condensed"/>
              <a:cs typeface="Times New Roman" panose="02020603050405020304" pitchFamily="18" charset="0"/>
            </a:endParaRPr>
          </a:p>
        </p:txBody>
      </p:sp>
      <p:pic>
        <p:nvPicPr>
          <p:cNvPr id="14" name="Рисунок 13"/>
          <p:cNvPicPr>
            <a:picLocks noChangeAspect="1"/>
          </p:cNvPicPr>
          <p:nvPr/>
        </p:nvPicPr>
        <p:blipFill rotWithShape="1">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l="18378" t="22518" r="14078" b="25491"/>
          <a:stretch/>
        </p:blipFill>
        <p:spPr>
          <a:xfrm>
            <a:off x="2192549" y="3353257"/>
            <a:ext cx="1398980" cy="619418"/>
          </a:xfrm>
          <a:prstGeom prst="rect">
            <a:avLst/>
          </a:prstGeom>
        </p:spPr>
      </p:pic>
      <p:sp>
        <p:nvSpPr>
          <p:cNvPr id="19" name="Shape 192"/>
          <p:cNvSpPr txBox="1"/>
          <p:nvPr/>
        </p:nvSpPr>
        <p:spPr>
          <a:xfrm>
            <a:off x="4694646" y="699132"/>
            <a:ext cx="6822391" cy="523220"/>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неправомерно установлено обоснование невозможности соблюдения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Ограничения</a:t>
            </a:r>
            <a:r>
              <a:rPr lang="ru-RU" sz="1400" dirty="0">
                <a:solidFill>
                  <a:srgbClr val="00345E"/>
                </a:solidFill>
                <a:latin typeface="Times New Roman" panose="02020603050405020304" pitchFamily="18" charset="0"/>
                <a:ea typeface="DejaVu Sans Condensed"/>
                <a:cs typeface="Times New Roman" panose="02020603050405020304" pitchFamily="18" charset="0"/>
              </a:rPr>
              <a:t>, предусмотренного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Постановлением № 1875.</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3" name="Shape 200"/>
          <p:cNvSpPr/>
          <p:nvPr/>
        </p:nvSpPr>
        <p:spPr>
          <a:xfrm>
            <a:off x="3806200" y="1300992"/>
            <a:ext cx="2004395" cy="338554"/>
          </a:xfrm>
          <a:prstGeom prst="rect">
            <a:avLst/>
          </a:prstGeom>
        </p:spPr>
        <p:txBody>
          <a:bodyPr wrap="none" lIns="91440" tIns="45720" rIns="91440" bIns="45720">
            <a:spAutoFit/>
          </a:bodyPr>
          <a:lstStyle/>
          <a:p>
            <a:pPr marL="0" indent="0" algn="just"/>
            <a:r>
              <a:rPr lang="ru-RU" sz="1600" b="1" dirty="0">
                <a:solidFill>
                  <a:srgbClr val="00345E"/>
                </a:solidFill>
                <a:latin typeface="Times New Roman" panose="02020603050405020304" pitchFamily="18" charset="0"/>
                <a:ea typeface="DejaVu Sans Condensed"/>
                <a:cs typeface="Times New Roman" panose="02020603050405020304" pitchFamily="18" charset="0"/>
              </a:rPr>
              <a:t>Решение комиссии:</a:t>
            </a:r>
            <a:endParaRPr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4" name="Shape 192"/>
          <p:cNvSpPr txBox="1"/>
          <p:nvPr/>
        </p:nvSpPr>
        <p:spPr>
          <a:xfrm>
            <a:off x="3818445" y="1740151"/>
            <a:ext cx="7815416" cy="1169551"/>
          </a:xfrm>
          <a:prstGeom prst="rect">
            <a:avLst/>
          </a:prstGeom>
          <a:noFill/>
        </p:spPr>
        <p:txBody>
          <a:bodyPr wrap="square" lIns="91440" tIns="45720" rIns="91440" bIns="45720">
            <a:spAutoFit/>
          </a:bodyPr>
          <a:lstStyle/>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1. В соответствии с подпунктом «б» пункта 6 Постановления № 1875 ограничение, предусмотренное пунктом 1 Постановления № 1875,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может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не применяться заказчиками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при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осуществлении закупок товара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из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числа запасных частей и расходных материалов к машинам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и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оборудованию, используемым заказчиком, в соответствии с технической документацией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на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указанные машины и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оборудование.</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pic>
        <p:nvPicPr>
          <p:cNvPr id="27" name="Рисунок 26"/>
          <p:cNvPicPr>
            <a:picLocks noChangeAspect="1"/>
          </p:cNvPicPr>
          <p:nvPr/>
        </p:nvPicPr>
        <p:blipFill rotWithShape="1">
          <a:blip r:embed="rId5" cstate="print">
            <a:extLst>
              <a:ext uri="{28A0092B-C50C-407E-A947-70E740481C1C}">
                <a14:useLocalDpi xmlns:a14="http://schemas.microsoft.com/office/drawing/2010/main" val="0"/>
              </a:ext>
            </a:extLst>
          </a:blip>
          <a:srcRect l="96064" r="-2107"/>
          <a:stretch/>
        </p:blipFill>
        <p:spPr>
          <a:xfrm rot="16200000">
            <a:off x="5781177" y="447177"/>
            <a:ext cx="629646" cy="12192000"/>
          </a:xfrm>
          <a:prstGeom prst="rect">
            <a:avLst/>
          </a:prstGeom>
        </p:spPr>
      </p:pic>
      <p:sp>
        <p:nvSpPr>
          <p:cNvPr id="25" name="Shape 192"/>
          <p:cNvSpPr txBox="1"/>
          <p:nvPr/>
        </p:nvSpPr>
        <p:spPr>
          <a:xfrm>
            <a:off x="3825770" y="2962503"/>
            <a:ext cx="7935670" cy="3108543"/>
          </a:xfrm>
          <a:prstGeom prst="rect">
            <a:avLst/>
          </a:prstGeom>
          <a:noFill/>
        </p:spPr>
        <p:txBody>
          <a:bodyPr wrap="square" lIns="91440" tIns="45720" rIns="91440" bIns="45720">
            <a:spAutoFit/>
          </a:bodyPr>
          <a:lstStyle/>
          <a:p>
            <a:pPr algn="just"/>
            <a:r>
              <a:rPr lang="en-US" sz="1400" dirty="0">
                <a:solidFill>
                  <a:srgbClr val="00345E"/>
                </a:solidFill>
                <a:latin typeface="Times New Roman" panose="02020603050405020304" pitchFamily="18" charset="0"/>
                <a:ea typeface="DejaVu Sans Condensed"/>
                <a:cs typeface="Times New Roman" panose="02020603050405020304" pitchFamily="18" charset="0"/>
              </a:rPr>
              <a:t>2</a:t>
            </a:r>
            <a:r>
              <a:rPr lang="ru-RU" sz="1400" dirty="0">
                <a:solidFill>
                  <a:srgbClr val="00345E"/>
                </a:solidFill>
                <a:latin typeface="Times New Roman" panose="02020603050405020304" pitchFamily="18" charset="0"/>
                <a:ea typeface="DejaVu Sans Condensed"/>
                <a:cs typeface="Times New Roman" panose="02020603050405020304" pitchFamily="18" charset="0"/>
              </a:rPr>
              <a:t>. Закупаемый заказчиком товар включен в перечень приложения № 2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к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Постановлению №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1875.</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a:p>
            <a:pPr algn="just"/>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3. Вместе с тем Представитель Заказчика на заседании Комиссии пояснил, что Товар закупается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как </a:t>
            </a:r>
            <a:r>
              <a:rPr lang="ru-RU" sz="1400" dirty="0">
                <a:solidFill>
                  <a:srgbClr val="00345E"/>
                </a:solidFill>
                <a:latin typeface="Times New Roman" panose="02020603050405020304" pitchFamily="18" charset="0"/>
                <a:ea typeface="DejaVu Sans Condensed"/>
                <a:cs typeface="Times New Roman" panose="02020603050405020304" pitchFamily="18" charset="0"/>
              </a:rPr>
              <a:t>расходный материал для многофункциональных устройств компании «Х», которые находятся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на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гарантийном обслуживании, в связи с чем поставка неоригинальной и несовместимой продукции не допускается</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a:t>
            </a:r>
          </a:p>
          <a:p>
            <a:pPr algn="just"/>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a:p>
            <a:pPr algn="just"/>
            <a:r>
              <a:rPr lang="ru-RU" sz="1400" dirty="0">
                <a:solidFill>
                  <a:srgbClr val="00345E"/>
                </a:solidFill>
                <a:latin typeface="Times New Roman" panose="02020603050405020304" pitchFamily="18" charset="0"/>
                <a:ea typeface="DejaVu Sans Condensed"/>
                <a:cs typeface="Times New Roman" panose="02020603050405020304" pitchFamily="18" charset="0"/>
              </a:rPr>
              <a:t>4.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Представителем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Заказчика на заседании Комиссии представлен гарантийный талон, а также письмо от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производителя, из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которого следует, что для корректной работы устройств компании «Х» необходимо использовать расходные материалы, произведенные торговой маркой «Х», в ином случае ремонт данного товара не будет подпадать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под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гарантий талон.</a:t>
            </a:r>
          </a:p>
          <a:p>
            <a:pPr algn="just"/>
            <a:endParaRPr lang="ru-RU" sz="1400" dirty="0" smtClean="0">
              <a:solidFill>
                <a:srgbClr val="00345E"/>
              </a:solidFill>
              <a:latin typeface="Times New Roman" panose="02020603050405020304" pitchFamily="18" charset="0"/>
              <a:ea typeface="DejaVu Sans Condensed"/>
              <a:cs typeface="Times New Roman" panose="02020603050405020304" pitchFamily="18" charset="0"/>
            </a:endParaRPr>
          </a:p>
          <a:p>
            <a:pPr algn="just"/>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a:p>
            <a:pPr marL="342900" indent="-342900" algn="just">
              <a:buAutoNum type="arabicPeriod" startAt="2"/>
            </a:pP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spTree>
    <p:extLst>
      <p:ext uri="{BB962C8B-B14F-4D97-AF65-F5344CB8AC3E}">
        <p14:creationId xmlns:p14="http://schemas.microsoft.com/office/powerpoint/2010/main" val="3194138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GroupShape 563"/>
        <p:cNvGrpSpPr/>
        <p:nvPr/>
      </p:nvGrpSpPr>
      <p:grpSpPr>
        <a:xfrm>
          <a:off x="0" y="0"/>
          <a:ext cx="0" cy="0"/>
          <a:chOff x="0" y="0"/>
          <a:chExt cx="0" cy="0"/>
        </a:xfrm>
      </p:grpSpPr>
      <p:pic>
        <p:nvPicPr>
          <p:cNvPr id="565" name="Picture 565"/>
          <p:cNvPicPr/>
          <p:nvPr/>
        </p:nvPicPr>
        <p:blipFill>
          <a:blip r:embed="rId2"/>
          <a:srcRect l="31461"/>
          <a:stretch/>
        </p:blipFill>
        <p:spPr>
          <a:xfrm>
            <a:off x="6135580" y="130557"/>
            <a:ext cx="5963493" cy="6616397"/>
          </a:xfrm>
          <a:prstGeom prst="rect">
            <a:avLst/>
          </a:prstGeom>
          <a:ln>
            <a:noFill/>
          </a:ln>
        </p:spPr>
      </p:pic>
      <p:sp>
        <p:nvSpPr>
          <p:cNvPr id="566" name="Shape 566"/>
          <p:cNvSpPr txBox="1"/>
          <p:nvPr/>
        </p:nvSpPr>
        <p:spPr>
          <a:xfrm>
            <a:off x="669067" y="119784"/>
            <a:ext cx="12333249" cy="1200329"/>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УСТАНОВЛЕНИЕ «ПРЕИМУЩЕСТВА» ПРИ ОСУЩЕСТВЛЕНИИ </a:t>
            </a:r>
            <a:endParaRPr sz="1800">
              <a:solidFill>
                <a:schemeClr val="tx1"/>
              </a:solidFill>
              <a:latin typeface="+mn-lt"/>
              <a:ea typeface="+mn-ea"/>
              <a:cs typeface="+mn-cs"/>
            </a:endParaRPr>
          </a:p>
          <a:p>
            <a:pPr marL="0" indent="0" algn="l"/>
            <a:r>
              <a:rPr sz="2400" b="1">
                <a:solidFill>
                  <a:srgbClr val="00345E"/>
                </a:solidFill>
                <a:latin typeface="Times New Roman"/>
                <a:ea typeface="Times New Roman"/>
                <a:cs typeface="Times New Roman"/>
              </a:rPr>
              <a:t>ЗАКУПОК ЛЕКАРСТВЕННЫХ ПРЕПАРАТОВ, </a:t>
            </a:r>
            <a:endParaRPr sz="1800">
              <a:solidFill>
                <a:schemeClr val="tx1"/>
              </a:solidFill>
              <a:latin typeface="+mn-lt"/>
              <a:ea typeface="+mn-ea"/>
              <a:cs typeface="+mn-cs"/>
            </a:endParaRPr>
          </a:p>
          <a:p>
            <a:pPr marL="0" indent="0" algn="l"/>
            <a:r>
              <a:rPr sz="2400" b="1">
                <a:solidFill>
                  <a:srgbClr val="00345E"/>
                </a:solidFill>
                <a:latin typeface="Times New Roman"/>
                <a:ea typeface="Times New Roman"/>
                <a:cs typeface="Times New Roman"/>
              </a:rPr>
              <a:t>НЕ ВКЛЮЧЕННЫХ В ПЕРЕЧЕНЬ ЖНВЛП</a:t>
            </a:r>
            <a:endParaRPr sz="1800">
              <a:solidFill>
                <a:schemeClr val="tx1"/>
              </a:solidFill>
              <a:latin typeface="+mn-lt"/>
              <a:ea typeface="+mn-ea"/>
              <a:cs typeface="+mn-cs"/>
            </a:endParaRPr>
          </a:p>
        </p:txBody>
      </p:sp>
      <p:sp>
        <p:nvSpPr>
          <p:cNvPr id="567" name="Shape 567"/>
          <p:cNvSpPr/>
          <p:nvPr/>
        </p:nvSpPr>
        <p:spPr>
          <a:xfrm>
            <a:off x="794393" y="1312731"/>
            <a:ext cx="6617059"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pic>
        <p:nvPicPr>
          <p:cNvPr id="569" name="Picture 569"/>
          <p:cNvPicPr/>
          <p:nvPr/>
        </p:nvPicPr>
        <p:blipFill>
          <a:blip r:embed="rId3"/>
          <a:srcRect l="96064" r="-2107"/>
          <a:stretch/>
        </p:blipFill>
        <p:spPr>
          <a:xfrm>
            <a:off x="-219676" y="-77057"/>
            <a:ext cx="1288499" cy="12192000"/>
          </a:xfrm>
          <a:prstGeom prst="rect">
            <a:avLst/>
          </a:prstGeom>
        </p:spPr>
      </p:pic>
      <p:pic>
        <p:nvPicPr>
          <p:cNvPr id="571" name="Picture 571"/>
          <p:cNvPicPr/>
          <p:nvPr/>
        </p:nvPicPr>
        <p:blipFill>
          <a:blip r:embed="rId4"/>
          <a:stretch/>
        </p:blipFill>
        <p:spPr>
          <a:xfrm rot="16200000">
            <a:off x="-622404" y="5594232"/>
            <a:ext cx="1960091" cy="1102659"/>
          </a:xfrm>
          <a:prstGeom prst="rect">
            <a:avLst/>
          </a:prstGeom>
        </p:spPr>
      </p:pic>
      <p:sp>
        <p:nvSpPr>
          <p:cNvPr id="572" name="Shape 572"/>
          <p:cNvSpPr/>
          <p:nvPr/>
        </p:nvSpPr>
        <p:spPr>
          <a:xfrm>
            <a:off x="1314450" y="5962650"/>
            <a:ext cx="9022" cy="645804"/>
          </a:xfrm>
          <a:prstGeom prst="line">
            <a:avLst/>
          </a:prstGeom>
          <a:ln w="57150">
            <a:solidFill>
              <a:srgbClr val="396CE8"/>
            </a:solidFill>
            <a:prstDash val="solid"/>
          </a:ln>
        </p:spPr>
        <p:style>
          <a:lnRef idx="0">
            <a:scrgbClr r="0" g="0" b="0"/>
          </a:lnRef>
          <a:fillRef idx="0">
            <a:schemeClr val="accent1"/>
          </a:fillRef>
          <a:effectRef idx="0">
            <a:scrgbClr r="0" g="0" b="0"/>
          </a:effectRef>
          <a:fontRef idx="none"/>
        </p:style>
      </p:sp>
      <p:sp>
        <p:nvSpPr>
          <p:cNvPr id="573" name="Shape 573"/>
          <p:cNvSpPr txBox="1"/>
          <p:nvPr/>
        </p:nvSpPr>
        <p:spPr>
          <a:xfrm>
            <a:off x="1068823" y="1452071"/>
            <a:ext cx="10890566" cy="4278094"/>
          </a:xfrm>
          <a:prstGeom prst="rect">
            <a:avLst/>
          </a:prstGeom>
          <a:noFill/>
        </p:spPr>
        <p:txBody>
          <a:bodyPr wrap="square" lIns="91440" tIns="45720" rIns="91440" bIns="45720">
            <a:spAutoFit/>
          </a:bodyPr>
          <a:lstStyle/>
          <a:p>
            <a:pPr marL="0" indent="0" algn="just">
              <a:lnSpc>
                <a:spcPct val="150000"/>
              </a:lnSpc>
            </a:pPr>
            <a:r>
              <a:rPr sz="1600">
                <a:solidFill>
                  <a:schemeClr val="tx1"/>
                </a:solidFill>
                <a:latin typeface="Times New Roman"/>
                <a:ea typeface="Times New Roman"/>
                <a:cs typeface="Times New Roman"/>
              </a:rPr>
              <a:t>Согласно подпункту «р» пункта 4 Постановления № 1875 предусмотренное пунктом 1 указанного постановления </a:t>
            </a:r>
            <a:r>
              <a:rPr sz="1600" b="1">
                <a:solidFill>
                  <a:schemeClr val="tx1"/>
                </a:solidFill>
                <a:latin typeface="Times New Roman"/>
                <a:ea typeface="Times New Roman"/>
                <a:cs typeface="Times New Roman"/>
              </a:rPr>
              <a:t>ограничение</a:t>
            </a:r>
            <a:r>
              <a:rPr sz="1600">
                <a:solidFill>
                  <a:schemeClr val="tx1"/>
                </a:solidFill>
                <a:latin typeface="Times New Roman"/>
                <a:ea typeface="Times New Roman"/>
                <a:cs typeface="Times New Roman"/>
              </a:rPr>
              <a:t> в отношении лекарственных препаратов, указанных в позиции 433 приложения № 2 к Постановлению</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 1875, </a:t>
            </a:r>
            <a:r>
              <a:rPr sz="1600" b="1">
                <a:solidFill>
                  <a:schemeClr val="tx1"/>
                </a:solidFill>
                <a:latin typeface="Times New Roman"/>
                <a:ea typeface="Times New Roman"/>
                <a:cs typeface="Times New Roman"/>
              </a:rPr>
              <a:t>применяется</a:t>
            </a:r>
            <a:r>
              <a:rPr sz="1600">
                <a:solidFill>
                  <a:schemeClr val="tx1"/>
                </a:solidFill>
                <a:latin typeface="Times New Roman"/>
                <a:ea typeface="Times New Roman"/>
                <a:cs typeface="Times New Roman"/>
              </a:rPr>
              <a:t> при осуществлении закупок лекарственных препаратов, </a:t>
            </a:r>
            <a:r>
              <a:rPr sz="1600" b="1">
                <a:solidFill>
                  <a:schemeClr val="tx1"/>
                </a:solidFill>
                <a:latin typeface="Times New Roman"/>
                <a:ea typeface="Times New Roman"/>
                <a:cs typeface="Times New Roman"/>
              </a:rPr>
              <a:t>включенных в перечень </a:t>
            </a:r>
            <a:r>
              <a:rPr sz="1600">
                <a:solidFill>
                  <a:schemeClr val="tx1"/>
                </a:solidFill>
                <a:latin typeface="Times New Roman"/>
                <a:ea typeface="Times New Roman"/>
                <a:cs typeface="Times New Roman"/>
              </a:rPr>
              <a:t>жизненно необходимых и важнейших лекарственных препаратов для медицинского применения, утвержденный распоряжением Правительства Российской Федерации от 12.10.2019 № 2406-р (далее - Перечень).</a:t>
            </a:r>
            <a:endParaRPr sz="1800">
              <a:solidFill>
                <a:schemeClr val="tx1"/>
              </a:solidFill>
              <a:latin typeface="+mn-lt"/>
              <a:ea typeface="+mn-ea"/>
              <a:cs typeface="+mn-cs"/>
            </a:endParaRPr>
          </a:p>
          <a:p>
            <a:pPr marL="0" indent="0" algn="just">
              <a:lnSpc>
                <a:spcPct val="150000"/>
              </a:lnSpc>
            </a:pPr>
            <a:endParaRPr sz="1600">
              <a:solidFill>
                <a:schemeClr val="tx1"/>
              </a:solidFill>
              <a:latin typeface="Times New Roman"/>
              <a:ea typeface="Times New Roman"/>
              <a:cs typeface="Times New Roman"/>
            </a:endParaRPr>
          </a:p>
          <a:p>
            <a:pPr marL="0" indent="0" algn="just">
              <a:lnSpc>
                <a:spcPct val="150000"/>
              </a:lnSpc>
            </a:pPr>
            <a:r>
              <a:rPr sz="1600">
                <a:solidFill>
                  <a:schemeClr val="tx1"/>
                </a:solidFill>
                <a:latin typeface="Times New Roman"/>
                <a:ea typeface="Times New Roman"/>
                <a:cs typeface="Times New Roman"/>
              </a:rPr>
              <a:t>Учитывая изложенное, при осуществлении закупок лекарственных препаратов, не включенных</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в Перечень, </a:t>
            </a:r>
            <a:r>
              <a:rPr sz="1600" b="1">
                <a:solidFill>
                  <a:schemeClr val="tx1"/>
                </a:solidFill>
                <a:latin typeface="Times New Roman"/>
                <a:ea typeface="Times New Roman"/>
                <a:cs typeface="Times New Roman"/>
              </a:rPr>
              <a:t>ограничение,</a:t>
            </a:r>
            <a:r>
              <a:rPr sz="1600">
                <a:solidFill>
                  <a:schemeClr val="tx1"/>
                </a:solidFill>
                <a:latin typeface="Times New Roman"/>
                <a:ea typeface="Times New Roman"/>
                <a:cs typeface="Times New Roman"/>
              </a:rPr>
              <a:t> предусмотренное пунктом 1 Постановления № 1875, </a:t>
            </a:r>
            <a:r>
              <a:rPr sz="1600" b="1">
                <a:solidFill>
                  <a:schemeClr val="tx1"/>
                </a:solidFill>
                <a:latin typeface="Times New Roman"/>
                <a:ea typeface="Times New Roman"/>
                <a:cs typeface="Times New Roman"/>
              </a:rPr>
              <a:t>не применяется</a:t>
            </a:r>
            <a:r>
              <a:rPr sz="1600">
                <a:solidFill>
                  <a:schemeClr val="tx1"/>
                </a:solidFill>
                <a:latin typeface="Times New Roman"/>
                <a:ea typeface="Times New Roman"/>
                <a:cs typeface="Times New Roman"/>
              </a:rPr>
              <a:t>, в связи</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с чем при закупке таких лекарственных препаратов </a:t>
            </a:r>
            <a:r>
              <a:rPr sz="1600" b="1" i="1" u="sng">
                <a:solidFill>
                  <a:srgbClr val="00345E"/>
                </a:solidFill>
                <a:latin typeface="Times New Roman"/>
                <a:ea typeface="Times New Roman"/>
                <a:cs typeface="Times New Roman"/>
              </a:rPr>
              <a:t>применяется предусмотренное пунктом 1 Постановления № 1875 преимущество.</a:t>
            </a:r>
            <a:endParaRPr sz="1800">
              <a:solidFill>
                <a:schemeClr val="tx1"/>
              </a:solidFill>
              <a:latin typeface="+mn-lt"/>
              <a:ea typeface="+mn-ea"/>
              <a:cs typeface="+mn-cs"/>
            </a:endParaRPr>
          </a:p>
          <a:p>
            <a:pPr marL="0" indent="0" algn="just"/>
            <a:endParaRPr sz="1600" b="1">
              <a:solidFill>
                <a:srgbClr val="00345E"/>
              </a:solidFill>
              <a:latin typeface="Times New Roman"/>
              <a:ea typeface="Times New Roman"/>
              <a:cs typeface="Times New Roman"/>
            </a:endParaRPr>
          </a:p>
          <a:p>
            <a:pPr marL="0" indent="0" algn="just"/>
            <a:endParaRPr sz="1600" b="1">
              <a:solidFill>
                <a:srgbClr val="00345E"/>
              </a:solidFill>
              <a:latin typeface="Times New Roman"/>
              <a:ea typeface="Times New Roman"/>
              <a:cs typeface="Times New Roman"/>
            </a:endParaRPr>
          </a:p>
        </p:txBody>
      </p:sp>
      <p:sp>
        <p:nvSpPr>
          <p:cNvPr id="574" name="Shape 574"/>
          <p:cNvSpPr/>
          <p:nvPr/>
        </p:nvSpPr>
        <p:spPr>
          <a:xfrm>
            <a:off x="1486754" y="6032291"/>
            <a:ext cx="5924699" cy="369332"/>
          </a:xfrm>
          <a:prstGeom prst="rect">
            <a:avLst/>
          </a:prstGeom>
        </p:spPr>
        <p:txBody>
          <a:bodyPr wrap="none" lIns="91440" tIns="45720" rIns="91440" bIns="45720">
            <a:spAutoFit/>
          </a:bodyPr>
          <a:lstStyle/>
          <a:p>
            <a:pPr marL="0" indent="0" algn="just"/>
            <a:r>
              <a:rPr sz="1800" i="1">
                <a:solidFill>
                  <a:srgbClr val="C00000"/>
                </a:solidFill>
                <a:latin typeface="Times New Roman"/>
                <a:ea typeface="Times New Roman"/>
                <a:cs typeface="Times New Roman"/>
              </a:rPr>
              <a:t>Письмо Минфина России от 15.08.2025 № 24-06-06/79469</a:t>
            </a:r>
            <a:endParaRPr sz="1800" b="1" i="1">
              <a:solidFill>
                <a:srgbClr val="C00000"/>
              </a:solidFill>
              <a:latin typeface="Times New Roman"/>
              <a:ea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p:nvPr/>
        </p:nvPicPr>
        <p:blipFill>
          <a:blip r:embed="rId2"/>
          <a:srcRect l="31461"/>
          <a:stretch/>
        </p:blipFill>
        <p:spPr>
          <a:xfrm>
            <a:off x="6135580" y="130557"/>
            <a:ext cx="5963493" cy="6616398"/>
          </a:xfrm>
          <a:prstGeom prst="rect">
            <a:avLst/>
          </a:prstGeom>
          <a:ln>
            <a:noFill/>
          </a:ln>
        </p:spPr>
      </p:pic>
      <p:sp>
        <p:nvSpPr>
          <p:cNvPr id="9" name="TextBox 8"/>
          <p:cNvSpPr txBox="1"/>
          <p:nvPr/>
        </p:nvSpPr>
        <p:spPr>
          <a:xfrm>
            <a:off x="669067" y="434109"/>
            <a:ext cx="12333249" cy="1200329"/>
          </a:xfrm>
          <a:prstGeom prst="rect">
            <a:avLst/>
          </a:prstGeom>
          <a:noFill/>
          <a:ln>
            <a:noFill/>
          </a:ln>
        </p:spPr>
        <p:txBody>
          <a:bodyPr wrap="square" rtlCol="0">
            <a:spAutoFit/>
          </a:bodyPr>
          <a:lstStyle/>
          <a:p>
            <a:r>
              <a:rPr lang="ru-RU" sz="2400" b="1" dirty="0" smtClean="0">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Статья 14 Закона о контрактной системе;</a:t>
            </a:r>
          </a:p>
          <a:p>
            <a:r>
              <a:rPr lang="ru-RU" sz="2400" b="1" dirty="0" smtClean="0">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Постановление Правительства </a:t>
            </a:r>
            <a:r>
              <a:rPr lang="ru-RU" sz="2400" b="1" dirty="0">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Российской Федерации от 23.12.2024 № 1875</a:t>
            </a:r>
            <a:r>
              <a:rPr lang="ru-RU" sz="2400" b="1" dirty="0" smtClean="0">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
            </a:r>
            <a:br>
              <a:rPr lang="ru-RU" sz="2400" b="1" dirty="0" smtClean="0">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br>
            <a:endParaRPr lang="ru-RU" sz="2400" b="1" dirty="0">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endParaRPr>
          </a:p>
        </p:txBody>
      </p:sp>
      <p:cxnSp>
        <p:nvCxnSpPr>
          <p:cNvPr id="11" name="Прямая соединительная линия 10"/>
          <p:cNvCxnSpPr>
            <a:cxnSpLocks/>
          </p:cNvCxnSpPr>
          <p:nvPr/>
        </p:nvCxnSpPr>
        <p:spPr>
          <a:xfrm>
            <a:off x="794393" y="1265106"/>
            <a:ext cx="6617060" cy="0"/>
          </a:xfrm>
          <a:prstGeom prst="line">
            <a:avLst/>
          </a:prstGeom>
          <a:ln w="28575">
            <a:solidFill>
              <a:srgbClr val="396CE8"/>
            </a:solidFill>
          </a:ln>
        </p:spPr>
        <p:style>
          <a:lnRef idx="1">
            <a:schemeClr val="accent1"/>
          </a:lnRef>
          <a:fillRef idx="0">
            <a:schemeClr val="accent1"/>
          </a:fillRef>
          <a:effectRef idx="0">
            <a:schemeClr val="accent1"/>
          </a:effectRef>
          <a:fontRef idx="minor">
            <a:schemeClr val="tx1"/>
          </a:fontRef>
        </p:style>
      </p:cxnSp>
      <p:sp>
        <p:nvSpPr>
          <p:cNvPr id="24" name="Shape 192"/>
          <p:cNvSpPr txBox="1"/>
          <p:nvPr/>
        </p:nvSpPr>
        <p:spPr>
          <a:xfrm>
            <a:off x="1383947" y="1568658"/>
            <a:ext cx="9420417" cy="584775"/>
          </a:xfrm>
          <a:prstGeom prst="rect">
            <a:avLst/>
          </a:prstGeom>
          <a:noFill/>
        </p:spPr>
        <p:txBody>
          <a:bodyPr wrap="square" lIns="91440" tIns="45720" rIns="91440" bIns="45720">
            <a:spAutoFit/>
          </a:bodyPr>
          <a:lstStyle/>
          <a:p>
            <a:pPr algn="just"/>
            <a:r>
              <a:rPr lang="ru-RU" sz="1600" dirty="0">
                <a:solidFill>
                  <a:srgbClr val="00345E"/>
                </a:solidFill>
                <a:latin typeface="Times New Roman" panose="02020603050405020304" pitchFamily="18" charset="0"/>
                <a:ea typeface="DejaVu Sans Condensed"/>
                <a:cs typeface="Times New Roman" panose="02020603050405020304" pitchFamily="18" charset="0"/>
              </a:rPr>
              <a:t>Правительство Российской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Федерации </a:t>
            </a:r>
            <a:r>
              <a:rPr lang="ru-RU" sz="1600" b="1" dirty="0" smtClean="0">
                <a:solidFill>
                  <a:srgbClr val="00345E"/>
                </a:solidFill>
                <a:latin typeface="Times New Roman" panose="02020603050405020304" pitchFamily="18" charset="0"/>
                <a:ea typeface="DejaVu Sans Condensed"/>
                <a:cs typeface="Times New Roman" panose="02020603050405020304" pitchFamily="18" charset="0"/>
              </a:rPr>
              <a:t>вправе</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 </a:t>
            </a:r>
            <a:r>
              <a:rPr lang="ru-RU" sz="1600" dirty="0">
                <a:solidFill>
                  <a:srgbClr val="00345E"/>
                </a:solidFill>
                <a:latin typeface="Times New Roman" panose="02020603050405020304" pitchFamily="18" charset="0"/>
                <a:ea typeface="DejaVu Sans Condensed"/>
                <a:cs typeface="Times New Roman" panose="02020603050405020304" pitchFamily="18" charset="0"/>
              </a:rPr>
              <a:t>с учетом положений части 3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статьи </a:t>
            </a:r>
            <a:r>
              <a:rPr lang="ru-RU" sz="1600" dirty="0">
                <a:solidFill>
                  <a:srgbClr val="00345E"/>
                </a:solidFill>
                <a:latin typeface="Times New Roman" panose="02020603050405020304" pitchFamily="18" charset="0"/>
                <a:ea typeface="DejaVu Sans Condensed"/>
                <a:cs typeface="Times New Roman" panose="02020603050405020304" pitchFamily="18" charset="0"/>
              </a:rPr>
              <a:t>14 </a:t>
            </a:r>
            <a:br>
              <a:rPr lang="ru-RU" sz="1600" dirty="0">
                <a:solidFill>
                  <a:srgbClr val="00345E"/>
                </a:solidFill>
                <a:latin typeface="Times New Roman" panose="02020603050405020304" pitchFamily="18" charset="0"/>
                <a:ea typeface="DejaVu Sans Condensed"/>
                <a:cs typeface="Times New Roman" panose="02020603050405020304" pitchFamily="18" charset="0"/>
              </a:rPr>
            </a:b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Закона </a:t>
            </a:r>
            <a:r>
              <a:rPr lang="ru-RU" sz="1600" dirty="0">
                <a:solidFill>
                  <a:srgbClr val="00345E"/>
                </a:solidFill>
                <a:latin typeface="Times New Roman" panose="02020603050405020304" pitchFamily="18" charset="0"/>
                <a:ea typeface="DejaVu Sans Condensed"/>
                <a:cs typeface="Times New Roman" panose="02020603050405020304" pitchFamily="18" charset="0"/>
              </a:rPr>
              <a:t>о контрактной </a:t>
            </a:r>
            <a:r>
              <a:rPr lang="ru-RU" sz="1600" dirty="0" smtClean="0">
                <a:solidFill>
                  <a:srgbClr val="00345E"/>
                </a:solidFill>
                <a:latin typeface="Times New Roman" panose="02020603050405020304" pitchFamily="18" charset="0"/>
                <a:ea typeface="DejaVu Sans Condensed"/>
                <a:cs typeface="Times New Roman" panose="02020603050405020304" pitchFamily="18" charset="0"/>
              </a:rPr>
              <a:t>системе </a:t>
            </a:r>
            <a:r>
              <a:rPr lang="ru-RU" sz="1600" b="1" dirty="0" smtClean="0">
                <a:solidFill>
                  <a:srgbClr val="00345E"/>
                </a:solidFill>
                <a:latin typeface="Times New Roman" panose="02020603050405020304" pitchFamily="18" charset="0"/>
                <a:ea typeface="DejaVu Sans Condensed"/>
                <a:cs typeface="Times New Roman" panose="02020603050405020304" pitchFamily="18" charset="0"/>
              </a:rPr>
              <a:t>принимать меры, устанавливающие</a:t>
            </a:r>
            <a:r>
              <a:rPr lang="ru-RU" sz="1600" dirty="0">
                <a:solidFill>
                  <a:srgbClr val="00345E"/>
                </a:solidFill>
                <a:latin typeface="Times New Roman" panose="02020603050405020304" pitchFamily="18" charset="0"/>
                <a:ea typeface="DejaVu Sans Condensed"/>
                <a:cs typeface="Times New Roman" panose="02020603050405020304" pitchFamily="18" charset="0"/>
              </a:rPr>
              <a:t>:</a:t>
            </a:r>
            <a:endParaRPr lang="ru-RU" sz="1600" b="1" dirty="0">
              <a:solidFill>
                <a:srgbClr val="00345E"/>
              </a:solidFill>
              <a:latin typeface="Times New Roman" panose="02020603050405020304" pitchFamily="18" charset="0"/>
              <a:ea typeface="DejaVu Sans Condensed"/>
              <a:cs typeface="Times New Roman" panose="02020603050405020304" pitchFamily="18" charset="0"/>
            </a:endParaRPr>
          </a:p>
        </p:txBody>
      </p:sp>
      <p:pic>
        <p:nvPicPr>
          <p:cNvPr id="27" name="Рисунок 26"/>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193688" y="0"/>
            <a:ext cx="1288499" cy="12192000"/>
          </a:xfrm>
          <a:prstGeom prst="rect">
            <a:avLst/>
          </a:prstGeom>
        </p:spPr>
      </p:pic>
      <p:pic>
        <p:nvPicPr>
          <p:cNvPr id="17" name="Рисунок 16">
            <a:extLst>
              <a:ext uri="{FF2B5EF4-FFF2-40B4-BE49-F238E27FC236}">
                <a16:creationId xmlns:a16="http://schemas.microsoft.com/office/drawing/2014/main" xmlns="" id="{5B1EECAC-C2AD-68EC-4080-B678BC56B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2" name="Shape 192"/>
          <p:cNvSpPr txBox="1"/>
          <p:nvPr/>
        </p:nvSpPr>
        <p:spPr>
          <a:xfrm>
            <a:off x="3625371" y="2353182"/>
            <a:ext cx="6544578" cy="738664"/>
          </a:xfrm>
          <a:prstGeom prst="rect">
            <a:avLst/>
          </a:prstGeom>
          <a:noFill/>
        </p:spPr>
        <p:txBody>
          <a:bodyPr wrap="square" lIns="91440" tIns="45720" rIns="91440" bIns="45720">
            <a:spAutoFit/>
          </a:bodyPr>
          <a:lstStyle/>
          <a:p>
            <a:pPr algn="just"/>
            <a:r>
              <a:rPr lang="ru-RU" sz="1400" b="1" dirty="0">
                <a:solidFill>
                  <a:srgbClr val="00345E"/>
                </a:solidFill>
                <a:latin typeface="Times New Roman" panose="02020603050405020304" pitchFamily="18" charset="0"/>
                <a:ea typeface="DejaVu Sans Condensed"/>
                <a:cs typeface="Times New Roman" panose="02020603050405020304" pitchFamily="18" charset="0"/>
              </a:rPr>
              <a:t>запрет</a:t>
            </a:r>
            <a:r>
              <a:rPr lang="ru-RU" sz="1400" dirty="0">
                <a:solidFill>
                  <a:srgbClr val="00345E"/>
                </a:solidFill>
                <a:latin typeface="Times New Roman" panose="02020603050405020304" pitchFamily="18" charset="0"/>
                <a:ea typeface="DejaVu Sans Condensed"/>
                <a:cs typeface="Times New Roman" panose="02020603050405020304" pitchFamily="18" charset="0"/>
              </a:rPr>
              <a:t> закупок товаров (в том числе поставляемых при выполнении закупаемых работ, оказании закупаемых услуг), происходящих из иностранных государств, работ, услуг, соответственно выполняемых, оказываемых иностранными лицами</a:t>
            </a:r>
          </a:p>
        </p:txBody>
      </p:sp>
      <p:sp>
        <p:nvSpPr>
          <p:cNvPr id="13" name="Прямоугольник 12"/>
          <p:cNvSpPr/>
          <p:nvPr/>
        </p:nvSpPr>
        <p:spPr>
          <a:xfrm>
            <a:off x="3424953" y="2421754"/>
            <a:ext cx="200418" cy="2035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latin typeface="Times New Roman" panose="02020603050405020304" pitchFamily="18" charset="0"/>
              <a:cs typeface="Times New Roman" panose="02020603050405020304" pitchFamily="18" charset="0"/>
            </a:endParaRPr>
          </a:p>
        </p:txBody>
      </p:sp>
      <p:sp>
        <p:nvSpPr>
          <p:cNvPr id="14" name="Shape 192"/>
          <p:cNvSpPr txBox="1"/>
          <p:nvPr/>
        </p:nvSpPr>
        <p:spPr>
          <a:xfrm>
            <a:off x="3625371" y="3241952"/>
            <a:ext cx="6544578" cy="954107"/>
          </a:xfrm>
          <a:prstGeom prst="rect">
            <a:avLst/>
          </a:prstGeom>
          <a:noFill/>
        </p:spPr>
        <p:txBody>
          <a:bodyPr wrap="square" lIns="91440" tIns="45720" rIns="91440" bIns="45720">
            <a:spAutoFit/>
          </a:bodyPr>
          <a:lstStyle/>
          <a:p>
            <a:pPr algn="just"/>
            <a:r>
              <a:rPr lang="ru-RU" sz="1400" b="1" dirty="0">
                <a:solidFill>
                  <a:srgbClr val="00345E"/>
                </a:solidFill>
                <a:latin typeface="Times New Roman" panose="02020603050405020304" pitchFamily="18" charset="0"/>
                <a:ea typeface="DejaVu Sans Condensed"/>
                <a:cs typeface="Times New Roman" panose="02020603050405020304" pitchFamily="18" charset="0"/>
              </a:rPr>
              <a:t>ограничение</a:t>
            </a:r>
            <a:r>
              <a:rPr lang="ru-RU" sz="1400" dirty="0">
                <a:solidFill>
                  <a:srgbClr val="00345E"/>
                </a:solidFill>
                <a:latin typeface="Times New Roman" panose="02020603050405020304" pitchFamily="18" charset="0"/>
                <a:ea typeface="DejaVu Sans Condensed"/>
                <a:cs typeface="Times New Roman" panose="02020603050405020304" pitchFamily="18" charset="0"/>
              </a:rPr>
              <a:t> закупок товаров (в том числе поставляемых при выполнении закупаемых работ, оказании закупаемых услуг), происходящих из иностранных государств, работ, услуг, соответственно выполняемых, оказываемых иностранными лицами</a:t>
            </a:r>
          </a:p>
        </p:txBody>
      </p:sp>
      <p:sp>
        <p:nvSpPr>
          <p:cNvPr id="16" name="Прямоугольник 15"/>
          <p:cNvSpPr/>
          <p:nvPr/>
        </p:nvSpPr>
        <p:spPr>
          <a:xfrm>
            <a:off x="3427267" y="3298180"/>
            <a:ext cx="200418" cy="2035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latin typeface="Times New Roman" panose="02020603050405020304" pitchFamily="18" charset="0"/>
              <a:cs typeface="Times New Roman" panose="02020603050405020304" pitchFamily="18" charset="0"/>
            </a:endParaRPr>
          </a:p>
        </p:txBody>
      </p:sp>
      <p:sp>
        <p:nvSpPr>
          <p:cNvPr id="19" name="Shape 192"/>
          <p:cNvSpPr txBox="1"/>
          <p:nvPr/>
        </p:nvSpPr>
        <p:spPr>
          <a:xfrm>
            <a:off x="3625371" y="4375771"/>
            <a:ext cx="6544578" cy="738664"/>
          </a:xfrm>
          <a:prstGeom prst="rect">
            <a:avLst/>
          </a:prstGeom>
          <a:noFill/>
        </p:spPr>
        <p:txBody>
          <a:bodyPr wrap="square" lIns="91440" tIns="45720" rIns="91440" bIns="45720">
            <a:spAutoFit/>
          </a:bodyPr>
          <a:lstStyle/>
          <a:p>
            <a:pPr algn="just"/>
            <a:r>
              <a:rPr lang="ru-RU" sz="1400" b="1" dirty="0" smtClean="0">
                <a:solidFill>
                  <a:srgbClr val="00345E"/>
                </a:solidFill>
                <a:latin typeface="Times New Roman" panose="02020603050405020304" pitchFamily="18" charset="0"/>
                <a:ea typeface="DejaVu Sans Condensed"/>
                <a:cs typeface="Times New Roman" panose="02020603050405020304" pitchFamily="18" charset="0"/>
              </a:rPr>
              <a:t>преимущество</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в отношении товаров российского происхождения (в том числе поставляемых при выполнении закупаемых работ, оказании закупаемых услуг), работ, услуг, соответственно выполняемых, оказываемых российскими лицами</a:t>
            </a:r>
          </a:p>
        </p:txBody>
      </p:sp>
      <p:sp>
        <p:nvSpPr>
          <p:cNvPr id="21" name="Прямоугольник 20"/>
          <p:cNvSpPr/>
          <p:nvPr/>
        </p:nvSpPr>
        <p:spPr>
          <a:xfrm>
            <a:off x="3428486" y="4402393"/>
            <a:ext cx="200418" cy="2035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latin typeface="Times New Roman" panose="02020603050405020304" pitchFamily="18" charset="0"/>
              <a:cs typeface="Times New Roman" panose="02020603050405020304" pitchFamily="18" charset="0"/>
            </a:endParaRPr>
          </a:p>
        </p:txBody>
      </p:sp>
      <p:sp>
        <p:nvSpPr>
          <p:cNvPr id="22" name="Shape 192"/>
          <p:cNvSpPr txBox="1"/>
          <p:nvPr/>
        </p:nvSpPr>
        <p:spPr>
          <a:xfrm>
            <a:off x="1608187" y="5339771"/>
            <a:ext cx="6544578" cy="1169551"/>
          </a:xfrm>
          <a:prstGeom prst="rect">
            <a:avLst/>
          </a:prstGeom>
          <a:noFill/>
        </p:spPr>
        <p:txBody>
          <a:bodyPr wrap="square" lIns="91440" tIns="45720" rIns="91440" bIns="45720">
            <a:spAutoFit/>
          </a:bodyPr>
          <a:lstStyle/>
          <a:p>
            <a:pPr algn="just"/>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Пунктом 2 части 2</a:t>
            </a:r>
            <a:r>
              <a:rPr lang="ru-RU" sz="1400" dirty="0">
                <a:solidFill>
                  <a:srgbClr val="00345E"/>
                </a:solidFill>
                <a:latin typeface="Times New Roman" panose="02020603050405020304" pitchFamily="18" charset="0"/>
                <a:ea typeface="DejaVu Sans Condensed"/>
                <a:cs typeface="Times New Roman" panose="02020603050405020304" pitchFamily="18" charset="0"/>
              </a:rPr>
              <a:t> статьи 14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Закона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о контрактной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системе установлено, </a:t>
            </a:r>
            <a:b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что </a:t>
            </a:r>
            <a:r>
              <a:rPr lang="ru-RU" sz="1400" b="1" dirty="0" smtClean="0">
                <a:solidFill>
                  <a:srgbClr val="00345E"/>
                </a:solidFill>
                <a:latin typeface="Times New Roman" panose="02020603050405020304" pitchFamily="18" charset="0"/>
                <a:ea typeface="DejaVu Sans Condensed"/>
                <a:cs typeface="Times New Roman" panose="02020603050405020304" pitchFamily="18" charset="0"/>
              </a:rPr>
              <a:t>Правительство Российской Федерации определяет </a:t>
            </a:r>
            <a:r>
              <a:rPr lang="ru-RU" sz="1400" b="1" dirty="0">
                <a:solidFill>
                  <a:srgbClr val="00345E"/>
                </a:solidFill>
                <a:latin typeface="Times New Roman" panose="02020603050405020304" pitchFamily="18" charset="0"/>
                <a:ea typeface="DejaVu Sans Condensed"/>
                <a:cs typeface="Times New Roman" panose="02020603050405020304" pitchFamily="18" charset="0"/>
              </a:rPr>
              <a:t>информацию </a:t>
            </a:r>
            <a:r>
              <a:rPr lang="ru-RU" sz="1400" b="1" dirty="0" smtClean="0">
                <a:solidFill>
                  <a:srgbClr val="00345E"/>
                </a:solidFill>
                <a:latin typeface="Times New Roman" panose="02020603050405020304" pitchFamily="18" charset="0"/>
                <a:ea typeface="DejaVu Sans Condensed"/>
                <a:cs typeface="Times New Roman" panose="02020603050405020304" pitchFamily="18" charset="0"/>
              </a:rPr>
              <a:t/>
            </a:r>
            <a:br>
              <a:rPr lang="ru-RU" sz="1400" b="1" dirty="0" smtClean="0">
                <a:solidFill>
                  <a:srgbClr val="00345E"/>
                </a:solidFill>
                <a:latin typeface="Times New Roman" panose="02020603050405020304" pitchFamily="18" charset="0"/>
                <a:ea typeface="DejaVu Sans Condensed"/>
                <a:cs typeface="Times New Roman" panose="02020603050405020304" pitchFamily="18" charset="0"/>
              </a:rPr>
            </a:br>
            <a:r>
              <a:rPr lang="ru-RU" sz="1400" b="1" dirty="0" smtClean="0">
                <a:solidFill>
                  <a:srgbClr val="00345E"/>
                </a:solidFill>
                <a:latin typeface="Times New Roman" panose="02020603050405020304" pitchFamily="18" charset="0"/>
                <a:ea typeface="DejaVu Sans Condensed"/>
                <a:cs typeface="Times New Roman" panose="02020603050405020304" pitchFamily="18" charset="0"/>
              </a:rPr>
              <a:t>и </a:t>
            </a:r>
            <a:r>
              <a:rPr lang="ru-RU" sz="1400" b="1" dirty="0">
                <a:solidFill>
                  <a:srgbClr val="00345E"/>
                </a:solidFill>
                <a:latin typeface="Times New Roman" panose="02020603050405020304" pitchFamily="18" charset="0"/>
                <a:ea typeface="DejaVu Sans Condensed"/>
                <a:cs typeface="Times New Roman" panose="02020603050405020304" pitchFamily="18" charset="0"/>
              </a:rPr>
              <a:t>перечень документов, которые подтверждают страну происхождения товара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для целей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Закона о контрактной системе, </a:t>
            </a:r>
            <a:r>
              <a:rPr lang="ru-RU" sz="1400" dirty="0">
                <a:solidFill>
                  <a:srgbClr val="00345E"/>
                </a:solidFill>
                <a:latin typeface="Times New Roman" panose="02020603050405020304" pitchFamily="18" charset="0"/>
                <a:ea typeface="DejaVu Sans Condensed"/>
                <a:cs typeface="Times New Roman" panose="02020603050405020304" pitchFamily="18" charset="0"/>
              </a:rPr>
              <a:t>в случае принятия мер, предусмотренных пунктом 1 части 2 статьи 14 Закона о контрактной </a:t>
            </a:r>
            <a:r>
              <a:rPr lang="ru-RU" sz="1400" dirty="0" smtClean="0">
                <a:solidFill>
                  <a:srgbClr val="00345E"/>
                </a:solidFill>
                <a:latin typeface="Times New Roman" panose="02020603050405020304" pitchFamily="18" charset="0"/>
                <a:ea typeface="DejaVu Sans Condensed"/>
                <a:cs typeface="Times New Roman" panose="02020603050405020304" pitchFamily="18" charset="0"/>
              </a:rPr>
              <a:t>системе.</a:t>
            </a:r>
            <a:endParaRPr lang="ru-RU" sz="1400" dirty="0">
              <a:solidFill>
                <a:srgbClr val="00345E"/>
              </a:solidFill>
              <a:latin typeface="Times New Roman" panose="02020603050405020304" pitchFamily="18" charset="0"/>
              <a:ea typeface="DejaVu Sans Condensed"/>
              <a:cs typeface="Times New Roman" panose="02020603050405020304" pitchFamily="18" charset="0"/>
            </a:endParaRPr>
          </a:p>
        </p:txBody>
      </p:sp>
      <p:cxnSp>
        <p:nvCxnSpPr>
          <p:cNvPr id="23" name="Прямая соединительная линия 22"/>
          <p:cNvCxnSpPr/>
          <p:nvPr/>
        </p:nvCxnSpPr>
        <p:spPr>
          <a:xfrm>
            <a:off x="1383947" y="5258743"/>
            <a:ext cx="0" cy="1395665"/>
          </a:xfrm>
          <a:prstGeom prst="line">
            <a:avLst/>
          </a:prstGeom>
          <a:ln w="57150">
            <a:solidFill>
              <a:srgbClr val="396C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537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GroupShape 596"/>
        <p:cNvGrpSpPr/>
        <p:nvPr/>
      </p:nvGrpSpPr>
      <p:grpSpPr>
        <a:xfrm>
          <a:off x="0" y="0"/>
          <a:ext cx="0" cy="0"/>
          <a:chOff x="0" y="0"/>
          <a:chExt cx="0" cy="0"/>
        </a:xfrm>
      </p:grpSpPr>
      <p:pic>
        <p:nvPicPr>
          <p:cNvPr id="598" name="Picture 598"/>
          <p:cNvPicPr/>
          <p:nvPr/>
        </p:nvPicPr>
        <p:blipFill>
          <a:blip r:embed="rId2"/>
          <a:srcRect l="31461"/>
          <a:stretch/>
        </p:blipFill>
        <p:spPr>
          <a:xfrm>
            <a:off x="9164754" y="0"/>
            <a:ext cx="6265188" cy="6944644"/>
          </a:xfrm>
          <a:prstGeom prst="rect">
            <a:avLst/>
          </a:prstGeom>
          <a:ln>
            <a:noFill/>
          </a:ln>
        </p:spPr>
      </p:pic>
      <p:pic>
        <p:nvPicPr>
          <p:cNvPr id="600" name="Picture 600"/>
          <p:cNvPicPr/>
          <p:nvPr/>
        </p:nvPicPr>
        <p:blipFill>
          <a:blip r:embed="rId3"/>
          <a:srcRect l="96064" r="-8"/>
          <a:stretch/>
        </p:blipFill>
        <p:spPr>
          <a:xfrm>
            <a:off x="-27523" y="0"/>
            <a:ext cx="3468555" cy="12192000"/>
          </a:xfrm>
          <a:prstGeom prst="rect">
            <a:avLst/>
          </a:prstGeom>
        </p:spPr>
      </p:pic>
      <p:pic>
        <p:nvPicPr>
          <p:cNvPr id="602" name="Picture 602"/>
          <p:cNvPicPr/>
          <p:nvPr/>
        </p:nvPicPr>
        <p:blipFill>
          <a:blip r:embed="rId4"/>
          <a:stretch/>
        </p:blipFill>
        <p:spPr>
          <a:xfrm>
            <a:off x="-325464" y="-93319"/>
            <a:ext cx="1960091" cy="1102659"/>
          </a:xfrm>
          <a:prstGeom prst="rect">
            <a:avLst/>
          </a:prstGeom>
        </p:spPr>
      </p:pic>
      <p:sp>
        <p:nvSpPr>
          <p:cNvPr id="603" name="Shape 603"/>
          <p:cNvSpPr txBox="1"/>
          <p:nvPr/>
        </p:nvSpPr>
        <p:spPr>
          <a:xfrm>
            <a:off x="4042608" y="1147312"/>
            <a:ext cx="7853558" cy="4232890"/>
          </a:xfrm>
          <a:prstGeom prst="rect">
            <a:avLst/>
          </a:prstGeom>
          <a:noFill/>
        </p:spPr>
        <p:txBody>
          <a:bodyPr wrap="square" lIns="91440" tIns="45720" rIns="91440" bIns="45720">
            <a:spAutoFit/>
          </a:bodyPr>
          <a:lstStyle/>
          <a:p>
            <a:pPr marL="0" indent="0" algn="just">
              <a:lnSpc>
                <a:spcPct val="107000"/>
              </a:lnSpc>
              <a:spcBef>
                <a:spcPts val="600"/>
              </a:spcBef>
              <a:spcAft>
                <a:spcPts val="600"/>
              </a:spcAft>
            </a:pPr>
            <a:r>
              <a:rPr sz="1800">
                <a:solidFill>
                  <a:schemeClr val="tx1"/>
                </a:solidFill>
                <a:latin typeface="Times New Roman"/>
                <a:ea typeface="Times New Roman"/>
                <a:cs typeface="Times New Roman"/>
              </a:rPr>
              <a:t>Заказчику предоставлено </a:t>
            </a:r>
            <a:r>
              <a:rPr sz="1800" b="1">
                <a:solidFill>
                  <a:srgbClr val="123163"/>
                </a:solidFill>
                <a:latin typeface="Times New Roman"/>
                <a:ea typeface="Times New Roman"/>
                <a:cs typeface="Times New Roman"/>
              </a:rPr>
              <a:t>право</a:t>
            </a:r>
            <a:r>
              <a:rPr sz="1800">
                <a:solidFill>
                  <a:schemeClr val="tx1"/>
                </a:solidFill>
                <a:latin typeface="Times New Roman"/>
                <a:ea typeface="Times New Roman"/>
                <a:cs typeface="Times New Roman"/>
              </a:rPr>
              <a:t> устанавливать требование о принятии</a:t>
            </a:r>
            <a:br>
              <a:rPr sz="1800">
                <a:solidFill>
                  <a:schemeClr val="tx1"/>
                </a:solidFill>
                <a:latin typeface="Times New Roman"/>
                <a:ea typeface="Times New Roman"/>
                <a:cs typeface="Times New Roman"/>
              </a:rPr>
            </a:br>
            <a:r>
              <a:rPr sz="1800">
                <a:solidFill>
                  <a:schemeClr val="tx1"/>
                </a:solidFill>
                <a:latin typeface="Times New Roman"/>
                <a:ea typeface="Times New Roman"/>
                <a:cs typeface="Times New Roman"/>
              </a:rPr>
              <a:t>к оценке исключительно контрактов (договоров), исполненных в рамках </a:t>
            </a:r>
            <a:r>
              <a:rPr sz="1800" b="1">
                <a:solidFill>
                  <a:srgbClr val="123163"/>
                </a:solidFill>
                <a:latin typeface="Times New Roman"/>
                <a:ea typeface="Times New Roman"/>
                <a:cs typeface="Times New Roman"/>
              </a:rPr>
              <a:t>Закона № 44-ФЗ и Закона № 223-ФЗ;</a:t>
            </a:r>
            <a:endParaRPr sz="1800">
              <a:solidFill>
                <a:schemeClr val="tx1"/>
              </a:solidFill>
              <a:latin typeface="+mn-lt"/>
              <a:ea typeface="+mn-ea"/>
              <a:cs typeface="+mn-cs"/>
            </a:endParaRPr>
          </a:p>
          <a:p>
            <a:pPr marL="0" indent="0" algn="just">
              <a:lnSpc>
                <a:spcPct val="107000"/>
              </a:lnSpc>
              <a:spcBef>
                <a:spcPts val="600"/>
              </a:spcBef>
              <a:spcAft>
                <a:spcPts val="600"/>
              </a:spcAft>
            </a:pPr>
            <a:r>
              <a:rPr sz="1800">
                <a:solidFill>
                  <a:schemeClr val="tx1"/>
                </a:solidFill>
                <a:latin typeface="Times New Roman"/>
                <a:ea typeface="Times New Roman"/>
                <a:cs typeface="Times New Roman"/>
              </a:rPr>
              <a:t>Заказчику предоставлено право установить требование о принятии к оценке исключительно договоров, предусматривающих выполнение участниками закупок работ, требующих выдачи разрешения на ввод объекта капитального строительства в эксплуатацию, </a:t>
            </a:r>
            <a:r>
              <a:rPr sz="1800" b="1">
                <a:solidFill>
                  <a:srgbClr val="123163"/>
                </a:solidFill>
                <a:latin typeface="Times New Roman"/>
                <a:ea typeface="Times New Roman"/>
                <a:cs typeface="Times New Roman"/>
              </a:rPr>
              <a:t>если объектом закупки заказчика являются работы, требующие выдачи такого разрешения;</a:t>
            </a:r>
            <a:endParaRPr sz="1800">
              <a:solidFill>
                <a:schemeClr val="tx1"/>
              </a:solidFill>
              <a:latin typeface="+mn-lt"/>
              <a:ea typeface="+mn-ea"/>
              <a:cs typeface="+mn-cs"/>
            </a:endParaRPr>
          </a:p>
          <a:p>
            <a:pPr marL="0" indent="0" algn="just">
              <a:lnSpc>
                <a:spcPct val="107000"/>
              </a:lnSpc>
              <a:spcBef>
                <a:spcPts val="600"/>
              </a:spcBef>
              <a:spcAft>
                <a:spcPts val="600"/>
              </a:spcAft>
            </a:pPr>
            <a:r>
              <a:rPr sz="1800">
                <a:solidFill>
                  <a:schemeClr val="tx1"/>
                </a:solidFill>
                <a:latin typeface="Times New Roman"/>
                <a:ea typeface="Times New Roman"/>
                <a:cs typeface="Times New Roman"/>
              </a:rPr>
              <a:t>Участникам закупки представлено </a:t>
            </a:r>
            <a:r>
              <a:rPr sz="1800" b="1">
                <a:solidFill>
                  <a:srgbClr val="123163"/>
                </a:solidFill>
                <a:latin typeface="Times New Roman"/>
                <a:ea typeface="Times New Roman"/>
                <a:cs typeface="Times New Roman"/>
              </a:rPr>
              <a:t>право</a:t>
            </a:r>
            <a:r>
              <a:rPr sz="1800">
                <a:solidFill>
                  <a:schemeClr val="tx1"/>
                </a:solidFill>
                <a:latin typeface="Times New Roman"/>
                <a:ea typeface="Times New Roman"/>
                <a:cs typeface="Times New Roman"/>
              </a:rPr>
              <a:t> для целей оценки </a:t>
            </a:r>
            <a:r>
              <a:rPr sz="1800" b="1">
                <a:solidFill>
                  <a:srgbClr val="123163"/>
                </a:solidFill>
                <a:latin typeface="Times New Roman"/>
                <a:ea typeface="Times New Roman"/>
                <a:cs typeface="Times New Roman"/>
              </a:rPr>
              <a:t>указать номер реестровой записи</a:t>
            </a:r>
            <a:r>
              <a:rPr sz="1800">
                <a:solidFill>
                  <a:schemeClr val="tx1"/>
                </a:solidFill>
                <a:latin typeface="Times New Roman"/>
                <a:ea typeface="Times New Roman"/>
                <a:cs typeface="Times New Roman"/>
              </a:rPr>
              <a:t> вместо подтверждающих документов, если такие документы содержатся в открытых и общедоступных государственных реестрах, размещенных в информационно-телекоммуникационной сети «Интернет».</a:t>
            </a:r>
            <a:endParaRPr sz="1800">
              <a:solidFill>
                <a:schemeClr val="tx1"/>
              </a:solidFill>
              <a:latin typeface="+mn-lt"/>
              <a:ea typeface="+mn-ea"/>
              <a:cs typeface="+mn-cs"/>
            </a:endParaRPr>
          </a:p>
        </p:txBody>
      </p:sp>
      <p:sp>
        <p:nvSpPr>
          <p:cNvPr id="604" name="Shape 604"/>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605" name="Shape 605"/>
          <p:cNvSpPr txBox="1"/>
          <p:nvPr/>
        </p:nvSpPr>
        <p:spPr>
          <a:xfrm>
            <a:off x="238783" y="2517744"/>
            <a:ext cx="3202248" cy="1631215"/>
          </a:xfrm>
          <a:prstGeom prst="rect">
            <a:avLst/>
          </a:prstGeom>
          <a:noFill/>
          <a:ln>
            <a:noFill/>
          </a:ln>
        </p:spPr>
        <p:txBody>
          <a:bodyPr wrap="square" lIns="91440" tIns="45720" rIns="91440" bIns="45720">
            <a:spAutoFit/>
          </a:bodyPr>
          <a:lstStyle/>
          <a:p>
            <a:pPr marL="0" indent="0" algn="l"/>
            <a:r>
              <a:rPr sz="2000" b="1">
                <a:solidFill>
                  <a:schemeClr val="bg1"/>
                </a:solidFill>
                <a:latin typeface="Times New Roman"/>
                <a:ea typeface="Times New Roman"/>
                <a:cs typeface="Times New Roman"/>
              </a:rPr>
              <a:t>ПОСТАНОВЛЕНИЕ </a:t>
            </a:r>
            <a:endParaRPr sz="1800">
              <a:solidFill>
                <a:schemeClr val="tx1"/>
              </a:solidFill>
              <a:latin typeface="+mn-lt"/>
              <a:ea typeface="+mn-ea"/>
              <a:cs typeface="+mn-cs"/>
            </a:endParaRPr>
          </a:p>
          <a:p>
            <a:pPr marL="0" indent="0" algn="l"/>
            <a:r>
              <a:rPr sz="2000" b="1">
                <a:solidFill>
                  <a:schemeClr val="bg1"/>
                </a:solidFill>
                <a:latin typeface="Times New Roman"/>
                <a:ea typeface="Times New Roman"/>
                <a:cs typeface="Times New Roman"/>
              </a:rPr>
              <a:t>№ 2604</a:t>
            </a:r>
            <a:endParaRPr sz="1800">
              <a:solidFill>
                <a:schemeClr val="tx1"/>
              </a:solidFill>
              <a:latin typeface="+mn-lt"/>
              <a:ea typeface="+mn-ea"/>
              <a:cs typeface="+mn-cs"/>
            </a:endParaRPr>
          </a:p>
          <a:p>
            <a:pPr marL="0" indent="0" algn="l"/>
            <a:endParaRPr sz="2000" b="1">
              <a:solidFill>
                <a:schemeClr val="bg1"/>
              </a:solidFill>
              <a:latin typeface="Times New Roman"/>
              <a:ea typeface="Times New Roman"/>
              <a:cs typeface="Times New Roman"/>
            </a:endParaRPr>
          </a:p>
          <a:p>
            <a:pPr marL="0" indent="0" algn="l"/>
            <a:r>
              <a:rPr sz="2000">
                <a:solidFill>
                  <a:schemeClr val="bg1"/>
                </a:solidFill>
                <a:latin typeface="Times New Roman"/>
                <a:ea typeface="Times New Roman"/>
                <a:cs typeface="Times New Roman"/>
              </a:rPr>
              <a:t>(ред. от 23.09.2024)</a:t>
            </a:r>
            <a:endParaRPr sz="2000" b="1">
              <a:solidFill>
                <a:schemeClr val="bg1"/>
              </a:solidFill>
              <a:latin typeface="Times New Roman"/>
              <a:ea typeface="Times New Roman"/>
              <a:cs typeface="Times New Roman"/>
            </a:endParaRPr>
          </a:p>
          <a:p>
            <a:pPr marL="0" indent="0" algn="l"/>
            <a:endParaRPr sz="2000" b="1">
              <a:solidFill>
                <a:schemeClr val="bg1"/>
              </a:solidFill>
              <a:latin typeface="Times New Roman"/>
              <a:ea typeface="Times New Roman"/>
              <a:cs typeface="Times New Roman"/>
            </a:endParaRPr>
          </a:p>
        </p:txBody>
      </p:sp>
      <p:pic>
        <p:nvPicPr>
          <p:cNvPr id="607" name="Picture 607"/>
          <p:cNvPicPr/>
          <p:nvPr/>
        </p:nvPicPr>
        <p:blipFill>
          <a:blip r:embed="rId5"/>
          <a:stretch/>
        </p:blipFill>
        <p:spPr>
          <a:xfrm>
            <a:off x="3567719" y="1251455"/>
            <a:ext cx="474888" cy="443736"/>
          </a:xfrm>
          <a:prstGeom prst="rect">
            <a:avLst/>
          </a:prstGeom>
        </p:spPr>
      </p:pic>
      <p:pic>
        <p:nvPicPr>
          <p:cNvPr id="609" name="Picture 609"/>
          <p:cNvPicPr/>
          <p:nvPr/>
        </p:nvPicPr>
        <p:blipFill>
          <a:blip r:embed="rId5"/>
          <a:stretch/>
        </p:blipFill>
        <p:spPr>
          <a:xfrm>
            <a:off x="3567719" y="2243070"/>
            <a:ext cx="474888" cy="443736"/>
          </a:xfrm>
          <a:prstGeom prst="rect">
            <a:avLst/>
          </a:prstGeom>
        </p:spPr>
      </p:pic>
      <p:pic>
        <p:nvPicPr>
          <p:cNvPr id="611" name="Picture 611"/>
          <p:cNvPicPr/>
          <p:nvPr/>
        </p:nvPicPr>
        <p:blipFill>
          <a:blip r:embed="rId5"/>
          <a:stretch/>
        </p:blipFill>
        <p:spPr>
          <a:xfrm>
            <a:off x="3567719" y="3856840"/>
            <a:ext cx="474888" cy="44373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GroupShape 612"/>
        <p:cNvGrpSpPr/>
        <p:nvPr/>
      </p:nvGrpSpPr>
      <p:grpSpPr>
        <a:xfrm>
          <a:off x="0" y="0"/>
          <a:ext cx="0" cy="0"/>
          <a:chOff x="0" y="0"/>
          <a:chExt cx="0" cy="0"/>
        </a:xfrm>
      </p:grpSpPr>
      <p:pic>
        <p:nvPicPr>
          <p:cNvPr id="614" name="Picture 614"/>
          <p:cNvPicPr/>
          <p:nvPr/>
        </p:nvPicPr>
        <p:blipFill>
          <a:blip r:embed="rId2"/>
          <a:srcRect l="31461"/>
          <a:stretch/>
        </p:blipFill>
        <p:spPr>
          <a:xfrm>
            <a:off x="2735627" y="260648"/>
            <a:ext cx="6267544" cy="6466397"/>
          </a:xfrm>
          <a:prstGeom prst="rect">
            <a:avLst/>
          </a:prstGeom>
        </p:spPr>
      </p:pic>
      <p:pic>
        <p:nvPicPr>
          <p:cNvPr id="616" name="Picture 616"/>
          <p:cNvPicPr/>
          <p:nvPr/>
        </p:nvPicPr>
        <p:blipFill>
          <a:blip r:embed="rId3"/>
          <a:srcRect l="96064" r="-2107"/>
          <a:stretch/>
        </p:blipFill>
        <p:spPr>
          <a:xfrm rot="5400000">
            <a:off x="5268128" y="-5076020"/>
            <a:ext cx="1655747" cy="12192000"/>
          </a:xfrm>
          <a:prstGeom prst="rect">
            <a:avLst/>
          </a:prstGeom>
        </p:spPr>
      </p:pic>
      <p:sp>
        <p:nvSpPr>
          <p:cNvPr id="617" name="Shape 617"/>
          <p:cNvSpPr/>
          <p:nvPr/>
        </p:nvSpPr>
        <p:spPr>
          <a:xfrm rot="181051">
            <a:off x="10919113" y="-375561"/>
            <a:ext cx="2545776" cy="2704985"/>
          </a:xfrm>
          <a:prstGeom prst="triangle">
            <a:avLst>
              <a:gd name="adj" fmla="val 48791"/>
            </a:avLst>
          </a:prstGeom>
          <a:solidFill>
            <a:schemeClr val="bg1"/>
          </a:solidFill>
          <a:ln w="12700">
            <a:solidFill>
              <a:schemeClr val="bg1"/>
            </a:solidFill>
            <a:prstDash val="solid"/>
          </a:ln>
        </p:spPr>
        <p:txBody>
          <a:bodyPr lIns="91440" tIns="45720" rIns="91440" bIns="45720" anchor="ctr"/>
          <a:lstStyle/>
          <a:p>
            <a:pPr marL="0" indent="0" algn="ctr"/>
            <a:endParaRPr sz="1800">
              <a:solidFill>
                <a:schemeClr val="lt1"/>
              </a:solidFill>
              <a:latin typeface="+mn-lt"/>
              <a:ea typeface="+mn-ea"/>
              <a:cs typeface="+mn-cs"/>
            </a:endParaRPr>
          </a:p>
        </p:txBody>
      </p:sp>
      <p:sp>
        <p:nvSpPr>
          <p:cNvPr id="618" name="Shape 618"/>
          <p:cNvSpPr txBox="1"/>
          <p:nvPr/>
        </p:nvSpPr>
        <p:spPr>
          <a:xfrm>
            <a:off x="335756" y="323668"/>
            <a:ext cx="11340210" cy="738664"/>
          </a:xfrm>
          <a:prstGeom prst="rect">
            <a:avLst/>
          </a:prstGeom>
          <a:noFill/>
          <a:ln>
            <a:noFill/>
          </a:ln>
        </p:spPr>
        <p:txBody>
          <a:bodyPr wrap="square" lIns="91440" tIns="45720" rIns="91440" bIns="45720">
            <a:spAutoFit/>
          </a:bodyPr>
          <a:lstStyle/>
          <a:p>
            <a:pPr marL="0" indent="0" algn="just"/>
            <a:r>
              <a:rPr sz="1400" b="1">
                <a:solidFill>
                  <a:schemeClr val="bg1"/>
                </a:solidFill>
                <a:latin typeface="DejaVu Sans Condensed"/>
                <a:ea typeface="DejaVu Sans Condensed"/>
                <a:cs typeface="DejaVu Sans Condensed"/>
              </a:rPr>
              <a:t>ФОРМИРОВАНИЕ ПОРЯДКА РАССМОТРЕНИЯ И ОЦЕНКИ ЗАЯВОК НА УЧАСТИЕ В КОНКУРСЕ</a:t>
            </a:r>
            <a:br>
              <a:rPr sz="1400" b="1">
                <a:solidFill>
                  <a:schemeClr val="bg1"/>
                </a:solidFill>
                <a:latin typeface="DejaVu Sans Condensed"/>
                <a:ea typeface="DejaVu Sans Condensed"/>
                <a:cs typeface="DejaVu Sans Condensed"/>
              </a:rPr>
            </a:br>
            <a:r>
              <a:rPr sz="1400" b="1">
                <a:solidFill>
                  <a:schemeClr val="bg1"/>
                </a:solidFill>
                <a:latin typeface="DejaVu Sans Condensed"/>
                <a:ea typeface="DejaVu Sans Condensed"/>
                <a:cs typeface="DejaVu Sans Condensed"/>
              </a:rPr>
              <a:t>В СООТВЕТСТВИИ С ПУНКТОМ 31 ПОЛОЖЕНИЯ ОБ ОЦЕНКЕ ЗАЯВОК НА УЧАСТИЕ В ЗАКУПКЕ, УТВЕРЖДЕННОГО ПОСТАНОВЛЕНИЕМ ПРАВИТЕЛЬСТВА РОССИЙСКОЙ ФЕДЕРАЦИИ ОТ 31.12.2021 № 2604</a:t>
            </a:r>
          </a:p>
        </p:txBody>
      </p:sp>
      <p:sp>
        <p:nvSpPr>
          <p:cNvPr id="619" name="Shape 619"/>
          <p:cNvSpPr/>
          <p:nvPr/>
        </p:nvSpPr>
        <p:spPr>
          <a:xfrm>
            <a:off x="335756" y="1629000"/>
            <a:ext cx="11637169" cy="4616648"/>
          </a:xfrm>
          <a:prstGeom prst="rect">
            <a:avLst/>
          </a:prstGeom>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just"/>
            <a:r>
              <a:rPr sz="1400">
                <a:latin typeface="DejaVu Sans Condensed"/>
                <a:ea typeface="DejaVu Sans Condensed"/>
                <a:cs typeface="DejaVu Sans Condensed"/>
              </a:rPr>
              <a:t>В </a:t>
            </a:r>
            <a:r>
              <a:rPr sz="1400" err="1">
                <a:latin typeface="DejaVu Sans Condensed"/>
                <a:ea typeface="DejaVu Sans Condensed"/>
                <a:cs typeface="DejaVu Sans Condensed"/>
              </a:rPr>
              <a:t>силу</a:t>
            </a:r>
            <a:r>
              <a:rPr sz="1400">
                <a:latin typeface="DejaVu Sans Condensed"/>
                <a:ea typeface="DejaVu Sans Condensed"/>
                <a:cs typeface="DejaVu Sans Condensed"/>
              </a:rPr>
              <a:t> </a:t>
            </a:r>
            <a:r>
              <a:rPr sz="1400" err="1">
                <a:latin typeface="DejaVu Sans Condensed"/>
                <a:ea typeface="DejaVu Sans Condensed"/>
                <a:cs typeface="DejaVu Sans Condensed"/>
              </a:rPr>
              <a:t>п</a:t>
            </a:r>
            <a:r>
              <a:rPr sz="1400" err="1">
                <a:solidFill>
                  <a:schemeClr val="tx1"/>
                </a:solidFill>
                <a:latin typeface="DejaVu Sans Condensed"/>
                <a:ea typeface="DejaVu Sans Condensed"/>
                <a:cs typeface="DejaVu Sans Condensed"/>
              </a:rPr>
              <a:t>одпункта</a:t>
            </a:r>
            <a:r>
              <a:rPr sz="1400">
                <a:solidFill>
                  <a:schemeClr val="tx1"/>
                </a:solidFill>
                <a:latin typeface="DejaVu Sans Condensed"/>
                <a:ea typeface="DejaVu Sans Condensed"/>
                <a:cs typeface="DejaVu Sans Condensed"/>
              </a:rPr>
              <a:t> «в» </a:t>
            </a:r>
            <a:r>
              <a:rPr sz="1400" err="1">
                <a:latin typeface="DejaVu Sans Condensed"/>
                <a:ea typeface="DejaVu Sans Condensed"/>
                <a:cs typeface="DejaVu Sans Condensed"/>
              </a:rPr>
              <a:t>пункта</a:t>
            </a:r>
            <a:r>
              <a:rPr sz="1400">
                <a:latin typeface="DejaVu Sans Condensed"/>
                <a:ea typeface="DejaVu Sans Condensed"/>
                <a:cs typeface="DejaVu Sans Condensed"/>
              </a:rPr>
              <a:t> 31 </a:t>
            </a:r>
            <a:r>
              <a:rPr sz="1400" err="1">
                <a:latin typeface="DejaVu Sans Condensed"/>
                <a:ea typeface="DejaVu Sans Condensed"/>
                <a:cs typeface="DejaVu Sans Condensed"/>
              </a:rPr>
              <a:t>Положения</a:t>
            </a:r>
            <a:r>
              <a:rPr sz="1400">
                <a:latin typeface="DejaVu Sans Condensed"/>
                <a:ea typeface="DejaVu Sans Condensed"/>
                <a:cs typeface="DejaVu Sans Condensed"/>
              </a:rPr>
              <a:t> </a:t>
            </a:r>
            <a:r>
              <a:rPr sz="1400" err="1">
                <a:latin typeface="DejaVu Sans Condensed"/>
                <a:ea typeface="DejaVu Sans Condensed"/>
                <a:cs typeface="DejaVu Sans Condensed"/>
              </a:rPr>
              <a:t>при</a:t>
            </a:r>
            <a:r>
              <a:rPr sz="1400">
                <a:latin typeface="DejaVu Sans Condensed"/>
                <a:ea typeface="DejaVu Sans Condensed"/>
                <a:cs typeface="DejaVu Sans Condensed"/>
              </a:rPr>
              <a:t> </a:t>
            </a:r>
            <a:r>
              <a:rPr sz="1400" err="1">
                <a:latin typeface="DejaVu Sans Condensed"/>
                <a:ea typeface="DejaVu Sans Condensed"/>
                <a:cs typeface="DejaVu Sans Condensed"/>
              </a:rPr>
              <a:t>осуществлении</a:t>
            </a:r>
            <a:r>
              <a:rPr sz="1400">
                <a:latin typeface="DejaVu Sans Condensed"/>
                <a:ea typeface="DejaVu Sans Condensed"/>
                <a:cs typeface="DejaVu Sans Condensed"/>
              </a:rPr>
              <a:t> </a:t>
            </a:r>
            <a:r>
              <a:rPr sz="1400" err="1">
                <a:latin typeface="DejaVu Sans Condensed"/>
                <a:ea typeface="DejaVu Sans Condensed"/>
                <a:cs typeface="DejaVu Sans Condensed"/>
              </a:rPr>
              <a:t>закупки</a:t>
            </a:r>
            <a:r>
              <a:rPr sz="1400">
                <a:latin typeface="DejaVu Sans Condensed"/>
                <a:ea typeface="DejaVu Sans Condensed"/>
                <a:cs typeface="DejaVu Sans Condensed"/>
              </a:rPr>
              <a:t>, </a:t>
            </a:r>
            <a:r>
              <a:rPr sz="1400" err="1">
                <a:latin typeface="DejaVu Sans Condensed"/>
                <a:ea typeface="DejaVu Sans Condensed"/>
                <a:cs typeface="DejaVu Sans Condensed"/>
              </a:rPr>
              <a:t>по</a:t>
            </a:r>
            <a:r>
              <a:rPr sz="1400">
                <a:latin typeface="DejaVu Sans Condensed"/>
                <a:ea typeface="DejaVu Sans Condensed"/>
                <a:cs typeface="DejaVu Sans Condensed"/>
              </a:rPr>
              <a:t> </a:t>
            </a:r>
            <a:r>
              <a:rPr sz="1400" err="1">
                <a:latin typeface="DejaVu Sans Condensed"/>
                <a:ea typeface="DejaVu Sans Condensed"/>
                <a:cs typeface="DejaVu Sans Condensed"/>
              </a:rPr>
              <a:t>результатам</a:t>
            </a:r>
            <a:r>
              <a:rPr sz="1400">
                <a:latin typeface="DejaVu Sans Condensed"/>
                <a:ea typeface="DejaVu Sans Condensed"/>
                <a:cs typeface="DejaVu Sans Condensed"/>
              </a:rPr>
              <a:t> </a:t>
            </a:r>
            <a:r>
              <a:rPr sz="1400" err="1">
                <a:latin typeface="DejaVu Sans Condensed"/>
                <a:ea typeface="DejaVu Sans Condensed"/>
                <a:cs typeface="DejaVu Sans Condensed"/>
              </a:rPr>
              <a:t>проведения</a:t>
            </a:r>
            <a:r>
              <a:rPr sz="1400">
                <a:latin typeface="DejaVu Sans Condensed"/>
                <a:ea typeface="DejaVu Sans Condensed"/>
                <a:cs typeface="DejaVu Sans Condensed"/>
              </a:rPr>
              <a:t> </a:t>
            </a:r>
            <a:r>
              <a:rPr sz="1400" err="1">
                <a:latin typeface="DejaVu Sans Condensed"/>
                <a:ea typeface="DejaVu Sans Condensed"/>
                <a:cs typeface="DejaVu Sans Condensed"/>
              </a:rPr>
              <a:t>которой</a:t>
            </a:r>
            <a:r>
              <a:rPr sz="1400">
                <a:latin typeface="DejaVu Sans Condensed"/>
                <a:ea typeface="DejaVu Sans Condensed"/>
                <a:cs typeface="DejaVu Sans Condensed"/>
              </a:rPr>
              <a:t> </a:t>
            </a:r>
            <a:r>
              <a:rPr sz="1400" err="1">
                <a:latin typeface="DejaVu Sans Condensed"/>
                <a:ea typeface="DejaVu Sans Condensed"/>
                <a:cs typeface="DejaVu Sans Condensed"/>
              </a:rPr>
              <a:t>заключается</a:t>
            </a:r>
            <a:r>
              <a:rPr sz="1400">
                <a:latin typeface="DejaVu Sans Condensed"/>
                <a:ea typeface="DejaVu Sans Condensed"/>
                <a:cs typeface="DejaVu Sans Condensed"/>
              </a:rPr>
              <a:t> </a:t>
            </a:r>
            <a:r>
              <a:rPr sz="1400" err="1">
                <a:latin typeface="DejaVu Sans Condensed"/>
                <a:ea typeface="DejaVu Sans Condensed"/>
                <a:cs typeface="DejaVu Sans Condensed"/>
              </a:rPr>
              <a:t>контракт</a:t>
            </a:r>
            <a:r>
              <a:rPr sz="1400">
                <a:latin typeface="DejaVu Sans Condensed"/>
                <a:ea typeface="DejaVu Sans Condensed"/>
                <a:cs typeface="DejaVu Sans Condensed"/>
              </a:rPr>
              <a:t>, </a:t>
            </a:r>
            <a:r>
              <a:rPr sz="1400" err="1">
                <a:latin typeface="DejaVu Sans Condensed"/>
                <a:ea typeface="DejaVu Sans Condensed"/>
                <a:cs typeface="DejaVu Sans Condensed"/>
              </a:rPr>
              <a:t>предусмотренный</a:t>
            </a:r>
            <a:r>
              <a:rPr sz="1400">
                <a:latin typeface="DejaVu Sans Condensed"/>
                <a:ea typeface="DejaVu Sans Condensed"/>
                <a:cs typeface="DejaVu Sans Condensed"/>
              </a:rPr>
              <a:t> </a:t>
            </a:r>
            <a:r>
              <a:rPr sz="1400" err="1">
                <a:latin typeface="DejaVu Sans Condensed"/>
                <a:ea typeface="DejaVu Sans Condensed"/>
                <a:cs typeface="DejaVu Sans Condensed"/>
              </a:rPr>
              <a:t>частью</a:t>
            </a:r>
            <a:r>
              <a:rPr sz="1400">
                <a:latin typeface="DejaVu Sans Condensed"/>
                <a:ea typeface="DejaVu Sans Condensed"/>
                <a:cs typeface="DejaVu Sans Condensed"/>
              </a:rPr>
              <a:t> 16, </a:t>
            </a:r>
            <a:r>
              <a:rPr sz="1400" err="1">
                <a:latin typeface="DejaVu Sans Condensed"/>
                <a:ea typeface="DejaVu Sans Condensed"/>
                <a:cs typeface="DejaVu Sans Condensed"/>
              </a:rPr>
              <a:t>частью</a:t>
            </a:r>
            <a:r>
              <a:rPr sz="1400">
                <a:latin typeface="DejaVu Sans Condensed"/>
                <a:ea typeface="DejaVu Sans Condensed"/>
                <a:cs typeface="DejaVu Sans Condensed"/>
              </a:rPr>
              <a:t> 16.1 </a:t>
            </a:r>
            <a:r>
              <a:rPr sz="1400" err="1">
                <a:latin typeface="DejaVu Sans Condensed"/>
                <a:ea typeface="DejaVu Sans Condensed"/>
                <a:cs typeface="DejaVu Sans Condensed"/>
              </a:rPr>
              <a:t>статьи</a:t>
            </a:r>
            <a:r>
              <a:rPr sz="1400">
                <a:latin typeface="DejaVu Sans Condensed"/>
                <a:ea typeface="DejaVu Sans Condensed"/>
                <a:cs typeface="DejaVu Sans Condensed"/>
              </a:rPr>
              <a:t> 34 и </a:t>
            </a:r>
            <a:r>
              <a:rPr sz="1400" err="1">
                <a:latin typeface="DejaVu Sans Condensed"/>
                <a:ea typeface="DejaVu Sans Condensed"/>
                <a:cs typeface="DejaVu Sans Condensed"/>
              </a:rPr>
              <a:t>частью</a:t>
            </a:r>
            <a:r>
              <a:rPr sz="1400">
                <a:latin typeface="DejaVu Sans Condensed"/>
                <a:ea typeface="DejaVu Sans Condensed"/>
                <a:cs typeface="DejaVu Sans Condensed"/>
              </a:rPr>
              <a:t> 56 </a:t>
            </a:r>
            <a:r>
              <a:rPr sz="1400" err="1">
                <a:latin typeface="DejaVu Sans Condensed"/>
                <a:ea typeface="DejaVu Sans Condensed"/>
                <a:cs typeface="DejaVu Sans Condensed"/>
              </a:rPr>
              <a:t>статьи</a:t>
            </a:r>
            <a:r>
              <a:rPr sz="1400">
                <a:latin typeface="DejaVu Sans Condensed"/>
                <a:ea typeface="DejaVu Sans Condensed"/>
                <a:cs typeface="DejaVu Sans Condensed"/>
              </a:rPr>
              <a:t> 112 </a:t>
            </a:r>
            <a:r>
              <a:rPr sz="1400" err="1">
                <a:latin typeface="DejaVu Sans Condensed"/>
                <a:ea typeface="DejaVu Sans Condensed"/>
                <a:cs typeface="DejaVu Sans Condensed"/>
              </a:rPr>
              <a:t>Закона</a:t>
            </a:r>
            <a:r>
              <a:rPr sz="1400">
                <a:latin typeface="DejaVu Sans Condensed"/>
                <a:ea typeface="DejaVu Sans Condensed"/>
                <a:cs typeface="DejaVu Sans Condensed"/>
              </a:rPr>
              <a:t> № 44-ФЗ,</a:t>
            </a:r>
            <a:br>
              <a:rPr sz="1400">
                <a:latin typeface="DejaVu Sans Condensed"/>
                <a:ea typeface="DejaVu Sans Condensed"/>
                <a:cs typeface="DejaVu Sans Condensed"/>
              </a:rPr>
            </a:br>
            <a:r>
              <a:rPr sz="1400">
                <a:latin typeface="DejaVu Sans Condensed"/>
                <a:ea typeface="DejaVu Sans Condensed"/>
                <a:cs typeface="DejaVu Sans Condensed"/>
              </a:rPr>
              <a:t>а </a:t>
            </a:r>
            <a:r>
              <a:rPr sz="1400" err="1">
                <a:latin typeface="DejaVu Sans Condensed"/>
                <a:ea typeface="DejaVu Sans Condensed"/>
                <a:cs typeface="DejaVu Sans Condensed"/>
              </a:rPr>
              <a:t>также</a:t>
            </a:r>
            <a:r>
              <a:rPr sz="1400">
                <a:latin typeface="DejaVu Sans Condensed"/>
                <a:ea typeface="DejaVu Sans Condensed"/>
                <a:cs typeface="DejaVu Sans Condensed"/>
              </a:rPr>
              <a:t> </a:t>
            </a:r>
            <a:r>
              <a:rPr sz="1400" err="1">
                <a:latin typeface="DejaVu Sans Condensed"/>
                <a:ea typeface="DejaVu Sans Condensed"/>
                <a:cs typeface="DejaVu Sans Condensed"/>
              </a:rPr>
              <a:t>контракт</a:t>
            </a:r>
            <a:r>
              <a:rPr sz="1400">
                <a:latin typeface="DejaVu Sans Condensed"/>
                <a:ea typeface="DejaVu Sans Condensed"/>
                <a:cs typeface="DejaVu Sans Condensed"/>
              </a:rPr>
              <a:t>, </a:t>
            </a:r>
            <a:r>
              <a:rPr sz="1400" err="1">
                <a:latin typeface="DejaVu Sans Condensed"/>
                <a:ea typeface="DejaVu Sans Condensed"/>
                <a:cs typeface="DejaVu Sans Condensed"/>
              </a:rPr>
              <a:t>предусматривающий</a:t>
            </a:r>
            <a:r>
              <a:rPr sz="1400">
                <a:latin typeface="DejaVu Sans Condensed"/>
                <a:ea typeface="DejaVu Sans Condensed"/>
                <a:cs typeface="DejaVu Sans Condensed"/>
              </a:rPr>
              <a:t> </a:t>
            </a:r>
            <a:r>
              <a:rPr sz="1400" b="1" err="1">
                <a:latin typeface="DejaVu Sans Condensed"/>
                <a:ea typeface="DejaVu Sans Condensed"/>
                <a:cs typeface="DejaVu Sans Condensed"/>
              </a:rPr>
              <a:t>выполнение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работ</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строительству</a:t>
            </a:r>
            <a:r>
              <a:rPr sz="1400" b="1">
                <a:latin typeface="DejaVu Sans Condensed"/>
                <a:ea typeface="DejaVu Sans Condensed"/>
                <a:cs typeface="DejaVu Sans Condensed"/>
              </a:rPr>
              <a:t>, </a:t>
            </a:r>
            <a:r>
              <a:rPr sz="1400" b="1" err="1">
                <a:latin typeface="DejaVu Sans Condensed"/>
                <a:ea typeface="DejaVu Sans Condensed"/>
                <a:cs typeface="DejaVu Sans Condensed"/>
              </a:rPr>
              <a:t>реконструкции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капитальному</a:t>
            </a:r>
            <a:r>
              <a:rPr sz="1400" b="1">
                <a:latin typeface="DejaVu Sans Condensed"/>
                <a:ea typeface="DejaVu Sans Condensed"/>
                <a:cs typeface="DejaVu Sans Condensed"/>
              </a:rPr>
              <a:t> </a:t>
            </a:r>
            <a:r>
              <a:rPr sz="1400" b="1" err="1">
                <a:latin typeface="DejaVu Sans Condensed"/>
                <a:ea typeface="DejaVu Sans Condensed"/>
                <a:cs typeface="DejaVu Sans Condensed"/>
              </a:rPr>
              <a:t>ремонту</a:t>
            </a:r>
            <a:r>
              <a:rPr sz="1400" b="1">
                <a:latin typeface="DejaVu Sans Condensed"/>
                <a:ea typeface="DejaVu Sans Condensed"/>
                <a:cs typeface="DejaVu Sans Condensed"/>
              </a:rPr>
              <a:t>, </a:t>
            </a:r>
            <a:r>
              <a:rPr sz="1400" b="1" err="1">
                <a:latin typeface="DejaVu Sans Condensed"/>
                <a:ea typeface="DejaVu Sans Condensed"/>
                <a:cs typeface="DejaVu Sans Condensed"/>
              </a:rPr>
              <a:t>сносу</a:t>
            </a:r>
            <a:r>
              <a:rPr sz="1400" b="1">
                <a:latin typeface="DejaVu Sans Condensed"/>
                <a:ea typeface="DejaVu Sans Condensed"/>
                <a:cs typeface="DejaVu Sans Condensed"/>
              </a:rPr>
              <a:t> </a:t>
            </a:r>
            <a:r>
              <a:rPr sz="1400" b="1" err="1">
                <a:latin typeface="DejaVu Sans Condensed"/>
                <a:ea typeface="DejaVu Sans Condensed"/>
                <a:cs typeface="DejaVu Sans Condensed"/>
              </a:rPr>
              <a:t>объекта</a:t>
            </a:r>
            <a:r>
              <a:rPr sz="1400" b="1">
                <a:latin typeface="DejaVu Sans Condensed"/>
                <a:ea typeface="DejaVu Sans Condensed"/>
                <a:cs typeface="DejaVu Sans Condensed"/>
              </a:rPr>
              <a:t> </a:t>
            </a:r>
            <a:r>
              <a:rPr sz="1400" b="1" err="1">
                <a:latin typeface="DejaVu Sans Condensed"/>
                <a:ea typeface="DejaVu Sans Condensed"/>
                <a:cs typeface="DejaVu Sans Condensed"/>
              </a:rPr>
              <a:t>капитального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строительства</a:t>
            </a:r>
            <a:r>
              <a:rPr sz="1400" b="1">
                <a:latin typeface="DejaVu Sans Condensed"/>
                <a:ea typeface="DejaVu Sans Condensed"/>
                <a:cs typeface="DejaVu Sans Condensed"/>
              </a:rPr>
              <a:t> (в </a:t>
            </a:r>
            <a:r>
              <a:rPr sz="1400" b="1" err="1">
                <a:latin typeface="DejaVu Sans Condensed"/>
                <a:ea typeface="DejaVu Sans Condensed"/>
                <a:cs typeface="DejaVu Sans Condensed"/>
              </a:rPr>
              <a:t>том</a:t>
            </a:r>
            <a:r>
              <a:rPr sz="1400" b="1">
                <a:latin typeface="DejaVu Sans Condensed"/>
                <a:ea typeface="DejaVu Sans Condensed"/>
                <a:cs typeface="DejaVu Sans Condensed"/>
              </a:rPr>
              <a:t> </a:t>
            </a:r>
            <a:r>
              <a:rPr sz="1400" b="1" err="1">
                <a:latin typeface="DejaVu Sans Condensed"/>
                <a:ea typeface="DejaVu Sans Condensed"/>
                <a:cs typeface="DejaVu Sans Condensed"/>
              </a:rPr>
              <a:t>числе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линейного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объекта</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проведение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работ</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сохранению</a:t>
            </a:r>
            <a:r>
              <a:rPr sz="1400" b="1">
                <a:latin typeface="DejaVu Sans Condensed"/>
                <a:ea typeface="DejaVu Sans Condensed"/>
                <a:cs typeface="DejaVu Sans Condensed"/>
              </a:rPr>
              <a:t> </a:t>
            </a:r>
            <a:r>
              <a:rPr sz="1400" b="1" err="1">
                <a:latin typeface="DejaVu Sans Condensed"/>
                <a:ea typeface="DejaVu Sans Condensed"/>
                <a:cs typeface="DejaVu Sans Condensed"/>
              </a:rPr>
              <a:t>объектов</a:t>
            </a:r>
            <a:r>
              <a:rPr sz="1400" b="1">
                <a:latin typeface="DejaVu Sans Condensed"/>
                <a:ea typeface="DejaVu Sans Condensed"/>
                <a:cs typeface="DejaVu Sans Condensed"/>
              </a:rPr>
              <a:t> </a:t>
            </a:r>
            <a:r>
              <a:rPr sz="1400" b="1" err="1">
                <a:latin typeface="DejaVu Sans Condensed"/>
                <a:ea typeface="DejaVu Sans Condensed"/>
                <a:cs typeface="DejaVu Sans Condensed"/>
              </a:rPr>
              <a:t>культурного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наследия</a:t>
            </a:r>
            <a:r>
              <a:rPr sz="1400" b="1">
                <a:latin typeface="DejaVu Sans Condensed"/>
                <a:ea typeface="DejaVu Sans Condensed"/>
                <a:cs typeface="DejaVu Sans Condensed"/>
              </a:rPr>
              <a:t> </a:t>
            </a:r>
            <a:r>
              <a:rPr sz="1400" err="1">
                <a:latin typeface="DejaVu Sans Condensed"/>
                <a:ea typeface="DejaVu Sans Condensed"/>
                <a:cs typeface="DejaVu Sans Condensed"/>
              </a:rPr>
              <a:t>порядком</a:t>
            </a:r>
            <a:r>
              <a:rPr sz="1400">
                <a:latin typeface="DejaVu Sans Condensed"/>
                <a:ea typeface="DejaVu Sans Condensed"/>
                <a:cs typeface="DejaVu Sans Condensed"/>
              </a:rPr>
              <a:t> </a:t>
            </a:r>
            <a:r>
              <a:rPr sz="1400" err="1">
                <a:latin typeface="DejaVu Sans Condensed"/>
                <a:ea typeface="DejaVu Sans Condensed"/>
                <a:cs typeface="DejaVu Sans Condensed"/>
              </a:rPr>
              <a:t>рассмотрения</a:t>
            </a:r>
            <a:r>
              <a:rPr sz="1400">
                <a:latin typeface="DejaVu Sans Condensed"/>
                <a:ea typeface="DejaVu Sans Condensed"/>
                <a:cs typeface="DejaVu Sans Condensed"/>
              </a:rPr>
              <a:t> и </a:t>
            </a:r>
            <a:r>
              <a:rPr sz="1400" err="1">
                <a:latin typeface="DejaVu Sans Condensed"/>
                <a:ea typeface="DejaVu Sans Condensed"/>
                <a:cs typeface="DejaVu Sans Condensed"/>
              </a:rPr>
              <a:t>оценки</a:t>
            </a:r>
            <a:r>
              <a:rPr sz="1400">
                <a:latin typeface="DejaVu Sans Condensed"/>
                <a:ea typeface="DejaVu Sans Condensed"/>
                <a:cs typeface="DejaVu Sans Condensed"/>
              </a:rPr>
              <a:t> </a:t>
            </a:r>
            <a:r>
              <a:rPr sz="1400" err="1">
                <a:latin typeface="DejaVu Sans Condensed"/>
                <a:ea typeface="DejaVu Sans Condensed"/>
                <a:cs typeface="DejaVu Sans Condensed"/>
              </a:rPr>
              <a:t>заявок</a:t>
            </a:r>
            <a:r>
              <a:rPr sz="1400">
                <a:latin typeface="DejaVu Sans Condensed"/>
                <a:ea typeface="DejaVu Sans Condensed"/>
                <a:cs typeface="DejaVu Sans Condensed"/>
              </a:rPr>
              <a:t> </a:t>
            </a:r>
            <a:r>
              <a:rPr sz="1400" err="1">
                <a:latin typeface="DejaVu Sans Condensed"/>
                <a:ea typeface="DejaVu Sans Condensed"/>
                <a:cs typeface="DejaVu Sans Condensed"/>
              </a:rPr>
              <a:t>на</a:t>
            </a:r>
            <a:r>
              <a:rPr sz="1400">
                <a:latin typeface="DejaVu Sans Condensed"/>
                <a:ea typeface="DejaVu Sans Condensed"/>
                <a:cs typeface="DejaVu Sans Condensed"/>
              </a:rPr>
              <a:t> </a:t>
            </a:r>
            <a:r>
              <a:rPr sz="1400" err="1">
                <a:latin typeface="DejaVu Sans Condensed"/>
                <a:ea typeface="DejaVu Sans Condensed"/>
                <a:cs typeface="DejaVu Sans Condensed"/>
              </a:rPr>
              <a:t>участие</a:t>
            </a:r>
            <a:r>
              <a:rPr sz="1400">
                <a:latin typeface="DejaVu Sans Condensed"/>
                <a:ea typeface="DejaVu Sans Condensed"/>
                <a:cs typeface="DejaVu Sans Condensed"/>
              </a:rPr>
              <a:t> в </a:t>
            </a:r>
            <a:r>
              <a:rPr sz="1400" err="1">
                <a:latin typeface="DejaVu Sans Condensed"/>
                <a:ea typeface="DejaVu Sans Condensed"/>
                <a:cs typeface="DejaVu Sans Condensed"/>
              </a:rPr>
              <a:t>конкурсе</a:t>
            </a:r>
            <a:r>
              <a:rPr sz="1400">
                <a:latin typeface="DejaVu Sans Condensed"/>
                <a:ea typeface="DejaVu Sans Condensed"/>
                <a:cs typeface="DejaVu Sans Condensed"/>
              </a:rPr>
              <a:t> </a:t>
            </a:r>
            <a:r>
              <a:rPr sz="1400" err="1">
                <a:latin typeface="DejaVu Sans Condensed"/>
                <a:ea typeface="DejaVu Sans Condensed"/>
                <a:cs typeface="DejaVu Sans Condensed"/>
              </a:rPr>
              <a:t>устанавливается</a:t>
            </a:r>
            <a:r>
              <a:rPr sz="1400">
                <a:latin typeface="DejaVu Sans Condensed"/>
                <a:ea typeface="DejaVu Sans Condensed"/>
                <a:cs typeface="DejaVu Sans Condensed"/>
              </a:rPr>
              <a:t> </a:t>
            </a:r>
            <a:r>
              <a:rPr sz="1400" err="1">
                <a:latin typeface="DejaVu Sans Condensed"/>
                <a:ea typeface="DejaVu Sans Condensed"/>
                <a:cs typeface="DejaVu Sans Condensed"/>
              </a:rPr>
              <a:t>положение</a:t>
            </a:r>
            <a:r>
              <a:rPr sz="1400">
                <a:latin typeface="DejaVu Sans Condensed"/>
                <a:ea typeface="DejaVu Sans Condensed"/>
                <a:cs typeface="DejaVu Sans Condensed"/>
              </a:rPr>
              <a:t> </a:t>
            </a:r>
            <a:r>
              <a:rPr sz="1400" b="1">
                <a:latin typeface="DejaVu Sans Condensed"/>
                <a:ea typeface="DejaVu Sans Condensed"/>
                <a:cs typeface="DejaVu Sans Condensed"/>
              </a:rPr>
              <a:t>о </a:t>
            </a:r>
            <a:r>
              <a:rPr sz="1400" b="1" err="1">
                <a:latin typeface="DejaVu Sans Condensed"/>
                <a:ea typeface="DejaVu Sans Condensed"/>
                <a:cs typeface="DejaVu Sans Condensed"/>
              </a:rPr>
              <a:t>принятии</a:t>
            </a:r>
            <a:r>
              <a:rPr sz="1400" b="1">
                <a:latin typeface="DejaVu Sans Condensed"/>
                <a:ea typeface="DejaVu Sans Condensed"/>
                <a:cs typeface="DejaVu Sans Condensed"/>
              </a:rPr>
              <a:t> к </a:t>
            </a:r>
            <a:r>
              <a:rPr sz="1400" b="1" err="1">
                <a:latin typeface="DejaVu Sans Condensed"/>
                <a:ea typeface="DejaVu Sans Condensed"/>
                <a:cs typeface="DejaVu Sans Condensed"/>
              </a:rPr>
              <a:t>оценке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исключительно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исполненного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договора</a:t>
            </a:r>
            <a:r>
              <a:rPr sz="1400" b="1">
                <a:latin typeface="DejaVu Sans Condensed"/>
                <a:ea typeface="DejaVu Sans Condensed"/>
                <a:cs typeface="DejaVu Sans Condensed"/>
              </a:rPr>
              <a:t> (</a:t>
            </a:r>
            <a:r>
              <a:rPr sz="1400" b="1" err="1">
                <a:latin typeface="DejaVu Sans Condensed"/>
                <a:ea typeface="DejaVu Sans Condensed"/>
                <a:cs typeface="DejaVu Sans Condensed"/>
              </a:rPr>
              <a:t>договоров</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предусматривающего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выполнение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работ</a:t>
            </a:r>
            <a:r>
              <a:rPr sz="1400" b="1">
                <a:latin typeface="DejaVu Sans Condensed"/>
                <a:ea typeface="DejaVu Sans Condensed"/>
                <a:cs typeface="DejaVu Sans Condensed"/>
              </a:rPr>
              <a:t> </a:t>
            </a:r>
            <a:r>
              <a:rPr sz="1400" b="1" err="1">
                <a:latin typeface="DejaVu Sans Condensed"/>
                <a:ea typeface="DejaVu Sans Condensed"/>
                <a:cs typeface="DejaVu Sans Condensed"/>
              </a:rPr>
              <a:t>на</a:t>
            </a:r>
            <a:r>
              <a:rPr sz="1400" b="1">
                <a:latin typeface="DejaVu Sans Condensed"/>
                <a:ea typeface="DejaVu Sans Condensed"/>
                <a:cs typeface="DejaVu Sans Condensed"/>
              </a:rPr>
              <a:t> </a:t>
            </a:r>
            <a:r>
              <a:rPr sz="1400" b="1" err="1">
                <a:latin typeface="DejaVu Sans Condensed"/>
                <a:ea typeface="DejaVu Sans Condensed"/>
                <a:cs typeface="DejaVu Sans Condensed"/>
              </a:rPr>
              <a:t>одном</a:t>
            </a:r>
            <a:r>
              <a:rPr sz="1400" b="1">
                <a:latin typeface="DejaVu Sans Condensed"/>
                <a:ea typeface="DejaVu Sans Condensed"/>
                <a:cs typeface="DejaVu Sans Condensed"/>
              </a:rPr>
              <a:t> </a:t>
            </a:r>
            <a:r>
              <a:rPr sz="1400" b="1" err="1">
                <a:latin typeface="DejaVu Sans Condensed"/>
                <a:ea typeface="DejaVu Sans Condensed"/>
                <a:cs typeface="DejaVu Sans Condensed"/>
              </a:rPr>
              <a:t>из</a:t>
            </a:r>
            <a:r>
              <a:rPr sz="1400" b="1">
                <a:latin typeface="DejaVu Sans Condensed"/>
                <a:ea typeface="DejaVu Sans Condensed"/>
                <a:cs typeface="DejaVu Sans Condensed"/>
              </a:rPr>
              <a:t> </a:t>
            </a:r>
            <a:r>
              <a:rPr sz="1400" b="1" err="1">
                <a:latin typeface="DejaVu Sans Condensed"/>
                <a:ea typeface="DejaVu Sans Condensed"/>
                <a:cs typeface="DejaVu Sans Condensed"/>
              </a:rPr>
              <a:t>следующих</a:t>
            </a:r>
            <a:r>
              <a:rPr sz="1400" b="1">
                <a:latin typeface="DejaVu Sans Condensed"/>
                <a:ea typeface="DejaVu Sans Condensed"/>
                <a:cs typeface="DejaVu Sans Condensed"/>
              </a:rPr>
              <a:t> </a:t>
            </a:r>
            <a:r>
              <a:rPr sz="1400" b="1" err="1">
                <a:latin typeface="DejaVu Sans Condensed"/>
                <a:ea typeface="DejaVu Sans Condensed"/>
                <a:cs typeface="DejaVu Sans Condensed"/>
              </a:rPr>
              <a:t>объектов</a:t>
            </a:r>
            <a:r>
              <a:rPr sz="1400" b="1">
                <a:latin typeface="DejaVu Sans Condensed"/>
                <a:ea typeface="DejaVu Sans Condensed"/>
                <a:cs typeface="DejaVu Sans Condensed"/>
              </a:rPr>
              <a:t>, </a:t>
            </a:r>
            <a:r>
              <a:rPr sz="1400" b="1" i="1" u="sng" err="1">
                <a:latin typeface="DejaVu Sans Condensed"/>
                <a:ea typeface="DejaVu Sans Condensed"/>
                <a:cs typeface="DejaVu Sans Condensed"/>
              </a:rPr>
              <a:t>соответствующих</a:t>
            </a:r>
            <a:r>
              <a:rPr sz="1400" b="1" i="1" u="sng">
                <a:latin typeface="DejaVu Sans Condensed"/>
                <a:ea typeface="DejaVu Sans Condensed"/>
                <a:cs typeface="DejaVu Sans Condensed"/>
              </a:rPr>
              <a:t> </a:t>
            </a:r>
            <a:r>
              <a:rPr sz="1400" b="1" i="1" u="sng" err="1">
                <a:latin typeface="DejaVu Sans Condensed"/>
                <a:ea typeface="DejaVu Sans Condensed"/>
                <a:cs typeface="DejaVu Sans Condensed"/>
              </a:rPr>
              <a:t>объекту</a:t>
            </a:r>
            <a:r>
              <a:rPr sz="1400" b="1" i="1" u="sng">
                <a:latin typeface="DejaVu Sans Condensed"/>
                <a:ea typeface="DejaVu Sans Condensed"/>
                <a:cs typeface="DejaVu Sans Condensed"/>
              </a:rPr>
              <a:t> </a:t>
            </a:r>
            <a:r>
              <a:rPr sz="1400" b="1" i="1" u="sng" err="1">
                <a:latin typeface="DejaVu Sans Condensed"/>
                <a:ea typeface="DejaVu Sans Condensed"/>
                <a:cs typeface="DejaVu Sans Condensed"/>
              </a:rPr>
              <a:t>закупки</a:t>
            </a:r>
            <a:r>
              <a:rPr sz="1400">
                <a:latin typeface="DejaVu Sans Condensed"/>
                <a:ea typeface="DejaVu Sans Condensed"/>
                <a:cs typeface="DejaVu Sans Condensed"/>
              </a:rPr>
              <a:t>: </a:t>
            </a:r>
            <a:r>
              <a:rPr sz="1400" err="1">
                <a:latin typeface="DejaVu Sans Condensed"/>
                <a:ea typeface="DejaVu Sans Condensed"/>
                <a:cs typeface="DejaVu Sans Condensed"/>
              </a:rPr>
              <a:t>объект</a:t>
            </a:r>
            <a:r>
              <a:rPr sz="1400">
                <a:latin typeface="DejaVu Sans Condensed"/>
                <a:ea typeface="DejaVu Sans Condensed"/>
                <a:cs typeface="DejaVu Sans Condensed"/>
              </a:rPr>
              <a:t> </a:t>
            </a:r>
            <a:r>
              <a:rPr sz="1400" err="1">
                <a:latin typeface="DejaVu Sans Condensed"/>
                <a:ea typeface="DejaVu Sans Condensed"/>
                <a:cs typeface="DejaVu Sans Condensed"/>
              </a:rPr>
              <a:t>капитального</a:t>
            </a:r>
            <a:r>
              <a:rPr sz="1400">
                <a:latin typeface="DejaVu Sans Condensed"/>
                <a:ea typeface="DejaVu Sans Condensed"/>
                <a:cs typeface="DejaVu Sans Condensed"/>
              </a:rPr>
              <a:t> </a:t>
            </a:r>
            <a:r>
              <a:rPr sz="1400" err="1">
                <a:latin typeface="DejaVu Sans Condensed"/>
                <a:ea typeface="DejaVu Sans Condensed"/>
                <a:cs typeface="DejaVu Sans Condensed"/>
              </a:rPr>
              <a:t>строительства</a:t>
            </a:r>
            <a:r>
              <a:rPr sz="1400">
                <a:latin typeface="DejaVu Sans Condensed"/>
                <a:ea typeface="DejaVu Sans Condensed"/>
                <a:cs typeface="DejaVu Sans Condensed"/>
              </a:rPr>
              <a:t> (</a:t>
            </a:r>
            <a:r>
              <a:rPr sz="1400" err="1">
                <a:latin typeface="DejaVu Sans Condensed"/>
                <a:ea typeface="DejaVu Sans Condensed"/>
                <a:cs typeface="DejaVu Sans Condensed"/>
              </a:rPr>
              <a:t>за</a:t>
            </a:r>
            <a:r>
              <a:rPr sz="1400">
                <a:latin typeface="DejaVu Sans Condensed"/>
                <a:ea typeface="DejaVu Sans Condensed"/>
                <a:cs typeface="DejaVu Sans Condensed"/>
              </a:rPr>
              <a:t> </a:t>
            </a:r>
            <a:r>
              <a:rPr sz="1400" err="1">
                <a:latin typeface="DejaVu Sans Condensed"/>
                <a:ea typeface="DejaVu Sans Condensed"/>
                <a:cs typeface="DejaVu Sans Condensed"/>
              </a:rPr>
              <a:t>исключением</a:t>
            </a:r>
            <a:r>
              <a:rPr sz="1400">
                <a:latin typeface="DejaVu Sans Condensed"/>
                <a:ea typeface="DejaVu Sans Condensed"/>
                <a:cs typeface="DejaVu Sans Condensed"/>
              </a:rPr>
              <a:t> </a:t>
            </a:r>
            <a:r>
              <a:rPr sz="1400" err="1">
                <a:latin typeface="DejaVu Sans Condensed"/>
                <a:ea typeface="DejaVu Sans Condensed"/>
                <a:cs typeface="DejaVu Sans Condensed"/>
              </a:rPr>
              <a:t>линейного</a:t>
            </a:r>
            <a:r>
              <a:rPr sz="1400">
                <a:latin typeface="DejaVu Sans Condensed"/>
                <a:ea typeface="DejaVu Sans Condensed"/>
                <a:cs typeface="DejaVu Sans Condensed"/>
              </a:rPr>
              <a:t> </a:t>
            </a:r>
            <a:r>
              <a:rPr sz="1400" err="1">
                <a:latin typeface="DejaVu Sans Condensed"/>
                <a:ea typeface="DejaVu Sans Condensed"/>
                <a:cs typeface="DejaVu Sans Condensed"/>
              </a:rPr>
              <a:t>объекта</a:t>
            </a:r>
            <a:r>
              <a:rPr sz="1400">
                <a:latin typeface="DejaVu Sans Condensed"/>
                <a:ea typeface="DejaVu Sans Condensed"/>
                <a:cs typeface="DejaVu Sans Condensed"/>
              </a:rPr>
              <a:t>); </a:t>
            </a:r>
            <a:r>
              <a:rPr sz="1400" err="1">
                <a:latin typeface="DejaVu Sans Condensed"/>
                <a:ea typeface="DejaVu Sans Condensed"/>
                <a:cs typeface="DejaVu Sans Condensed"/>
              </a:rPr>
              <a:t>линейный</a:t>
            </a:r>
            <a:r>
              <a:rPr sz="1400">
                <a:latin typeface="DejaVu Sans Condensed"/>
                <a:ea typeface="DejaVu Sans Condensed"/>
                <a:cs typeface="DejaVu Sans Condensed"/>
              </a:rPr>
              <a:t> </a:t>
            </a:r>
            <a:r>
              <a:rPr sz="1400" err="1">
                <a:latin typeface="DejaVu Sans Condensed"/>
                <a:ea typeface="DejaVu Sans Condensed"/>
                <a:cs typeface="DejaVu Sans Condensed"/>
              </a:rPr>
              <a:t>объект</a:t>
            </a:r>
            <a:r>
              <a:rPr sz="1400">
                <a:latin typeface="DejaVu Sans Condensed"/>
                <a:ea typeface="DejaVu Sans Condensed"/>
                <a:cs typeface="DejaVu Sans Condensed"/>
              </a:rPr>
              <a:t>, </a:t>
            </a:r>
            <a:r>
              <a:rPr sz="1400" err="1">
                <a:latin typeface="DejaVu Sans Condensed"/>
                <a:ea typeface="DejaVu Sans Condensed"/>
                <a:cs typeface="DejaVu Sans Condensed"/>
              </a:rPr>
              <a:t>за</a:t>
            </a:r>
            <a:r>
              <a:rPr sz="1400">
                <a:latin typeface="DejaVu Sans Condensed"/>
                <a:ea typeface="DejaVu Sans Condensed"/>
                <a:cs typeface="DejaVu Sans Condensed"/>
              </a:rPr>
              <a:t> </a:t>
            </a:r>
            <a:r>
              <a:rPr sz="1400" err="1">
                <a:latin typeface="DejaVu Sans Condensed"/>
                <a:ea typeface="DejaVu Sans Condensed"/>
                <a:cs typeface="DejaVu Sans Condensed"/>
              </a:rPr>
              <a:t>исключением</a:t>
            </a:r>
            <a:r>
              <a:rPr sz="1400">
                <a:latin typeface="DejaVu Sans Condensed"/>
                <a:ea typeface="DejaVu Sans Condensed"/>
                <a:cs typeface="DejaVu Sans Condensed"/>
              </a:rPr>
              <a:t> </a:t>
            </a:r>
            <a:r>
              <a:rPr sz="1400" err="1">
                <a:latin typeface="DejaVu Sans Condensed"/>
                <a:ea typeface="DejaVu Sans Condensed"/>
                <a:cs typeface="DejaVu Sans Condensed"/>
              </a:rPr>
              <a:t>автомобильной</a:t>
            </a:r>
            <a:r>
              <a:rPr sz="1400">
                <a:latin typeface="DejaVu Sans Condensed"/>
                <a:ea typeface="DejaVu Sans Condensed"/>
                <a:cs typeface="DejaVu Sans Condensed"/>
              </a:rPr>
              <a:t> </a:t>
            </a:r>
            <a:r>
              <a:rPr sz="1400" err="1">
                <a:latin typeface="DejaVu Sans Condensed"/>
                <a:ea typeface="DejaVu Sans Condensed"/>
                <a:cs typeface="DejaVu Sans Condensed"/>
              </a:rPr>
              <a:t>дороги</a:t>
            </a:r>
            <a:r>
              <a:rPr sz="1400">
                <a:latin typeface="DejaVu Sans Condensed"/>
                <a:ea typeface="DejaVu Sans Condensed"/>
                <a:cs typeface="DejaVu Sans Condensed"/>
              </a:rPr>
              <a:t>; </a:t>
            </a:r>
            <a:r>
              <a:rPr sz="1400" err="1">
                <a:latin typeface="DejaVu Sans Condensed"/>
                <a:ea typeface="DejaVu Sans Condensed"/>
                <a:cs typeface="DejaVu Sans Condensed"/>
              </a:rPr>
              <a:t>автомобильная</a:t>
            </a:r>
            <a:r>
              <a:rPr sz="1400">
                <a:latin typeface="DejaVu Sans Condensed"/>
                <a:ea typeface="DejaVu Sans Condensed"/>
                <a:cs typeface="DejaVu Sans Condensed"/>
              </a:rPr>
              <a:t> </a:t>
            </a:r>
            <a:r>
              <a:rPr sz="1400" err="1">
                <a:latin typeface="DejaVu Sans Condensed"/>
                <a:ea typeface="DejaVu Sans Condensed"/>
                <a:cs typeface="DejaVu Sans Condensed"/>
              </a:rPr>
              <a:t>дорога</a:t>
            </a:r>
            <a:r>
              <a:rPr sz="1400">
                <a:latin typeface="DejaVu Sans Condensed"/>
                <a:ea typeface="DejaVu Sans Condensed"/>
                <a:cs typeface="DejaVu Sans Condensed"/>
              </a:rPr>
              <a:t>; </a:t>
            </a:r>
            <a:r>
              <a:rPr sz="1400" err="1">
                <a:latin typeface="DejaVu Sans Condensed"/>
                <a:ea typeface="DejaVu Sans Condensed"/>
                <a:cs typeface="DejaVu Sans Condensed"/>
              </a:rPr>
              <a:t>особо</a:t>
            </a:r>
            <a:r>
              <a:rPr sz="1400">
                <a:latin typeface="DejaVu Sans Condensed"/>
                <a:ea typeface="DejaVu Sans Condensed"/>
                <a:cs typeface="DejaVu Sans Condensed"/>
              </a:rPr>
              <a:t> </a:t>
            </a:r>
            <a:r>
              <a:rPr sz="1400" err="1">
                <a:latin typeface="DejaVu Sans Condensed"/>
                <a:ea typeface="DejaVu Sans Condensed"/>
                <a:cs typeface="DejaVu Sans Condensed"/>
              </a:rPr>
              <a:t>опасный</a:t>
            </a:r>
            <a:r>
              <a:rPr sz="1400">
                <a:latin typeface="DejaVu Sans Condensed"/>
                <a:ea typeface="DejaVu Sans Condensed"/>
                <a:cs typeface="DejaVu Sans Condensed"/>
              </a:rPr>
              <a:t>, </a:t>
            </a:r>
            <a:r>
              <a:rPr sz="1400" err="1">
                <a:latin typeface="DejaVu Sans Condensed"/>
                <a:ea typeface="DejaVu Sans Condensed"/>
                <a:cs typeface="DejaVu Sans Condensed"/>
              </a:rPr>
              <a:t>технически</a:t>
            </a:r>
            <a:r>
              <a:rPr sz="1400">
                <a:latin typeface="DejaVu Sans Condensed"/>
                <a:ea typeface="DejaVu Sans Condensed"/>
                <a:cs typeface="DejaVu Sans Condensed"/>
              </a:rPr>
              <a:t> </a:t>
            </a:r>
            <a:r>
              <a:rPr sz="1400" err="1">
                <a:latin typeface="DejaVu Sans Condensed"/>
                <a:ea typeface="DejaVu Sans Condensed"/>
                <a:cs typeface="DejaVu Sans Condensed"/>
              </a:rPr>
              <a:t>сложный</a:t>
            </a:r>
            <a:r>
              <a:rPr sz="1400">
                <a:latin typeface="DejaVu Sans Condensed"/>
                <a:ea typeface="DejaVu Sans Condensed"/>
                <a:cs typeface="DejaVu Sans Condensed"/>
              </a:rPr>
              <a:t> и </a:t>
            </a:r>
            <a:r>
              <a:rPr sz="1400" err="1">
                <a:latin typeface="DejaVu Sans Condensed"/>
                <a:ea typeface="DejaVu Sans Condensed"/>
                <a:cs typeface="DejaVu Sans Condensed"/>
              </a:rPr>
              <a:t>уникальный</a:t>
            </a:r>
            <a:r>
              <a:rPr sz="1400">
                <a:latin typeface="DejaVu Sans Condensed"/>
                <a:ea typeface="DejaVu Sans Condensed"/>
                <a:cs typeface="DejaVu Sans Condensed"/>
              </a:rPr>
              <a:t> </a:t>
            </a:r>
            <a:r>
              <a:rPr sz="1400" err="1">
                <a:latin typeface="DejaVu Sans Condensed"/>
                <a:ea typeface="DejaVu Sans Condensed"/>
                <a:cs typeface="DejaVu Sans Condensed"/>
              </a:rPr>
              <a:t>объект</a:t>
            </a:r>
            <a:r>
              <a:rPr sz="1400">
                <a:latin typeface="DejaVu Sans Condensed"/>
                <a:ea typeface="DejaVu Sans Condensed"/>
                <a:cs typeface="DejaVu Sans Condensed"/>
              </a:rPr>
              <a:t> </a:t>
            </a:r>
            <a:r>
              <a:rPr sz="1400" err="1">
                <a:latin typeface="DejaVu Sans Condensed"/>
                <a:ea typeface="DejaVu Sans Condensed"/>
                <a:cs typeface="DejaVu Sans Condensed"/>
              </a:rPr>
              <a:t>капитального</a:t>
            </a:r>
            <a:r>
              <a:rPr sz="1400">
                <a:latin typeface="DejaVu Sans Condensed"/>
                <a:ea typeface="DejaVu Sans Condensed"/>
                <a:cs typeface="DejaVu Sans Condensed"/>
              </a:rPr>
              <a:t> </a:t>
            </a:r>
            <a:r>
              <a:rPr sz="1400" err="1">
                <a:latin typeface="DejaVu Sans Condensed"/>
                <a:ea typeface="DejaVu Sans Condensed"/>
                <a:cs typeface="DejaVu Sans Condensed"/>
              </a:rPr>
              <a:t>строительства</a:t>
            </a:r>
            <a:r>
              <a:rPr sz="1400">
                <a:latin typeface="DejaVu Sans Condensed"/>
                <a:ea typeface="DejaVu Sans Condensed"/>
                <a:cs typeface="DejaVu Sans Condensed"/>
              </a:rPr>
              <a:t>; </a:t>
            </a:r>
            <a:r>
              <a:rPr sz="1400" err="1">
                <a:latin typeface="DejaVu Sans Condensed"/>
                <a:ea typeface="DejaVu Sans Condensed"/>
                <a:cs typeface="DejaVu Sans Condensed"/>
              </a:rPr>
              <a:t>объект</a:t>
            </a:r>
            <a:r>
              <a:rPr sz="1400">
                <a:latin typeface="DejaVu Sans Condensed"/>
                <a:ea typeface="DejaVu Sans Condensed"/>
                <a:cs typeface="DejaVu Sans Condensed"/>
              </a:rPr>
              <a:t> </a:t>
            </a:r>
            <a:r>
              <a:rPr sz="1400" err="1">
                <a:latin typeface="DejaVu Sans Condensed"/>
                <a:ea typeface="DejaVu Sans Condensed"/>
                <a:cs typeface="DejaVu Sans Condensed"/>
              </a:rPr>
              <a:t>культурного</a:t>
            </a:r>
            <a:r>
              <a:rPr sz="1400">
                <a:latin typeface="DejaVu Sans Condensed"/>
                <a:ea typeface="DejaVu Sans Condensed"/>
                <a:cs typeface="DejaVu Sans Condensed"/>
              </a:rPr>
              <a:t> </a:t>
            </a:r>
            <a:r>
              <a:rPr sz="1400" err="1">
                <a:latin typeface="DejaVu Sans Condensed"/>
                <a:ea typeface="DejaVu Sans Condensed"/>
                <a:cs typeface="DejaVu Sans Condensed"/>
              </a:rPr>
              <a:t>наследия</a:t>
            </a:r>
            <a:r>
              <a:rPr sz="1400">
                <a:latin typeface="DejaVu Sans Condensed"/>
                <a:ea typeface="DejaVu Sans Condensed"/>
                <a:cs typeface="DejaVu Sans Condensed"/>
              </a:rPr>
              <a:t> (</a:t>
            </a:r>
            <a:r>
              <a:rPr sz="1400" err="1">
                <a:latin typeface="DejaVu Sans Condensed"/>
                <a:ea typeface="DejaVu Sans Condensed"/>
                <a:cs typeface="DejaVu Sans Condensed"/>
              </a:rPr>
              <a:t>памятник</a:t>
            </a:r>
            <a:r>
              <a:rPr sz="1400">
                <a:latin typeface="DejaVu Sans Condensed"/>
                <a:ea typeface="DejaVu Sans Condensed"/>
                <a:cs typeface="DejaVu Sans Condensed"/>
              </a:rPr>
              <a:t> </a:t>
            </a:r>
            <a:r>
              <a:rPr sz="1400" err="1">
                <a:latin typeface="DejaVu Sans Condensed"/>
                <a:ea typeface="DejaVu Sans Condensed"/>
                <a:cs typeface="DejaVu Sans Condensed"/>
              </a:rPr>
              <a:t>истории</a:t>
            </a:r>
            <a:r>
              <a:rPr sz="1400">
                <a:latin typeface="DejaVu Sans Condensed"/>
                <a:ea typeface="DejaVu Sans Condensed"/>
                <a:cs typeface="DejaVu Sans Condensed"/>
              </a:rPr>
              <a:t> и </a:t>
            </a:r>
            <a:r>
              <a:rPr sz="1400" err="1">
                <a:latin typeface="DejaVu Sans Condensed"/>
                <a:ea typeface="DejaVu Sans Condensed"/>
                <a:cs typeface="DejaVu Sans Condensed"/>
              </a:rPr>
              <a:t>культуры</a:t>
            </a:r>
            <a:r>
              <a:rPr sz="1400">
                <a:latin typeface="DejaVu Sans Condensed"/>
                <a:ea typeface="DejaVu Sans Condensed"/>
                <a:cs typeface="DejaVu Sans Condensed"/>
              </a:rPr>
              <a:t>) </a:t>
            </a:r>
            <a:r>
              <a:rPr sz="1400" err="1">
                <a:latin typeface="DejaVu Sans Condensed"/>
                <a:ea typeface="DejaVu Sans Condensed"/>
                <a:cs typeface="DejaVu Sans Condensed"/>
              </a:rPr>
              <a:t>народов</a:t>
            </a:r>
            <a:r>
              <a:rPr sz="1400">
                <a:latin typeface="DejaVu Sans Condensed"/>
                <a:ea typeface="DejaVu Sans Condensed"/>
                <a:cs typeface="DejaVu Sans Condensed"/>
              </a:rPr>
              <a:t> </a:t>
            </a:r>
            <a:r>
              <a:rPr sz="1400" err="1">
                <a:latin typeface="DejaVu Sans Condensed"/>
                <a:ea typeface="DejaVu Sans Condensed"/>
                <a:cs typeface="DejaVu Sans Condensed"/>
              </a:rPr>
              <a:t>Российской</a:t>
            </a:r>
            <a:r>
              <a:rPr sz="1400">
                <a:latin typeface="DejaVu Sans Condensed"/>
                <a:ea typeface="DejaVu Sans Condensed"/>
                <a:cs typeface="DejaVu Sans Condensed"/>
              </a:rPr>
              <a:t> </a:t>
            </a:r>
            <a:r>
              <a:rPr sz="1400" err="1">
                <a:latin typeface="DejaVu Sans Condensed"/>
                <a:ea typeface="DejaVu Sans Condensed"/>
                <a:cs typeface="DejaVu Sans Condensed"/>
              </a:rPr>
              <a:t>Федерации</a:t>
            </a:r>
            <a:r>
              <a:rPr sz="1400">
                <a:latin typeface="DejaVu Sans Condensed"/>
                <a:ea typeface="DejaVu Sans Condensed"/>
                <a:cs typeface="DejaVu Sans Condensed"/>
              </a:rPr>
              <a:t>.</a:t>
            </a:r>
          </a:p>
          <a:p>
            <a:pPr marL="0" indent="0" algn="just"/>
            <a:endParaRPr sz="1400">
              <a:latin typeface="DejaVu Sans Condensed"/>
              <a:ea typeface="DejaVu Sans Condensed"/>
              <a:cs typeface="DejaVu Sans Condensed"/>
            </a:endParaRPr>
          </a:p>
          <a:p>
            <a:pPr marL="0" indent="0" algn="just">
              <a:buFont typeface="Wingdings"/>
              <a:buChar char="Ø"/>
            </a:pPr>
            <a:r>
              <a:rPr sz="1400">
                <a:latin typeface="DejaVu Sans Condensed"/>
                <a:ea typeface="DejaVu Sans Condensed"/>
                <a:cs typeface="DejaVu Sans Condensed"/>
              </a:rPr>
              <a:t>  </a:t>
            </a:r>
            <a:r>
              <a:rPr sz="1400" err="1">
                <a:latin typeface="DejaVu Sans Condensed"/>
                <a:ea typeface="DejaVu Sans Condensed"/>
                <a:cs typeface="DejaVu Sans Condensed"/>
              </a:rPr>
              <a:t>Кроме</a:t>
            </a:r>
            <a:r>
              <a:rPr sz="1400">
                <a:latin typeface="DejaVu Sans Condensed"/>
                <a:ea typeface="DejaVu Sans Condensed"/>
                <a:cs typeface="DejaVu Sans Condensed"/>
              </a:rPr>
              <a:t> </a:t>
            </a:r>
            <a:r>
              <a:rPr sz="1400" err="1">
                <a:latin typeface="DejaVu Sans Condensed"/>
                <a:ea typeface="DejaVu Sans Condensed"/>
                <a:cs typeface="DejaVu Sans Condensed"/>
              </a:rPr>
              <a:t>того</a:t>
            </a:r>
            <a:r>
              <a:rPr sz="1400">
                <a:latin typeface="DejaVu Sans Condensed"/>
                <a:ea typeface="DejaVu Sans Condensed"/>
                <a:cs typeface="DejaVu Sans Condensed"/>
              </a:rPr>
              <a:t>, в </a:t>
            </a:r>
            <a:r>
              <a:rPr sz="1400" err="1">
                <a:latin typeface="DejaVu Sans Condensed"/>
                <a:ea typeface="DejaVu Sans Condensed"/>
                <a:cs typeface="DejaVu Sans Condensed"/>
              </a:rPr>
              <a:t>соответствии</a:t>
            </a:r>
            <a:r>
              <a:rPr sz="1400">
                <a:latin typeface="DejaVu Sans Condensed"/>
                <a:ea typeface="DejaVu Sans Condensed"/>
                <a:cs typeface="DejaVu Sans Condensed"/>
              </a:rPr>
              <a:t> с </a:t>
            </a:r>
            <a:r>
              <a:rPr sz="1400" err="1">
                <a:latin typeface="DejaVu Sans Condensed"/>
                <a:ea typeface="DejaVu Sans Condensed"/>
                <a:cs typeface="DejaVu Sans Condensed"/>
              </a:rPr>
              <a:t>подпунктом</a:t>
            </a:r>
            <a:r>
              <a:rPr sz="1400">
                <a:latin typeface="DejaVu Sans Condensed"/>
                <a:ea typeface="DejaVu Sans Condensed"/>
                <a:cs typeface="DejaVu Sans Condensed"/>
              </a:rPr>
              <a:t> «г» </a:t>
            </a:r>
            <a:r>
              <a:rPr sz="1400" err="1">
                <a:latin typeface="DejaVu Sans Condensed"/>
                <a:ea typeface="DejaVu Sans Condensed"/>
                <a:cs typeface="DejaVu Sans Condensed"/>
              </a:rPr>
              <a:t>пункта</a:t>
            </a:r>
            <a:r>
              <a:rPr sz="1400">
                <a:latin typeface="DejaVu Sans Condensed"/>
                <a:ea typeface="DejaVu Sans Condensed"/>
                <a:cs typeface="DejaVu Sans Condensed"/>
              </a:rPr>
              <a:t> 31 </a:t>
            </a:r>
            <a:r>
              <a:rPr sz="1400" err="1">
                <a:latin typeface="DejaVu Sans Condensed"/>
                <a:ea typeface="DejaVu Sans Condensed"/>
                <a:cs typeface="DejaVu Sans Condensed"/>
              </a:rPr>
              <a:t>Положения</a:t>
            </a:r>
            <a:r>
              <a:rPr sz="1400">
                <a:latin typeface="DejaVu Sans Condensed"/>
                <a:ea typeface="DejaVu Sans Condensed"/>
                <a:cs typeface="DejaVu Sans Condensed"/>
              </a:rPr>
              <a:t> </a:t>
            </a:r>
            <a:r>
              <a:rPr sz="1400" err="1">
                <a:latin typeface="DejaVu Sans Condensed"/>
                <a:ea typeface="DejaVu Sans Condensed"/>
                <a:cs typeface="DejaVu Sans Condensed"/>
              </a:rPr>
              <a:t>порядком</a:t>
            </a:r>
            <a:r>
              <a:rPr sz="1400">
                <a:latin typeface="DejaVu Sans Condensed"/>
                <a:ea typeface="DejaVu Sans Condensed"/>
                <a:cs typeface="DejaVu Sans Condensed"/>
              </a:rPr>
              <a:t> </a:t>
            </a:r>
            <a:r>
              <a:rPr sz="1400" err="1">
                <a:latin typeface="DejaVu Sans Condensed"/>
                <a:ea typeface="DejaVu Sans Condensed"/>
                <a:cs typeface="DejaVu Sans Condensed"/>
              </a:rPr>
              <a:t>рассмотрения</a:t>
            </a:r>
            <a:r>
              <a:rPr sz="1400">
                <a:latin typeface="DejaVu Sans Condensed"/>
                <a:ea typeface="DejaVu Sans Condensed"/>
                <a:cs typeface="DejaVu Sans Condensed"/>
              </a:rPr>
              <a:t> и </a:t>
            </a:r>
            <a:r>
              <a:rPr sz="1400" err="1">
                <a:latin typeface="DejaVu Sans Condensed"/>
                <a:ea typeface="DejaVu Sans Condensed"/>
                <a:cs typeface="DejaVu Sans Condensed"/>
              </a:rPr>
              <a:t>оценки</a:t>
            </a:r>
            <a:r>
              <a:rPr sz="1400">
                <a:latin typeface="DejaVu Sans Condensed"/>
                <a:ea typeface="DejaVu Sans Condensed"/>
                <a:cs typeface="DejaVu Sans Condensed"/>
              </a:rPr>
              <a:t> </a:t>
            </a:r>
            <a:r>
              <a:rPr sz="1400" err="1">
                <a:latin typeface="DejaVu Sans Condensed"/>
                <a:ea typeface="DejaVu Sans Condensed"/>
                <a:cs typeface="DejaVu Sans Condensed"/>
              </a:rPr>
              <a:t>заявок</a:t>
            </a:r>
            <a:r>
              <a:rPr sz="1400">
                <a:latin typeface="DejaVu Sans Condensed"/>
                <a:ea typeface="DejaVu Sans Condensed"/>
                <a:cs typeface="DejaVu Sans Condensed"/>
              </a:rPr>
              <a:t/>
            </a:r>
            <a:br>
              <a:rPr sz="1400">
                <a:latin typeface="DejaVu Sans Condensed"/>
                <a:ea typeface="DejaVu Sans Condensed"/>
                <a:cs typeface="DejaVu Sans Condensed"/>
              </a:rPr>
            </a:br>
            <a:r>
              <a:rPr sz="1400" err="1">
                <a:latin typeface="DejaVu Sans Condensed"/>
                <a:ea typeface="DejaVu Sans Condensed"/>
                <a:cs typeface="DejaVu Sans Condensed"/>
              </a:rPr>
              <a:t>на</a:t>
            </a:r>
            <a:r>
              <a:rPr sz="1400">
                <a:latin typeface="DejaVu Sans Condensed"/>
                <a:ea typeface="DejaVu Sans Condensed"/>
                <a:cs typeface="DejaVu Sans Condensed"/>
              </a:rPr>
              <a:t> </a:t>
            </a:r>
            <a:r>
              <a:rPr sz="1400" err="1">
                <a:latin typeface="DejaVu Sans Condensed"/>
                <a:ea typeface="DejaVu Sans Condensed"/>
                <a:cs typeface="DejaVu Sans Condensed"/>
              </a:rPr>
              <a:t>участие</a:t>
            </a:r>
            <a:r>
              <a:rPr sz="1400">
                <a:latin typeface="DejaVu Sans Condensed"/>
                <a:ea typeface="DejaVu Sans Condensed"/>
                <a:cs typeface="DejaVu Sans Condensed"/>
              </a:rPr>
              <a:t> в </a:t>
            </a:r>
            <a:r>
              <a:rPr sz="1400" err="1">
                <a:latin typeface="DejaVu Sans Condensed"/>
                <a:ea typeface="DejaVu Sans Condensed"/>
                <a:cs typeface="DejaVu Sans Condensed"/>
              </a:rPr>
              <a:t>конкурсе</a:t>
            </a:r>
            <a:r>
              <a:rPr sz="1400">
                <a:latin typeface="DejaVu Sans Condensed"/>
                <a:ea typeface="DejaVu Sans Condensed"/>
                <a:cs typeface="DejaVu Sans Condensed"/>
              </a:rPr>
              <a:t> </a:t>
            </a:r>
            <a:r>
              <a:rPr sz="1400" b="1" err="1">
                <a:latin typeface="DejaVu Sans Condensed"/>
                <a:ea typeface="DejaVu Sans Condensed"/>
                <a:cs typeface="DejaVu Sans Condensed"/>
              </a:rPr>
              <a:t>устанавливается</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положение</a:t>
            </a:r>
            <a:r>
              <a:rPr sz="1400" b="1">
                <a:latin typeface="DejaVu Sans Condensed"/>
                <a:ea typeface="DejaVu Sans Condensed"/>
                <a:cs typeface="DejaVu Sans Condensed"/>
              </a:rPr>
              <a:t> о </a:t>
            </a:r>
            <a:r>
              <a:rPr sz="1400" b="1" err="1">
                <a:latin typeface="DejaVu Sans Condensed"/>
                <a:ea typeface="DejaVu Sans Condensed"/>
                <a:cs typeface="DejaVu Sans Condensed"/>
              </a:rPr>
              <a:t>принятии</a:t>
            </a:r>
            <a:r>
              <a:rPr sz="1400" b="1">
                <a:latin typeface="DejaVu Sans Condensed"/>
                <a:ea typeface="DejaVu Sans Condensed"/>
                <a:cs typeface="DejaVu Sans Condensed"/>
              </a:rPr>
              <a:t> к </a:t>
            </a:r>
            <a:r>
              <a:rPr sz="1400" b="1" err="1">
                <a:latin typeface="DejaVu Sans Condensed"/>
                <a:ea typeface="DejaVu Sans Condensed"/>
                <a:cs typeface="DejaVu Sans Condensed"/>
              </a:rPr>
              <a:t>оценке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исключительно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исполненного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договора</a:t>
            </a:r>
            <a:r>
              <a:rPr sz="1400" b="1">
                <a:latin typeface="DejaVu Sans Condensed"/>
                <a:ea typeface="DejaVu Sans Condensed"/>
                <a:cs typeface="DejaVu Sans Condensed"/>
              </a:rPr>
              <a:t> (</a:t>
            </a:r>
            <a:r>
              <a:rPr sz="1400" b="1" err="1">
                <a:latin typeface="DejaVu Sans Condensed"/>
                <a:ea typeface="DejaVu Sans Condensed"/>
                <a:cs typeface="DejaVu Sans Condensed"/>
              </a:rPr>
              <a:t>договоров</a:t>
            </a:r>
            <a:r>
              <a:rPr sz="1400" b="1">
                <a:latin typeface="DejaVu Sans Condensed"/>
                <a:ea typeface="DejaVu Sans Condensed"/>
                <a:cs typeface="DejaVu Sans Condensed"/>
              </a:rPr>
              <a:t>), </a:t>
            </a:r>
            <a:r>
              <a:rPr sz="1400" b="1" err="1">
                <a:latin typeface="DejaVu Sans Condensed"/>
                <a:ea typeface="DejaVu Sans Condensed"/>
                <a:cs typeface="DejaVu Sans Condensed"/>
              </a:rPr>
              <a:t>относящегося</a:t>
            </a:r>
            <a:r>
              <a:rPr sz="1400" b="1">
                <a:latin typeface="DejaVu Sans Condensed"/>
                <a:ea typeface="DejaVu Sans Condensed"/>
                <a:cs typeface="DejaVu Sans Condensed"/>
              </a:rPr>
              <a:t> </a:t>
            </a:r>
            <a:r>
              <a:rPr sz="1400" b="1" i="1" u="sng">
                <a:latin typeface="DejaVu Sans Condensed"/>
                <a:ea typeface="DejaVu Sans Condensed"/>
                <a:cs typeface="DejaVu Sans Condensed"/>
              </a:rPr>
              <a:t>к </a:t>
            </a:r>
            <a:r>
              <a:rPr sz="1400" b="1" i="1" u="sng" err="1">
                <a:latin typeface="DejaVu Sans Condensed"/>
                <a:ea typeface="DejaVu Sans Condensed"/>
                <a:cs typeface="DejaVu Sans Condensed"/>
              </a:rPr>
              <a:t>одному</a:t>
            </a:r>
            <a:r>
              <a:rPr sz="1400" b="1" i="1" u="sng">
                <a:latin typeface="DejaVu Sans Condensed"/>
                <a:ea typeface="DejaVu Sans Condensed"/>
                <a:cs typeface="DejaVu Sans Condensed"/>
              </a:rPr>
              <a:t> </a:t>
            </a:r>
            <a:r>
              <a:rPr sz="1400" b="1" i="1" u="sng" err="1">
                <a:latin typeface="DejaVu Sans Condensed"/>
                <a:ea typeface="DejaVu Sans Condensed"/>
                <a:cs typeface="DejaVu Sans Condensed"/>
              </a:rPr>
              <a:t>или</a:t>
            </a:r>
            <a:r>
              <a:rPr sz="1400" b="1" i="1" u="sng">
                <a:latin typeface="DejaVu Sans Condensed"/>
                <a:ea typeface="DejaVu Sans Condensed"/>
                <a:cs typeface="DejaVu Sans Condensed"/>
              </a:rPr>
              <a:t> </a:t>
            </a:r>
            <a:r>
              <a:rPr sz="1400" b="1" i="1" u="sng" err="1">
                <a:latin typeface="DejaVu Sans Condensed"/>
                <a:ea typeface="DejaVu Sans Condensed"/>
                <a:cs typeface="DejaVu Sans Condensed"/>
              </a:rPr>
              <a:t>нескольким</a:t>
            </a:r>
            <a:r>
              <a:rPr sz="1400" b="1" i="1" u="sng">
                <a:latin typeface="DejaVu Sans Condensed"/>
                <a:ea typeface="DejaVu Sans Condensed"/>
                <a:cs typeface="DejaVu Sans Condensed"/>
              </a:rPr>
              <a:t> </a:t>
            </a:r>
            <a:r>
              <a:rPr sz="1400" b="1" err="1">
                <a:latin typeface="DejaVu Sans Condensed"/>
                <a:ea typeface="DejaVu Sans Condensed"/>
                <a:cs typeface="DejaVu Sans Condensed"/>
              </a:rPr>
              <a:t>из</a:t>
            </a:r>
            <a:r>
              <a:rPr sz="1400" b="1">
                <a:latin typeface="DejaVu Sans Condensed"/>
                <a:ea typeface="DejaVu Sans Condensed"/>
                <a:cs typeface="DejaVu Sans Condensed"/>
              </a:rPr>
              <a:t> </a:t>
            </a:r>
            <a:r>
              <a:rPr sz="1400" b="1" err="1">
                <a:latin typeface="DejaVu Sans Condensed"/>
                <a:ea typeface="DejaVu Sans Condensed"/>
                <a:cs typeface="DejaVu Sans Condensed"/>
              </a:rPr>
              <a:t>следующих</a:t>
            </a:r>
            <a:r>
              <a:rPr sz="1400" b="1">
                <a:latin typeface="DejaVu Sans Condensed"/>
                <a:ea typeface="DejaVu Sans Condensed"/>
                <a:cs typeface="DejaVu Sans Condensed"/>
              </a:rPr>
              <a:t> </a:t>
            </a:r>
            <a:r>
              <a:rPr sz="1400" b="1" err="1">
                <a:latin typeface="DejaVu Sans Condensed"/>
                <a:ea typeface="DejaVu Sans Condensed"/>
                <a:cs typeface="DejaVu Sans Condensed"/>
              </a:rPr>
              <a:t>договоров</a:t>
            </a:r>
            <a:r>
              <a:rPr sz="1400" b="1">
                <a:latin typeface="DejaVu Sans Condensed"/>
                <a:ea typeface="DejaVu Sans Condensed"/>
                <a:cs typeface="DejaVu Sans Condensed"/>
              </a:rPr>
              <a:t> (</a:t>
            </a:r>
            <a:r>
              <a:rPr sz="1400" b="1" err="1">
                <a:latin typeface="DejaVu Sans Condensed"/>
                <a:ea typeface="DejaVu Sans Condensed"/>
                <a:cs typeface="DejaVu Sans Condensed"/>
              </a:rPr>
              <a:t>контрактов</a:t>
            </a:r>
            <a:r>
              <a:rPr sz="1400" b="1">
                <a:latin typeface="DejaVu Sans Condensed"/>
                <a:ea typeface="DejaVu Sans Condensed"/>
                <a:cs typeface="DejaVu Sans Condensed"/>
              </a:rPr>
              <a:t>): </a:t>
            </a:r>
          </a:p>
          <a:p>
            <a:pPr marL="0" indent="0" algn="just">
              <a:buChar char="-"/>
            </a:pPr>
            <a:r>
              <a:rPr sz="1400" err="1">
                <a:latin typeface="DejaVu Sans Condensed"/>
                <a:ea typeface="DejaVu Sans Condensed"/>
                <a:cs typeface="DejaVu Sans Condensed"/>
              </a:rPr>
              <a:t>контракт</a:t>
            </a:r>
            <a:r>
              <a:rPr sz="1400">
                <a:latin typeface="DejaVu Sans Condensed"/>
                <a:ea typeface="DejaVu Sans Condensed"/>
                <a:cs typeface="DejaVu Sans Condensed"/>
              </a:rPr>
              <a:t>, </a:t>
            </a:r>
            <a:r>
              <a:rPr sz="1400" err="1">
                <a:latin typeface="DejaVu Sans Condensed"/>
                <a:ea typeface="DejaVu Sans Condensed"/>
                <a:cs typeface="DejaVu Sans Condensed"/>
              </a:rPr>
              <a:t>предусмотренный</a:t>
            </a:r>
            <a:r>
              <a:rPr sz="1400">
                <a:latin typeface="DejaVu Sans Condensed"/>
                <a:ea typeface="DejaVu Sans Condensed"/>
                <a:cs typeface="DejaVu Sans Condensed"/>
              </a:rPr>
              <a:t> </a:t>
            </a:r>
            <a:r>
              <a:rPr sz="1400" err="1">
                <a:latin typeface="DejaVu Sans Condensed"/>
                <a:ea typeface="DejaVu Sans Condensed"/>
                <a:cs typeface="DejaVu Sans Condensed"/>
              </a:rPr>
              <a:t>частью</a:t>
            </a:r>
            <a:r>
              <a:rPr sz="1400">
                <a:latin typeface="DejaVu Sans Condensed"/>
                <a:ea typeface="DejaVu Sans Condensed"/>
                <a:cs typeface="DejaVu Sans Condensed"/>
              </a:rPr>
              <a:t> 16 </a:t>
            </a:r>
            <a:r>
              <a:rPr sz="1400" err="1">
                <a:latin typeface="DejaVu Sans Condensed"/>
                <a:ea typeface="DejaVu Sans Condensed"/>
                <a:cs typeface="DejaVu Sans Condensed"/>
              </a:rPr>
              <a:t>статьи</a:t>
            </a:r>
            <a:r>
              <a:rPr sz="1400">
                <a:latin typeface="DejaVu Sans Condensed"/>
                <a:ea typeface="DejaVu Sans Condensed"/>
                <a:cs typeface="DejaVu Sans Condensed"/>
              </a:rPr>
              <a:t> 34 </a:t>
            </a:r>
            <a:r>
              <a:rPr sz="1400" err="1">
                <a:latin typeface="DejaVu Sans Condensed"/>
                <a:ea typeface="DejaVu Sans Condensed"/>
                <a:cs typeface="DejaVu Sans Condensed"/>
              </a:rPr>
              <a:t>Закона</a:t>
            </a:r>
            <a:r>
              <a:rPr sz="1400">
                <a:latin typeface="DejaVu Sans Condensed"/>
                <a:ea typeface="DejaVu Sans Condensed"/>
                <a:cs typeface="DejaVu Sans Condensed"/>
              </a:rPr>
              <a:t> № 44-ФЗ;</a:t>
            </a:r>
          </a:p>
          <a:p>
            <a:pPr marL="0" indent="0" algn="just">
              <a:buChar char="-"/>
            </a:pPr>
            <a:r>
              <a:rPr sz="1400" err="1">
                <a:latin typeface="DejaVu Sans Condensed"/>
                <a:ea typeface="DejaVu Sans Condensed"/>
                <a:cs typeface="DejaVu Sans Condensed"/>
              </a:rPr>
              <a:t>контракт</a:t>
            </a:r>
            <a:r>
              <a:rPr sz="1400">
                <a:latin typeface="DejaVu Sans Condensed"/>
                <a:ea typeface="DejaVu Sans Condensed"/>
                <a:cs typeface="DejaVu Sans Condensed"/>
              </a:rPr>
              <a:t>, </a:t>
            </a:r>
            <a:r>
              <a:rPr sz="1400" err="1">
                <a:latin typeface="DejaVu Sans Condensed"/>
                <a:ea typeface="DejaVu Sans Condensed"/>
                <a:cs typeface="DejaVu Sans Condensed"/>
              </a:rPr>
              <a:t>предусмотренный</a:t>
            </a:r>
            <a:r>
              <a:rPr sz="1400">
                <a:latin typeface="DejaVu Sans Condensed"/>
                <a:ea typeface="DejaVu Sans Condensed"/>
                <a:cs typeface="DejaVu Sans Condensed"/>
              </a:rPr>
              <a:t> </a:t>
            </a:r>
            <a:r>
              <a:rPr sz="1400" err="1">
                <a:latin typeface="DejaVu Sans Condensed"/>
                <a:ea typeface="DejaVu Sans Condensed"/>
                <a:cs typeface="DejaVu Sans Condensed"/>
              </a:rPr>
              <a:t>частью</a:t>
            </a:r>
            <a:r>
              <a:rPr sz="1400">
                <a:latin typeface="DejaVu Sans Condensed"/>
                <a:ea typeface="DejaVu Sans Condensed"/>
                <a:cs typeface="DejaVu Sans Condensed"/>
              </a:rPr>
              <a:t> 16.1 </a:t>
            </a:r>
            <a:r>
              <a:rPr sz="1400" err="1">
                <a:latin typeface="DejaVu Sans Condensed"/>
                <a:ea typeface="DejaVu Sans Condensed"/>
                <a:cs typeface="DejaVu Sans Condensed"/>
              </a:rPr>
              <a:t>статьи</a:t>
            </a:r>
            <a:r>
              <a:rPr sz="1400">
                <a:latin typeface="DejaVu Sans Condensed"/>
                <a:ea typeface="DejaVu Sans Condensed"/>
                <a:cs typeface="DejaVu Sans Condensed"/>
              </a:rPr>
              <a:t> 34 </a:t>
            </a:r>
            <a:r>
              <a:rPr sz="1400" err="1">
                <a:latin typeface="DejaVu Sans Condensed"/>
                <a:ea typeface="DejaVu Sans Condensed"/>
                <a:cs typeface="DejaVu Sans Condensed"/>
              </a:rPr>
              <a:t>Закона</a:t>
            </a:r>
            <a:r>
              <a:rPr sz="1400">
                <a:latin typeface="DejaVu Sans Condensed"/>
                <a:ea typeface="DejaVu Sans Condensed"/>
                <a:cs typeface="DejaVu Sans Condensed"/>
              </a:rPr>
              <a:t> № 44-ФЗ;</a:t>
            </a:r>
          </a:p>
          <a:p>
            <a:pPr marL="0" indent="0" algn="just">
              <a:buChar char="-"/>
            </a:pPr>
            <a:r>
              <a:rPr sz="1400" err="1">
                <a:latin typeface="DejaVu Sans Condensed"/>
                <a:ea typeface="DejaVu Sans Condensed"/>
                <a:cs typeface="DejaVu Sans Condensed"/>
              </a:rPr>
              <a:t>контракт</a:t>
            </a:r>
            <a:r>
              <a:rPr sz="1400">
                <a:latin typeface="DejaVu Sans Condensed"/>
                <a:ea typeface="DejaVu Sans Condensed"/>
                <a:cs typeface="DejaVu Sans Condensed"/>
              </a:rPr>
              <a:t>, </a:t>
            </a:r>
            <a:r>
              <a:rPr sz="1400" err="1">
                <a:latin typeface="DejaVu Sans Condensed"/>
                <a:ea typeface="DejaVu Sans Condensed"/>
                <a:cs typeface="DejaVu Sans Condensed"/>
              </a:rPr>
              <a:t>предусмотренный</a:t>
            </a:r>
            <a:r>
              <a:rPr sz="1400">
                <a:latin typeface="DejaVu Sans Condensed"/>
                <a:ea typeface="DejaVu Sans Condensed"/>
                <a:cs typeface="DejaVu Sans Condensed"/>
              </a:rPr>
              <a:t> </a:t>
            </a:r>
            <a:r>
              <a:rPr sz="1400" err="1">
                <a:latin typeface="DejaVu Sans Condensed"/>
                <a:ea typeface="DejaVu Sans Condensed"/>
                <a:cs typeface="DejaVu Sans Condensed"/>
              </a:rPr>
              <a:t>частью</a:t>
            </a:r>
            <a:r>
              <a:rPr sz="1400">
                <a:latin typeface="DejaVu Sans Condensed"/>
                <a:ea typeface="DejaVu Sans Condensed"/>
                <a:cs typeface="DejaVu Sans Condensed"/>
              </a:rPr>
              <a:t> 56 </a:t>
            </a:r>
            <a:r>
              <a:rPr sz="1400" err="1">
                <a:latin typeface="DejaVu Sans Condensed"/>
                <a:ea typeface="DejaVu Sans Condensed"/>
                <a:cs typeface="DejaVu Sans Condensed"/>
              </a:rPr>
              <a:t>статьи</a:t>
            </a:r>
            <a:r>
              <a:rPr sz="1400">
                <a:latin typeface="DejaVu Sans Condensed"/>
                <a:ea typeface="DejaVu Sans Condensed"/>
                <a:cs typeface="DejaVu Sans Condensed"/>
              </a:rPr>
              <a:t> 112 </a:t>
            </a:r>
            <a:r>
              <a:rPr sz="1400" err="1">
                <a:latin typeface="DejaVu Sans Condensed"/>
                <a:ea typeface="DejaVu Sans Condensed"/>
                <a:cs typeface="DejaVu Sans Condensed"/>
              </a:rPr>
              <a:t>Закона</a:t>
            </a:r>
            <a:r>
              <a:rPr sz="1400">
                <a:latin typeface="DejaVu Sans Condensed"/>
                <a:ea typeface="DejaVu Sans Condensed"/>
                <a:cs typeface="DejaVu Sans Condensed"/>
              </a:rPr>
              <a:t> № 44-ФЗ;</a:t>
            </a:r>
          </a:p>
          <a:p>
            <a:pPr marL="0" indent="0" algn="just">
              <a:buChar char="-"/>
            </a:pPr>
            <a:r>
              <a:rPr sz="1400" err="1">
                <a:latin typeface="DejaVu Sans Condensed"/>
                <a:ea typeface="DejaVu Sans Condensed"/>
                <a:cs typeface="DejaVu Sans Condensed"/>
              </a:rPr>
              <a:t>договор</a:t>
            </a:r>
            <a:r>
              <a:rPr sz="1400">
                <a:latin typeface="DejaVu Sans Condensed"/>
                <a:ea typeface="DejaVu Sans Condensed"/>
                <a:cs typeface="DejaVu Sans Condensed"/>
              </a:rPr>
              <a:t>, </a:t>
            </a:r>
            <a:r>
              <a:rPr sz="1400" err="1">
                <a:latin typeface="DejaVu Sans Condensed"/>
                <a:ea typeface="DejaVu Sans Condensed"/>
                <a:cs typeface="DejaVu Sans Condensed"/>
              </a:rPr>
              <a:t>не</a:t>
            </a:r>
            <a:r>
              <a:rPr sz="1400">
                <a:latin typeface="DejaVu Sans Condensed"/>
                <a:ea typeface="DejaVu Sans Condensed"/>
                <a:cs typeface="DejaVu Sans Condensed"/>
              </a:rPr>
              <a:t> </a:t>
            </a:r>
            <a:r>
              <a:rPr sz="1400" err="1">
                <a:latin typeface="DejaVu Sans Condensed"/>
                <a:ea typeface="DejaVu Sans Condensed"/>
                <a:cs typeface="DejaVu Sans Condensed"/>
              </a:rPr>
              <a:t>относящийся</a:t>
            </a:r>
            <a:r>
              <a:rPr sz="1400">
                <a:latin typeface="DejaVu Sans Condensed"/>
                <a:ea typeface="DejaVu Sans Condensed"/>
                <a:cs typeface="DejaVu Sans Condensed"/>
              </a:rPr>
              <a:t> к </a:t>
            </a:r>
            <a:r>
              <a:rPr sz="1400" err="1">
                <a:latin typeface="DejaVu Sans Condensed"/>
                <a:ea typeface="DejaVu Sans Condensed"/>
                <a:cs typeface="DejaVu Sans Condensed"/>
              </a:rPr>
              <a:t>контрактам</a:t>
            </a:r>
            <a:r>
              <a:rPr sz="1400">
                <a:latin typeface="DejaVu Sans Condensed"/>
                <a:ea typeface="DejaVu Sans Condensed"/>
                <a:cs typeface="DejaVu Sans Condensed"/>
              </a:rPr>
              <a:t>, </a:t>
            </a:r>
            <a:r>
              <a:rPr sz="1400" err="1">
                <a:latin typeface="DejaVu Sans Condensed"/>
                <a:ea typeface="DejaVu Sans Condensed"/>
                <a:cs typeface="DejaVu Sans Condensed"/>
              </a:rPr>
              <a:t>указанным</a:t>
            </a:r>
            <a:r>
              <a:rPr sz="1400">
                <a:latin typeface="DejaVu Sans Condensed"/>
                <a:ea typeface="DejaVu Sans Condensed"/>
                <a:cs typeface="DejaVu Sans Condensed"/>
              </a:rPr>
              <a:t> в </a:t>
            </a:r>
            <a:r>
              <a:rPr sz="1400" err="1">
                <a:latin typeface="DejaVu Sans Condensed"/>
                <a:ea typeface="DejaVu Sans Condensed"/>
                <a:cs typeface="DejaVu Sans Condensed"/>
              </a:rPr>
              <a:t>абзацах</a:t>
            </a:r>
            <a:r>
              <a:rPr sz="1400">
                <a:latin typeface="DejaVu Sans Condensed"/>
                <a:ea typeface="DejaVu Sans Condensed"/>
                <a:cs typeface="DejaVu Sans Condensed"/>
              </a:rPr>
              <a:t> </a:t>
            </a:r>
            <a:r>
              <a:rPr sz="1400" err="1">
                <a:latin typeface="DejaVu Sans Condensed"/>
                <a:ea typeface="DejaVu Sans Condensed"/>
                <a:cs typeface="DejaVu Sans Condensed"/>
              </a:rPr>
              <a:t>втором</a:t>
            </a:r>
            <a:r>
              <a:rPr sz="1400">
                <a:latin typeface="DejaVu Sans Condensed"/>
                <a:ea typeface="DejaVu Sans Condensed"/>
                <a:cs typeface="DejaVu Sans Condensed"/>
              </a:rPr>
              <a:t> - </a:t>
            </a:r>
            <a:r>
              <a:rPr sz="1400" err="1">
                <a:latin typeface="DejaVu Sans Condensed"/>
                <a:ea typeface="DejaVu Sans Condensed"/>
                <a:cs typeface="DejaVu Sans Condensed"/>
              </a:rPr>
              <a:t>четвертом</a:t>
            </a:r>
            <a:r>
              <a:rPr sz="1400">
                <a:latin typeface="DejaVu Sans Condensed"/>
                <a:ea typeface="DejaVu Sans Condensed"/>
                <a:cs typeface="DejaVu Sans Condensed"/>
              </a:rPr>
              <a:t>  </a:t>
            </a:r>
            <a:r>
              <a:rPr sz="1400" err="1">
                <a:latin typeface="DejaVu Sans Condensed"/>
                <a:ea typeface="DejaVu Sans Condensed"/>
                <a:cs typeface="DejaVu Sans Condensed"/>
              </a:rPr>
              <a:t>подпункта</a:t>
            </a:r>
            <a:r>
              <a:rPr sz="1400">
                <a:latin typeface="DejaVu Sans Condensed"/>
                <a:ea typeface="DejaVu Sans Condensed"/>
                <a:cs typeface="DejaVu Sans Condensed"/>
              </a:rPr>
              <a:t>, и </a:t>
            </a:r>
            <a:r>
              <a:rPr sz="1400" err="1">
                <a:latin typeface="DejaVu Sans Condensed"/>
                <a:ea typeface="DejaVu Sans Condensed"/>
                <a:cs typeface="DejaVu Sans Condensed"/>
              </a:rPr>
              <a:t>предусматривающий</a:t>
            </a:r>
            <a:r>
              <a:rPr sz="1400">
                <a:latin typeface="DejaVu Sans Condensed"/>
                <a:ea typeface="DejaVu Sans Condensed"/>
                <a:cs typeface="DejaVu Sans Condensed"/>
              </a:rPr>
              <a:t> </a:t>
            </a:r>
            <a:r>
              <a:rPr sz="1400" err="1">
                <a:latin typeface="DejaVu Sans Condensed"/>
                <a:ea typeface="DejaVu Sans Condensed"/>
                <a:cs typeface="DejaVu Sans Condensed"/>
              </a:rPr>
              <a:t>выполнение</a:t>
            </a:r>
            <a:r>
              <a:rPr sz="1400">
                <a:latin typeface="DejaVu Sans Condensed"/>
                <a:ea typeface="DejaVu Sans Condensed"/>
                <a:cs typeface="DejaVu Sans Condensed"/>
              </a:rPr>
              <a:t> </a:t>
            </a:r>
            <a:r>
              <a:rPr sz="1400" err="1">
                <a:latin typeface="DejaVu Sans Condensed"/>
                <a:ea typeface="DejaVu Sans Condensed"/>
                <a:cs typeface="DejaVu Sans Condensed"/>
              </a:rPr>
              <a:t>работ</a:t>
            </a:r>
            <a:r>
              <a:rPr sz="1400">
                <a:latin typeface="DejaVu Sans Condensed"/>
                <a:ea typeface="DejaVu Sans Condensed"/>
                <a:cs typeface="DejaVu Sans Condensed"/>
              </a:rPr>
              <a:t> </a:t>
            </a:r>
            <a:r>
              <a:rPr sz="1400" err="1">
                <a:latin typeface="DejaVu Sans Condensed"/>
                <a:ea typeface="DejaVu Sans Condensed"/>
                <a:cs typeface="DejaVu Sans Condensed"/>
              </a:rPr>
              <a:t>по</a:t>
            </a:r>
            <a:r>
              <a:rPr sz="1400">
                <a:latin typeface="DejaVu Sans Condensed"/>
                <a:ea typeface="DejaVu Sans Condensed"/>
                <a:cs typeface="DejaVu Sans Condensed"/>
              </a:rPr>
              <a:t> </a:t>
            </a:r>
            <a:r>
              <a:rPr sz="1400" err="1">
                <a:solidFill>
                  <a:srgbClr val="92D050"/>
                </a:solidFill>
                <a:latin typeface="DejaVu Sans Condensed"/>
                <a:ea typeface="DejaVu Sans Condensed"/>
                <a:cs typeface="DejaVu Sans Condensed"/>
              </a:rPr>
              <a:t>строительству</a:t>
            </a:r>
            <a:r>
              <a:rPr sz="1400">
                <a:solidFill>
                  <a:srgbClr val="92D050"/>
                </a:solidFill>
                <a:latin typeface="DejaVu Sans Condensed"/>
                <a:ea typeface="DejaVu Sans Condensed"/>
                <a:cs typeface="DejaVu Sans Condensed"/>
              </a:rPr>
              <a:t>, </a:t>
            </a:r>
            <a:r>
              <a:rPr sz="1400" err="1">
                <a:solidFill>
                  <a:srgbClr val="92D050"/>
                </a:solidFill>
                <a:latin typeface="DejaVu Sans Condensed"/>
                <a:ea typeface="DejaVu Sans Condensed"/>
                <a:cs typeface="DejaVu Sans Condensed"/>
              </a:rPr>
              <a:t>реконструкции</a:t>
            </a:r>
            <a:r>
              <a:rPr sz="1400">
                <a:solidFill>
                  <a:srgbClr val="92D050"/>
                </a:solidFill>
                <a:latin typeface="DejaVu Sans Condensed"/>
                <a:ea typeface="DejaVu Sans Condensed"/>
                <a:cs typeface="DejaVu Sans Condensed"/>
              </a:rPr>
              <a:t>, </a:t>
            </a:r>
            <a:r>
              <a:rPr sz="1400" err="1">
                <a:solidFill>
                  <a:srgbClr val="92D050"/>
                </a:solidFill>
                <a:latin typeface="DejaVu Sans Condensed"/>
                <a:ea typeface="DejaVu Sans Condensed"/>
                <a:cs typeface="DejaVu Sans Condensed"/>
              </a:rPr>
              <a:t>капитальному</a:t>
            </a:r>
            <a:r>
              <a:rPr sz="1400">
                <a:solidFill>
                  <a:srgbClr val="92D050"/>
                </a:solidFill>
                <a:latin typeface="DejaVu Sans Condensed"/>
                <a:ea typeface="DejaVu Sans Condensed"/>
                <a:cs typeface="DejaVu Sans Condensed"/>
              </a:rPr>
              <a:t> </a:t>
            </a:r>
            <a:r>
              <a:rPr sz="1400" err="1">
                <a:solidFill>
                  <a:srgbClr val="92D050"/>
                </a:solidFill>
                <a:latin typeface="DejaVu Sans Condensed"/>
                <a:ea typeface="DejaVu Sans Condensed"/>
                <a:cs typeface="DejaVu Sans Condensed"/>
              </a:rPr>
              <a:t>ремонту</a:t>
            </a:r>
            <a:r>
              <a:rPr sz="1400">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сносу</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объекта</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капитального</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строительства</a:t>
            </a:r>
            <a:r>
              <a:rPr sz="1400">
                <a:solidFill>
                  <a:srgbClr val="FF0000"/>
                </a:solidFill>
                <a:latin typeface="DejaVu Sans Condensed"/>
                <a:ea typeface="DejaVu Sans Condensed"/>
                <a:cs typeface="DejaVu Sans Condensed"/>
              </a:rPr>
              <a:t> (в </a:t>
            </a:r>
            <a:r>
              <a:rPr sz="1400" err="1">
                <a:solidFill>
                  <a:srgbClr val="FF0000"/>
                </a:solidFill>
                <a:latin typeface="DejaVu Sans Condensed"/>
                <a:ea typeface="DejaVu Sans Condensed"/>
                <a:cs typeface="DejaVu Sans Condensed"/>
              </a:rPr>
              <a:t>том</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числе</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линейного</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объекта</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проведение</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работ</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по</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сохранению</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объектов</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культурного</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наследия</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памятников</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истории</a:t>
            </a:r>
            <a:r>
              <a:rPr sz="1400">
                <a:solidFill>
                  <a:srgbClr val="FF0000"/>
                </a:solidFill>
                <a:latin typeface="DejaVu Sans Condensed"/>
                <a:ea typeface="DejaVu Sans Condensed"/>
                <a:cs typeface="DejaVu Sans Condensed"/>
              </a:rPr>
              <a:t> и </a:t>
            </a:r>
            <a:r>
              <a:rPr sz="1400" err="1">
                <a:solidFill>
                  <a:srgbClr val="FF0000"/>
                </a:solidFill>
                <a:latin typeface="DejaVu Sans Condensed"/>
                <a:ea typeface="DejaVu Sans Condensed"/>
                <a:cs typeface="DejaVu Sans Condensed"/>
              </a:rPr>
              <a:t>культуры</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народов</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Российской</a:t>
            </a:r>
            <a:r>
              <a:rPr sz="1400">
                <a:solidFill>
                  <a:srgbClr val="FF0000"/>
                </a:solidFill>
                <a:latin typeface="DejaVu Sans Condensed"/>
                <a:ea typeface="DejaVu Sans Condensed"/>
                <a:cs typeface="DejaVu Sans Condensed"/>
              </a:rPr>
              <a:t> </a:t>
            </a:r>
            <a:r>
              <a:rPr sz="1400" err="1">
                <a:solidFill>
                  <a:srgbClr val="FF0000"/>
                </a:solidFill>
                <a:latin typeface="DejaVu Sans Condensed"/>
                <a:ea typeface="DejaVu Sans Condensed"/>
                <a:cs typeface="DejaVu Sans Condensed"/>
              </a:rPr>
              <a:t>Федерации</a:t>
            </a:r>
            <a:r>
              <a:rPr sz="1400">
                <a:solidFill>
                  <a:srgbClr val="FF0000"/>
                </a:solidFill>
                <a:latin typeface="DejaVu Sans Condensed"/>
                <a:ea typeface="DejaVu Sans Condensed"/>
                <a:cs typeface="DejaVu Sans Condensed"/>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GroupShape 620"/>
        <p:cNvGrpSpPr/>
        <p:nvPr/>
      </p:nvGrpSpPr>
      <p:grpSpPr>
        <a:xfrm>
          <a:off x="0" y="0"/>
          <a:ext cx="0" cy="0"/>
          <a:chOff x="0" y="0"/>
          <a:chExt cx="0" cy="0"/>
        </a:xfrm>
      </p:grpSpPr>
      <p:pic>
        <p:nvPicPr>
          <p:cNvPr id="622" name="Picture 622"/>
          <p:cNvPicPr/>
          <p:nvPr/>
        </p:nvPicPr>
        <p:blipFill>
          <a:blip r:embed="rId2"/>
          <a:srcRect l="31461"/>
          <a:stretch/>
        </p:blipFill>
        <p:spPr>
          <a:xfrm>
            <a:off x="6158565" y="130557"/>
            <a:ext cx="5963493" cy="6616397"/>
          </a:xfrm>
          <a:prstGeom prst="rect">
            <a:avLst/>
          </a:prstGeom>
          <a:ln>
            <a:noFill/>
          </a:ln>
        </p:spPr>
      </p:pic>
      <p:sp>
        <p:nvSpPr>
          <p:cNvPr id="623" name="Shape 623"/>
          <p:cNvSpPr txBox="1"/>
          <p:nvPr/>
        </p:nvSpPr>
        <p:spPr>
          <a:xfrm>
            <a:off x="669067" y="380319"/>
            <a:ext cx="8859943" cy="523220"/>
          </a:xfrm>
          <a:prstGeom prst="rect">
            <a:avLst/>
          </a:prstGeom>
          <a:noFill/>
          <a:ln>
            <a:noFill/>
          </a:ln>
        </p:spPr>
        <p:txBody>
          <a:bodyPr wrap="square" lIns="91440" tIns="45720" rIns="91440" bIns="45720">
            <a:spAutoFit/>
          </a:bodyPr>
          <a:lstStyle/>
          <a:p>
            <a:pPr marL="0" indent="0" algn="l"/>
            <a:r>
              <a:rPr sz="2800" b="1">
                <a:solidFill>
                  <a:srgbClr val="123163"/>
                </a:solidFill>
                <a:latin typeface="Times New Roman"/>
                <a:ea typeface="Times New Roman"/>
                <a:cs typeface="Times New Roman"/>
              </a:rPr>
              <a:t>УСТАНОВЛЕНИЕ ПРЕДЕЛЬНЫХ ЗНАЧЕНИЙ</a:t>
            </a:r>
          </a:p>
        </p:txBody>
      </p:sp>
      <p:sp>
        <p:nvSpPr>
          <p:cNvPr id="624" name="Shape 624"/>
          <p:cNvSpPr/>
          <p:nvPr/>
        </p:nvSpPr>
        <p:spPr>
          <a:xfrm>
            <a:off x="822322" y="897564"/>
            <a:ext cx="5337322"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pic>
        <p:nvPicPr>
          <p:cNvPr id="626" name="Picture 626"/>
          <p:cNvPicPr/>
          <p:nvPr/>
        </p:nvPicPr>
        <p:blipFill>
          <a:blip r:embed="rId3"/>
          <a:srcRect l="96064" r="-2107"/>
          <a:stretch/>
        </p:blipFill>
        <p:spPr>
          <a:xfrm>
            <a:off x="-219676" y="-77057"/>
            <a:ext cx="1288499" cy="12192000"/>
          </a:xfrm>
          <a:prstGeom prst="rect">
            <a:avLst/>
          </a:prstGeom>
        </p:spPr>
      </p:pic>
      <p:pic>
        <p:nvPicPr>
          <p:cNvPr id="628" name="Picture 628"/>
          <p:cNvPicPr/>
          <p:nvPr/>
        </p:nvPicPr>
        <p:blipFill>
          <a:blip r:embed="rId4"/>
          <a:stretch/>
        </p:blipFill>
        <p:spPr>
          <a:xfrm rot="16200000">
            <a:off x="-622404" y="5594232"/>
            <a:ext cx="1960091" cy="1102659"/>
          </a:xfrm>
          <a:prstGeom prst="rect">
            <a:avLst/>
          </a:prstGeom>
        </p:spPr>
      </p:pic>
      <p:sp>
        <p:nvSpPr>
          <p:cNvPr id="629" name="Shape 629"/>
          <p:cNvSpPr/>
          <p:nvPr/>
        </p:nvSpPr>
        <p:spPr>
          <a:xfrm>
            <a:off x="754185" y="1854904"/>
            <a:ext cx="3432784" cy="3200876"/>
          </a:xfrm>
          <a:prstGeom prst="roundRect">
            <a:avLst/>
          </a:prstGeom>
          <a:solidFill>
            <a:schemeClr val="bg1">
              <a:alpha val="56667"/>
            </a:schemeClr>
          </a:solidFill>
          <a:ln w="28575">
            <a:solidFill>
              <a:schemeClr val="accent1"/>
            </a:solidFill>
            <a:prstDash val="solid"/>
          </a:ln>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ctr"/>
            <a:r>
              <a:rPr sz="2400" b="1">
                <a:solidFill>
                  <a:srgbClr val="123163"/>
                </a:solidFill>
                <a:latin typeface="Times New Roman"/>
                <a:ea typeface="Times New Roman"/>
                <a:cs typeface="Times New Roman"/>
              </a:rPr>
              <a:t>ОБЩАЯ </a:t>
            </a:r>
            <a:r>
              <a:rPr lang="ru-RU" sz="2400" b="1">
                <a:solidFill>
                  <a:srgbClr val="123163"/>
                </a:solidFill>
                <a:latin typeface="Times New Roman"/>
                <a:ea typeface="Times New Roman"/>
                <a:cs typeface="Times New Roman"/>
              </a:rPr>
              <a:t>ЦЕНА</a:t>
            </a:r>
          </a:p>
          <a:p>
            <a:pPr marL="0" indent="0" algn="ctr"/>
            <a:r>
              <a:rPr sz="1800" b="1" err="1">
                <a:solidFill>
                  <a:schemeClr val="tx1"/>
                </a:solidFill>
                <a:latin typeface="Times New Roman"/>
                <a:ea typeface="Times New Roman"/>
                <a:cs typeface="Times New Roman"/>
              </a:rPr>
              <a:t>исполненных</a:t>
            </a:r>
            <a:r>
              <a:rPr sz="1800" b="1">
                <a:solidFill>
                  <a:schemeClr val="tx1"/>
                </a:solidFill>
                <a:latin typeface="Times New Roman"/>
                <a:ea typeface="Times New Roman"/>
                <a:cs typeface="Times New Roman"/>
              </a:rPr>
              <a:t> </a:t>
            </a:r>
            <a:r>
              <a:rPr sz="1800" b="1" err="1">
                <a:solidFill>
                  <a:schemeClr val="tx1"/>
                </a:solidFill>
                <a:latin typeface="Times New Roman"/>
                <a:ea typeface="Times New Roman"/>
                <a:cs typeface="Times New Roman"/>
              </a:rPr>
              <a:t>контрактов</a:t>
            </a:r>
            <a:r>
              <a:rPr sz="1800" b="1">
                <a:solidFill>
                  <a:schemeClr val="tx1"/>
                </a:solidFill>
                <a:latin typeface="Times New Roman"/>
                <a:ea typeface="Times New Roman"/>
                <a:cs typeface="Times New Roman"/>
              </a:rPr>
              <a:t> (</a:t>
            </a:r>
            <a:r>
              <a:rPr sz="1800" b="1" err="1">
                <a:solidFill>
                  <a:schemeClr val="tx1"/>
                </a:solidFill>
                <a:latin typeface="Times New Roman"/>
                <a:ea typeface="Times New Roman"/>
                <a:cs typeface="Times New Roman"/>
              </a:rPr>
              <a:t>договоров</a:t>
            </a:r>
            <a:r>
              <a:rPr sz="1800" b="1">
                <a:solidFill>
                  <a:schemeClr val="tx1"/>
                </a:solidFill>
                <a:latin typeface="Times New Roman"/>
                <a:ea typeface="Times New Roman"/>
                <a:cs typeface="Times New Roman"/>
              </a:rPr>
              <a:t>):</a:t>
            </a:r>
            <a:endParaRPr sz="1800">
              <a:solidFill>
                <a:schemeClr val="tx1"/>
              </a:solidFill>
              <a:latin typeface="+mn-lt"/>
              <a:ea typeface="+mn-ea"/>
              <a:cs typeface="+mn-cs"/>
            </a:endParaRPr>
          </a:p>
          <a:p>
            <a:pPr marL="0" indent="0" algn="just"/>
            <a:endParaRPr sz="1800" b="1">
              <a:solidFill>
                <a:schemeClr val="tx1"/>
              </a:solidFill>
              <a:latin typeface="Times New Roman"/>
              <a:ea typeface="Times New Roman"/>
              <a:cs typeface="Times New Roman"/>
            </a:endParaRPr>
          </a:p>
          <a:p>
            <a:pPr marL="304792" indent="-304792" algn="just">
              <a:buFont typeface="+mn-lt"/>
              <a:buAutoNum type="arabicPeriod"/>
            </a:pPr>
            <a:endParaRPr b="1">
              <a:latin typeface="Times New Roman"/>
              <a:ea typeface="Times New Roman"/>
              <a:cs typeface="Times New Roman"/>
            </a:endParaRPr>
          </a:p>
          <a:p>
            <a:pPr marL="0" indent="0" algn="ctr"/>
            <a:r>
              <a:rPr sz="2000" err="1">
                <a:latin typeface="Times New Roman"/>
                <a:ea typeface="Times New Roman"/>
                <a:cs typeface="Times New Roman"/>
              </a:rPr>
              <a:t>Предельное</a:t>
            </a:r>
            <a:r>
              <a:rPr sz="2000">
                <a:latin typeface="Times New Roman"/>
                <a:ea typeface="Times New Roman"/>
                <a:cs typeface="Times New Roman"/>
              </a:rPr>
              <a:t> </a:t>
            </a:r>
            <a:r>
              <a:rPr sz="2000" b="1" u="sng" err="1">
                <a:solidFill>
                  <a:srgbClr val="123163"/>
                </a:solidFill>
                <a:latin typeface="Times New Roman"/>
                <a:ea typeface="Times New Roman"/>
                <a:cs typeface="Times New Roman"/>
              </a:rPr>
              <a:t>максимальное</a:t>
            </a:r>
            <a:r>
              <a:rPr sz="2000" b="1" u="sng">
                <a:solidFill>
                  <a:srgbClr val="123163"/>
                </a:solidFill>
                <a:latin typeface="Times New Roman"/>
                <a:ea typeface="Times New Roman"/>
                <a:cs typeface="Times New Roman"/>
              </a:rPr>
              <a:t> </a:t>
            </a:r>
            <a:r>
              <a:rPr sz="2000" b="1" u="sng" err="1">
                <a:solidFill>
                  <a:srgbClr val="123163"/>
                </a:solidFill>
                <a:latin typeface="Times New Roman"/>
                <a:ea typeface="Times New Roman"/>
                <a:cs typeface="Times New Roman"/>
              </a:rPr>
              <a:t>значение</a:t>
            </a:r>
            <a:r>
              <a:rPr sz="2000" b="1" u="sng">
                <a:solidFill>
                  <a:srgbClr val="123163"/>
                </a:solidFill>
                <a:latin typeface="Times New Roman"/>
                <a:ea typeface="Times New Roman"/>
                <a:cs typeface="Times New Roman"/>
              </a:rPr>
              <a:t> </a:t>
            </a:r>
            <a:r>
              <a:rPr sz="2000" err="1">
                <a:latin typeface="Times New Roman"/>
                <a:ea typeface="Times New Roman"/>
                <a:cs typeface="Times New Roman"/>
              </a:rPr>
              <a:t>меньше</a:t>
            </a:r>
            <a:r>
              <a:rPr sz="2000">
                <a:latin typeface="Times New Roman"/>
                <a:ea typeface="Times New Roman"/>
                <a:cs typeface="Times New Roman"/>
              </a:rPr>
              <a:t> НМЦК – </a:t>
            </a:r>
            <a:r>
              <a:rPr sz="2000" err="1">
                <a:latin typeface="Times New Roman"/>
                <a:ea typeface="Times New Roman"/>
                <a:cs typeface="Times New Roman"/>
              </a:rPr>
              <a:t>нарушение</a:t>
            </a:r>
            <a:r>
              <a:rPr sz="2000">
                <a:latin typeface="Times New Roman"/>
                <a:ea typeface="Times New Roman"/>
                <a:cs typeface="Times New Roman"/>
              </a:rPr>
              <a:t> </a:t>
            </a:r>
          </a:p>
        </p:txBody>
      </p:sp>
      <p:sp>
        <p:nvSpPr>
          <p:cNvPr id="630" name="Shape 630"/>
          <p:cNvSpPr/>
          <p:nvPr/>
        </p:nvSpPr>
        <p:spPr>
          <a:xfrm>
            <a:off x="4901430" y="1551830"/>
            <a:ext cx="3264141" cy="3814047"/>
          </a:xfrm>
          <a:prstGeom prst="roundRect">
            <a:avLst/>
          </a:prstGeom>
          <a:solidFill>
            <a:schemeClr val="bg1">
              <a:alpha val="56667"/>
            </a:schemeClr>
          </a:solidFill>
          <a:ln w="28575">
            <a:solidFill>
              <a:schemeClr val="accent1"/>
            </a:solidFill>
            <a:prstDash val="solid"/>
          </a:ln>
        </p:spPr>
        <p:txBody>
          <a:bodyPr wrap="square" lIns="91440" tIns="45720" rIns="91440" bIns="45720">
            <a:spAutoFit/>
          </a:bodyPr>
          <a:lstStyle/>
          <a:p>
            <a:pPr marL="0" indent="0" algn="ctr"/>
            <a:r>
              <a:rPr sz="2400" b="1">
                <a:solidFill>
                  <a:srgbClr val="123163"/>
                </a:solidFill>
                <a:latin typeface="Times New Roman"/>
                <a:ea typeface="Times New Roman"/>
                <a:cs typeface="Times New Roman"/>
              </a:rPr>
              <a:t>ОБЩЕЕ КОЛИЧЕСТВО </a:t>
            </a:r>
            <a:r>
              <a:rPr sz="1800" b="1" err="1">
                <a:solidFill>
                  <a:schemeClr val="tx1"/>
                </a:solidFill>
                <a:latin typeface="Times New Roman"/>
                <a:ea typeface="Times New Roman"/>
                <a:cs typeface="Times New Roman"/>
              </a:rPr>
              <a:t>исполненных</a:t>
            </a:r>
            <a:r>
              <a:rPr sz="1800" b="1">
                <a:solidFill>
                  <a:schemeClr val="tx1"/>
                </a:solidFill>
                <a:latin typeface="Times New Roman"/>
                <a:ea typeface="Times New Roman"/>
                <a:cs typeface="Times New Roman"/>
              </a:rPr>
              <a:t> </a:t>
            </a:r>
            <a:r>
              <a:rPr sz="1800" b="1" err="1">
                <a:solidFill>
                  <a:schemeClr val="tx1"/>
                </a:solidFill>
                <a:latin typeface="Times New Roman"/>
                <a:ea typeface="Times New Roman"/>
                <a:cs typeface="Times New Roman"/>
              </a:rPr>
              <a:t>контрактов</a:t>
            </a:r>
            <a:r>
              <a:rPr sz="1800" b="1">
                <a:solidFill>
                  <a:schemeClr val="tx1"/>
                </a:solidFill>
                <a:latin typeface="Times New Roman"/>
                <a:ea typeface="Times New Roman"/>
                <a:cs typeface="Times New Roman"/>
              </a:rPr>
              <a:t> (</a:t>
            </a:r>
            <a:r>
              <a:rPr sz="1800" b="1" err="1">
                <a:solidFill>
                  <a:schemeClr val="tx1"/>
                </a:solidFill>
                <a:latin typeface="Times New Roman"/>
                <a:ea typeface="Times New Roman"/>
                <a:cs typeface="Times New Roman"/>
              </a:rPr>
              <a:t>договоров</a:t>
            </a:r>
            <a:r>
              <a:rPr sz="1800" b="1">
                <a:solidFill>
                  <a:schemeClr val="tx1"/>
                </a:solidFill>
                <a:latin typeface="Times New Roman"/>
                <a:ea typeface="Times New Roman"/>
                <a:cs typeface="Times New Roman"/>
              </a:rPr>
              <a:t>):</a:t>
            </a:r>
            <a:endParaRPr sz="1800">
              <a:solidFill>
                <a:schemeClr val="tx1"/>
              </a:solidFill>
              <a:latin typeface="+mn-lt"/>
              <a:ea typeface="+mn-ea"/>
              <a:cs typeface="+mn-cs"/>
            </a:endParaRPr>
          </a:p>
          <a:p>
            <a:pPr marL="0" indent="0" algn="just"/>
            <a:r>
              <a:rPr sz="1800" b="1">
                <a:solidFill>
                  <a:schemeClr val="tx1"/>
                </a:solidFill>
                <a:latin typeface="Times New Roman"/>
                <a:ea typeface="Times New Roman"/>
                <a:cs typeface="Times New Roman"/>
              </a:rPr>
              <a:t> </a:t>
            </a:r>
            <a:endParaRPr sz="1800">
              <a:solidFill>
                <a:schemeClr val="tx1"/>
              </a:solidFill>
              <a:latin typeface="+mn-lt"/>
              <a:ea typeface="+mn-ea"/>
              <a:cs typeface="+mn-cs"/>
            </a:endParaRPr>
          </a:p>
          <a:p>
            <a:pPr marL="0" indent="0" algn="ctr"/>
            <a:r>
              <a:rPr sz="2000" err="1">
                <a:solidFill>
                  <a:schemeClr val="tx1"/>
                </a:solidFill>
                <a:latin typeface="Times New Roman"/>
                <a:ea typeface="Times New Roman"/>
                <a:cs typeface="Times New Roman"/>
              </a:rPr>
              <a:t>При</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проведении</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контрольных</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мероприятий</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обращаем</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внимание</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на</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совокупность</a:t>
            </a:r>
            <a:r>
              <a:rPr sz="2000">
                <a:solidFill>
                  <a:schemeClr val="tx1"/>
                </a:solidFill>
                <a:latin typeface="Times New Roman"/>
                <a:ea typeface="Times New Roman"/>
                <a:cs typeface="Times New Roman"/>
              </a:rPr>
              <a:t> </a:t>
            </a:r>
            <a:endParaRPr sz="1800">
              <a:solidFill>
                <a:schemeClr val="tx1"/>
              </a:solidFill>
              <a:latin typeface="+mn-lt"/>
              <a:ea typeface="+mn-ea"/>
              <a:cs typeface="+mn-cs"/>
            </a:endParaRPr>
          </a:p>
          <a:p>
            <a:pPr marL="0" indent="0" algn="ctr"/>
            <a:r>
              <a:rPr sz="2000" err="1">
                <a:solidFill>
                  <a:schemeClr val="tx1"/>
                </a:solidFill>
                <a:latin typeface="Times New Roman"/>
                <a:ea typeface="Times New Roman"/>
                <a:cs typeface="Times New Roman"/>
              </a:rPr>
              <a:t>дет</a:t>
            </a:r>
            <a:r>
              <a:rPr sz="2000">
                <a:solidFill>
                  <a:schemeClr val="tx1"/>
                </a:solidFill>
                <a:latin typeface="Times New Roman"/>
                <a:ea typeface="Times New Roman"/>
                <a:cs typeface="Times New Roman"/>
              </a:rPr>
              <a:t>. </a:t>
            </a:r>
            <a:r>
              <a:rPr sz="2000" err="1">
                <a:solidFill>
                  <a:schemeClr val="tx1"/>
                </a:solidFill>
                <a:latin typeface="Times New Roman"/>
                <a:ea typeface="Times New Roman"/>
                <a:cs typeface="Times New Roman"/>
              </a:rPr>
              <a:t>показателей</a:t>
            </a:r>
            <a:endParaRPr sz="1800">
              <a:solidFill>
                <a:schemeClr val="tx1"/>
              </a:solidFill>
              <a:latin typeface="+mn-lt"/>
              <a:ea typeface="+mn-ea"/>
              <a:cs typeface="+mn-cs"/>
            </a:endParaRPr>
          </a:p>
        </p:txBody>
      </p:sp>
      <p:sp>
        <p:nvSpPr>
          <p:cNvPr id="631" name="Shape 631"/>
          <p:cNvSpPr/>
          <p:nvPr/>
        </p:nvSpPr>
        <p:spPr>
          <a:xfrm>
            <a:off x="8880031" y="1197381"/>
            <a:ext cx="2925907" cy="4721721"/>
          </a:xfrm>
          <a:prstGeom prst="roundRect">
            <a:avLst/>
          </a:prstGeom>
          <a:solidFill>
            <a:schemeClr val="bg1">
              <a:alpha val="56667"/>
            </a:schemeClr>
          </a:solidFill>
          <a:ln w="28575">
            <a:solidFill>
              <a:schemeClr val="accent1"/>
            </a:solidFill>
            <a:prstDash val="solid"/>
          </a:ln>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ctr"/>
            <a:r>
              <a:rPr sz="2400" b="1">
                <a:solidFill>
                  <a:srgbClr val="123163"/>
                </a:solidFill>
                <a:latin typeface="Times New Roman"/>
                <a:ea typeface="Times New Roman"/>
                <a:cs typeface="Times New Roman"/>
              </a:rPr>
              <a:t>НАИБОЛЬШАЯ СТОИМОСТЬ </a:t>
            </a:r>
            <a:r>
              <a:rPr sz="1800" b="1">
                <a:solidFill>
                  <a:schemeClr val="tx1"/>
                </a:solidFill>
                <a:latin typeface="Times New Roman"/>
                <a:ea typeface="Times New Roman"/>
                <a:cs typeface="Times New Roman"/>
              </a:rPr>
              <a:t>контракта (договора):</a:t>
            </a:r>
            <a:endParaRPr sz="1800">
              <a:solidFill>
                <a:schemeClr val="tx1"/>
              </a:solidFill>
              <a:latin typeface="+mn-lt"/>
              <a:ea typeface="+mn-ea"/>
              <a:cs typeface="+mn-cs"/>
            </a:endParaRPr>
          </a:p>
          <a:p>
            <a:pPr marL="0" indent="0" algn="just"/>
            <a:r>
              <a:rPr sz="1800" b="1">
                <a:solidFill>
                  <a:schemeClr val="tx1"/>
                </a:solidFill>
                <a:latin typeface="Times New Roman"/>
                <a:ea typeface="Times New Roman"/>
                <a:cs typeface="Times New Roman"/>
              </a:rPr>
              <a:t> </a:t>
            </a:r>
            <a:endParaRPr sz="1800">
              <a:solidFill>
                <a:schemeClr val="tx1"/>
              </a:solidFill>
              <a:latin typeface="+mn-lt"/>
              <a:ea typeface="+mn-ea"/>
              <a:cs typeface="+mn-cs"/>
            </a:endParaRPr>
          </a:p>
          <a:p>
            <a:pPr marL="304792" indent="-304792" algn="ctr">
              <a:buFont typeface="+mn-lt"/>
              <a:buAutoNum type="arabicPeriod"/>
            </a:pPr>
            <a:r>
              <a:rPr sz="2000">
                <a:latin typeface="Times New Roman"/>
                <a:ea typeface="Times New Roman"/>
                <a:cs typeface="Times New Roman"/>
              </a:rPr>
              <a:t>Предельное максимальное           не ниже НМЦК!  </a:t>
            </a:r>
          </a:p>
          <a:p>
            <a:pPr marL="304792" indent="-304792" algn="ctr">
              <a:buFont typeface="+mn-lt"/>
              <a:buAutoNum type="arabicPeriod"/>
            </a:pPr>
            <a:endParaRPr sz="2000">
              <a:latin typeface="Times New Roman"/>
              <a:ea typeface="Times New Roman"/>
              <a:cs typeface="Times New Roman"/>
            </a:endParaRPr>
          </a:p>
          <a:p>
            <a:pPr marL="304792" indent="-304792" algn="ctr">
              <a:buFont typeface="+mn-lt"/>
              <a:buAutoNum type="arabicPeriod"/>
            </a:pPr>
            <a:r>
              <a:rPr sz="2000">
                <a:latin typeface="Times New Roman"/>
                <a:ea typeface="Times New Roman"/>
                <a:cs typeface="Times New Roman"/>
              </a:rPr>
              <a:t>Предельное </a:t>
            </a:r>
            <a:r>
              <a:rPr sz="2000" b="1" u="sng">
                <a:solidFill>
                  <a:srgbClr val="123163"/>
                </a:solidFill>
                <a:latin typeface="Times New Roman"/>
                <a:ea typeface="Times New Roman"/>
                <a:cs typeface="Times New Roman"/>
              </a:rPr>
              <a:t>минимальное </a:t>
            </a:r>
            <a:r>
              <a:rPr sz="2000" u="sng">
                <a:latin typeface="Times New Roman"/>
                <a:ea typeface="Times New Roman"/>
                <a:cs typeface="Times New Roman"/>
              </a:rPr>
              <a:t>          </a:t>
            </a:r>
            <a:r>
              <a:rPr sz="2000">
                <a:latin typeface="Times New Roman"/>
                <a:ea typeface="Times New Roman"/>
                <a:cs typeface="Times New Roman"/>
              </a:rPr>
              <a:t>не выше объема         в сравнении               с позицией               ПП РФ 2571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B99B82-5DEA-D6BD-8D9E-99AF8C7CBD73}"/>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F999835F-A980-6939-A2ED-64635F506675}"/>
              </a:ext>
            </a:extLst>
          </p:cNvPr>
          <p:cNvPicPr>
            <a:picLocks noGrp="1" noRot="1" noMove="1" noResize="1" noEditPoints="1" noAdjustHandles="1" noChangeArrowheads="1" noChangeShapeType="1" noCrop="1"/>
          </p:cNvPicPr>
          <p:nvPr/>
        </p:nvPicPr>
        <p:blipFill>
          <a:blip r:embed="rId3"/>
          <a:srcRect l="31461"/>
          <a:stretch/>
        </p:blipFill>
        <p:spPr>
          <a:xfrm>
            <a:off x="7406792" y="457200"/>
            <a:ext cx="5606143" cy="6228354"/>
          </a:xfrm>
          <a:prstGeom prst="rect">
            <a:avLst/>
          </a:prstGeom>
          <a:ln>
            <a:noFill/>
          </a:ln>
        </p:spPr>
      </p:pic>
      <p:pic>
        <p:nvPicPr>
          <p:cNvPr id="6" name="Рисунок 5">
            <a:extLst>
              <a:ext uri="{FF2B5EF4-FFF2-40B4-BE49-F238E27FC236}">
                <a16:creationId xmlns:a16="http://schemas.microsoft.com/office/drawing/2014/main" xmlns="" id="{4CFE2210-A69B-338B-9061-666183FC7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97" y="-279325"/>
            <a:ext cx="3423864" cy="3423864"/>
          </a:xfrm>
          <a:prstGeom prst="rect">
            <a:avLst/>
          </a:prstGeom>
        </p:spPr>
      </p:pic>
      <p:sp>
        <p:nvSpPr>
          <p:cNvPr id="7" name="Прямоугольник 6">
            <a:extLst>
              <a:ext uri="{FF2B5EF4-FFF2-40B4-BE49-F238E27FC236}">
                <a16:creationId xmlns:a16="http://schemas.microsoft.com/office/drawing/2014/main" xmlns="" id="{F3261D68-D71A-F92D-EC4F-9D9CD34C07AA}"/>
              </a:ext>
            </a:extLst>
          </p:cNvPr>
          <p:cNvSpPr/>
          <p:nvPr/>
        </p:nvSpPr>
        <p:spPr>
          <a:xfrm>
            <a:off x="324877" y="185060"/>
            <a:ext cx="2678178" cy="1985147"/>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3" name="Shape 192">
            <a:extLst>
              <a:ext uri="{FF2B5EF4-FFF2-40B4-BE49-F238E27FC236}">
                <a16:creationId xmlns:a16="http://schemas.microsoft.com/office/drawing/2014/main" xmlns="" id="{31F5D1ED-466F-20B6-13F3-157AF8847B6B}"/>
              </a:ext>
            </a:extLst>
          </p:cNvPr>
          <p:cNvSpPr txBox="1"/>
          <p:nvPr/>
        </p:nvSpPr>
        <p:spPr>
          <a:xfrm>
            <a:off x="462819" y="591661"/>
            <a:ext cx="2838547" cy="1569660"/>
          </a:xfrm>
          <a:prstGeom prst="rect">
            <a:avLst/>
          </a:prstGeom>
          <a:noFill/>
        </p:spPr>
        <p:txBody>
          <a:bodyPr wrap="square" lIns="91440" tIns="45720" rIns="91440" bIns="45720">
            <a:spAutoFit/>
          </a:bodyPr>
          <a:lstStyle/>
          <a:p>
            <a:r>
              <a:rPr lang="ru-RU" sz="1600">
                <a:solidFill>
                  <a:schemeClr val="bg1"/>
                </a:solidFill>
                <a:latin typeface="Times New Roman" panose="02020603050405020304" pitchFamily="18" charset="0"/>
                <a:ea typeface="DejaVu Sans Condensed"/>
                <a:cs typeface="Times New Roman" panose="02020603050405020304" pitchFamily="18" charset="0"/>
              </a:rPr>
              <a:t>Решение ФАС России </a:t>
            </a:r>
            <a:br>
              <a:rPr lang="ru-RU" sz="1600">
                <a:solidFill>
                  <a:schemeClr val="bg1"/>
                </a:solidFill>
                <a:latin typeface="Times New Roman" panose="02020603050405020304" pitchFamily="18" charset="0"/>
                <a:ea typeface="DejaVu Sans Condensed"/>
                <a:cs typeface="Times New Roman" panose="02020603050405020304" pitchFamily="18" charset="0"/>
              </a:rPr>
            </a:br>
            <a:r>
              <a:rPr lang="ru-RU" sz="1600">
                <a:solidFill>
                  <a:schemeClr val="bg1"/>
                </a:solidFill>
                <a:latin typeface="Times New Roman" panose="02020603050405020304" pitchFamily="18" charset="0"/>
                <a:ea typeface="DejaVu Sans Condensed"/>
                <a:cs typeface="Times New Roman" panose="02020603050405020304" pitchFamily="18" charset="0"/>
              </a:rPr>
              <a:t>по делу </a:t>
            </a:r>
            <a:br>
              <a:rPr lang="ru-RU" sz="1600">
                <a:solidFill>
                  <a:schemeClr val="bg1"/>
                </a:solidFill>
                <a:latin typeface="Times New Roman" panose="02020603050405020304" pitchFamily="18" charset="0"/>
                <a:ea typeface="DejaVu Sans Condensed"/>
                <a:cs typeface="Times New Roman" panose="02020603050405020304" pitchFamily="18" charset="0"/>
              </a:rPr>
            </a:br>
            <a:r>
              <a:rPr lang="ru-RU" sz="1600">
                <a:solidFill>
                  <a:schemeClr val="bg1"/>
                </a:solidFill>
                <a:latin typeface="Times New Roman" panose="02020603050405020304" pitchFamily="18" charset="0"/>
                <a:ea typeface="DejaVu Sans Condensed"/>
                <a:cs typeface="Times New Roman" panose="02020603050405020304" pitchFamily="18" charset="0"/>
              </a:rPr>
              <a:t>№ 24/44/93/359</a:t>
            </a:r>
          </a:p>
          <a:p>
            <a:r>
              <a:rPr lang="ru-RU" sz="1600">
                <a:solidFill>
                  <a:schemeClr val="bg1"/>
                </a:solidFill>
                <a:latin typeface="Times New Roman" panose="02020603050405020304" pitchFamily="18" charset="0"/>
                <a:ea typeface="DejaVu Sans Condensed"/>
                <a:cs typeface="Times New Roman" panose="02020603050405020304" pitchFamily="18" charset="0"/>
              </a:rPr>
              <a:t>Номер ЕИС: 0372100021324000037</a:t>
            </a:r>
          </a:p>
          <a:p>
            <a:endParaRPr lang="ru-RU" sz="1600">
              <a:solidFill>
                <a:schemeClr val="bg1"/>
              </a:solidFill>
              <a:latin typeface="Times New Roman" panose="02020603050405020304" pitchFamily="18" charset="0"/>
              <a:ea typeface="DejaVu Sans Condensed"/>
              <a:cs typeface="Times New Roman" panose="02020603050405020304" pitchFamily="18" charset="0"/>
            </a:endParaRPr>
          </a:p>
        </p:txBody>
      </p:sp>
      <p:pic>
        <p:nvPicPr>
          <p:cNvPr id="14" name="Рисунок 13">
            <a:extLst>
              <a:ext uri="{FF2B5EF4-FFF2-40B4-BE49-F238E27FC236}">
                <a16:creationId xmlns:a16="http://schemas.microsoft.com/office/drawing/2014/main" xmlns="" id="{77237566-95A7-FB55-0DE3-10013E154BA2}"/>
              </a:ext>
            </a:extLst>
          </p:cNvPr>
          <p:cNvPicPr>
            <a:picLocks noChangeAspect="1"/>
          </p:cNvPicPr>
          <p:nvPr/>
        </p:nvPicPr>
        <p:blipFill rotWithShape="1">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l="18378" t="22518" r="14078" b="25491"/>
          <a:stretch/>
        </p:blipFill>
        <p:spPr>
          <a:xfrm>
            <a:off x="1902386" y="2128345"/>
            <a:ext cx="1398980" cy="619418"/>
          </a:xfrm>
          <a:prstGeom prst="rect">
            <a:avLst/>
          </a:prstGeom>
        </p:spPr>
      </p:pic>
      <p:pic>
        <p:nvPicPr>
          <p:cNvPr id="27" name="Рисунок 26">
            <a:extLst>
              <a:ext uri="{FF2B5EF4-FFF2-40B4-BE49-F238E27FC236}">
                <a16:creationId xmlns:a16="http://schemas.microsoft.com/office/drawing/2014/main" xmlns="" id="{52880423-AE3E-9113-02F6-4046603863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064" r="-2107"/>
          <a:stretch/>
        </p:blipFill>
        <p:spPr>
          <a:xfrm rot="16200000">
            <a:off x="5781177" y="434701"/>
            <a:ext cx="629646" cy="12192000"/>
          </a:xfrm>
          <a:prstGeom prst="rect">
            <a:avLst/>
          </a:prstGeom>
        </p:spPr>
      </p:pic>
      <p:sp>
        <p:nvSpPr>
          <p:cNvPr id="2" name="Shape 200">
            <a:extLst>
              <a:ext uri="{FF2B5EF4-FFF2-40B4-BE49-F238E27FC236}">
                <a16:creationId xmlns:a16="http://schemas.microsoft.com/office/drawing/2014/main" xmlns="" id="{EEC09F32-D792-8198-9493-F27E08FB0A27}"/>
              </a:ext>
            </a:extLst>
          </p:cNvPr>
          <p:cNvSpPr/>
          <p:nvPr/>
        </p:nvSpPr>
        <p:spPr>
          <a:xfrm>
            <a:off x="3536922" y="155863"/>
            <a:ext cx="1945341" cy="369332"/>
          </a:xfrm>
          <a:prstGeom prst="rect">
            <a:avLst/>
          </a:prstGeom>
        </p:spPr>
        <p:txBody>
          <a:bodyPr wrap="none" lIns="91440" tIns="45720" rIns="91440" bIns="45720">
            <a:spAutoFit/>
          </a:bodyPr>
          <a:lstStyle/>
          <a:p>
            <a:pPr marL="0" indent="0" algn="just"/>
            <a:r>
              <a:rPr lang="ru-RU" b="1">
                <a:latin typeface="Times New Roman" panose="02020603050405020304" pitchFamily="18" charset="0"/>
                <a:ea typeface="DejaVu Sans Condensed"/>
                <a:cs typeface="Times New Roman" panose="02020603050405020304" pitchFamily="18" charset="0"/>
              </a:rPr>
              <a:t>Объект закупки:</a:t>
            </a:r>
            <a:endParaRPr b="1">
              <a:latin typeface="Times New Roman" panose="02020603050405020304" pitchFamily="18" charset="0"/>
              <a:ea typeface="DejaVu Sans Condensed"/>
              <a:cs typeface="Times New Roman" panose="02020603050405020304" pitchFamily="18" charset="0"/>
            </a:endParaRPr>
          </a:p>
        </p:txBody>
      </p:sp>
      <p:sp>
        <p:nvSpPr>
          <p:cNvPr id="5" name="TextBox 4">
            <a:extLst>
              <a:ext uri="{FF2B5EF4-FFF2-40B4-BE49-F238E27FC236}">
                <a16:creationId xmlns:a16="http://schemas.microsoft.com/office/drawing/2014/main" xmlns="" id="{AD1B327C-D724-0625-1FD8-4554E41F7F7E}"/>
              </a:ext>
            </a:extLst>
          </p:cNvPr>
          <p:cNvSpPr txBox="1"/>
          <p:nvPr/>
        </p:nvSpPr>
        <p:spPr>
          <a:xfrm>
            <a:off x="5497890" y="202030"/>
            <a:ext cx="6709736" cy="323165"/>
          </a:xfrm>
          <a:prstGeom prst="rect">
            <a:avLst/>
          </a:prstGeom>
          <a:noFill/>
        </p:spPr>
        <p:txBody>
          <a:bodyPr wrap="square">
            <a:spAutoFit/>
          </a:bodyPr>
          <a:lstStyle/>
          <a:p>
            <a:pPr lvl="0" algn="just">
              <a:defRPr/>
            </a:pPr>
            <a:r>
              <a:rPr lang="ru-RU" sz="1500">
                <a:latin typeface="Times New Roman" panose="02020603050405020304" pitchFamily="18" charset="0"/>
                <a:cs typeface="Times New Roman" panose="02020603050405020304" pitchFamily="18" charset="0"/>
              </a:rPr>
              <a:t>Выполнение работ по объекту культурного наследия</a:t>
            </a:r>
          </a:p>
        </p:txBody>
      </p:sp>
      <p:sp>
        <p:nvSpPr>
          <p:cNvPr id="12" name="Shape 200">
            <a:extLst>
              <a:ext uri="{FF2B5EF4-FFF2-40B4-BE49-F238E27FC236}">
                <a16:creationId xmlns:a16="http://schemas.microsoft.com/office/drawing/2014/main" xmlns="" id="{ABC13FDF-4601-4F4B-EC06-D990DD2E0691}"/>
              </a:ext>
            </a:extLst>
          </p:cNvPr>
          <p:cNvSpPr/>
          <p:nvPr/>
        </p:nvSpPr>
        <p:spPr>
          <a:xfrm>
            <a:off x="3603591" y="1596476"/>
            <a:ext cx="2254463" cy="369332"/>
          </a:xfrm>
          <a:prstGeom prst="rect">
            <a:avLst/>
          </a:prstGeom>
        </p:spPr>
        <p:txBody>
          <a:bodyPr wrap="none" lIns="91440" tIns="45720" rIns="91440" bIns="45720">
            <a:spAutoFit/>
          </a:bodyPr>
          <a:lstStyle/>
          <a:p>
            <a:pPr marL="0" indent="0" algn="just"/>
            <a:r>
              <a:rPr lang="ru-RU" b="1">
                <a:latin typeface="Times New Roman" panose="02020603050405020304" pitchFamily="18" charset="0"/>
                <a:ea typeface="DejaVu Sans Condensed"/>
                <a:cs typeface="Times New Roman" panose="02020603050405020304" pitchFamily="18" charset="0"/>
              </a:rPr>
              <a:t>Решение Комиссии:</a:t>
            </a:r>
            <a:endParaRPr b="1">
              <a:latin typeface="Times New Roman" panose="02020603050405020304" pitchFamily="18" charset="0"/>
              <a:ea typeface="DejaVu Sans Condensed"/>
              <a:cs typeface="Times New Roman" panose="02020603050405020304" pitchFamily="18" charset="0"/>
            </a:endParaRPr>
          </a:p>
        </p:txBody>
      </p:sp>
      <p:sp>
        <p:nvSpPr>
          <p:cNvPr id="10" name="TextBox 9">
            <a:extLst>
              <a:ext uri="{FF2B5EF4-FFF2-40B4-BE49-F238E27FC236}">
                <a16:creationId xmlns:a16="http://schemas.microsoft.com/office/drawing/2014/main" xmlns="" id="{9F81A68F-4BD7-2CFC-4218-F802218C78B5}"/>
              </a:ext>
            </a:extLst>
          </p:cNvPr>
          <p:cNvSpPr txBox="1"/>
          <p:nvPr/>
        </p:nvSpPr>
        <p:spPr>
          <a:xfrm>
            <a:off x="3573362" y="2117844"/>
            <a:ext cx="7990282" cy="553998"/>
          </a:xfrm>
          <a:prstGeom prst="rect">
            <a:avLst/>
          </a:prstGeom>
          <a:noFill/>
        </p:spPr>
        <p:txBody>
          <a:bodyPr wrap="square">
            <a:spAutoFit/>
          </a:bodyPr>
          <a:lstStyle/>
          <a:p>
            <a:pPr marL="342900" indent="-342900" algn="just" defTabSz="609630" eaLnBrk="0" fontAlgn="base" hangingPunct="0">
              <a:spcBef>
                <a:spcPct val="0"/>
              </a:spcBef>
              <a:spcAft>
                <a:spcPct val="0"/>
              </a:spcAft>
              <a:buAutoNum type="arabicPeriod"/>
            </a:pPr>
            <a:r>
              <a:rPr lang="ru-RU" sz="1500">
                <a:latin typeface="Times New Roman" panose="02020603050405020304" pitchFamily="18" charset="0"/>
                <a:cs typeface="Times New Roman" panose="02020603050405020304" pitchFamily="18" charset="0"/>
              </a:rPr>
              <a:t>Заказчиком установлены предельные максимальные значения характеристик объекта закупки по детализирующим показателям:</a:t>
            </a:r>
          </a:p>
        </p:txBody>
      </p:sp>
      <p:sp>
        <p:nvSpPr>
          <p:cNvPr id="15" name="Shape 200">
            <a:extLst>
              <a:ext uri="{FF2B5EF4-FFF2-40B4-BE49-F238E27FC236}">
                <a16:creationId xmlns:a16="http://schemas.microsoft.com/office/drawing/2014/main" xmlns="" id="{ABC13FDF-4601-4F4B-EC06-D990DD2E0691}"/>
              </a:ext>
            </a:extLst>
          </p:cNvPr>
          <p:cNvSpPr/>
          <p:nvPr/>
        </p:nvSpPr>
        <p:spPr>
          <a:xfrm>
            <a:off x="4626948" y="553924"/>
            <a:ext cx="7916190" cy="369332"/>
          </a:xfrm>
          <a:prstGeom prst="rect">
            <a:avLst/>
          </a:prstGeom>
        </p:spPr>
        <p:txBody>
          <a:bodyPr wrap="square" lIns="91440" tIns="45720" rIns="91440" bIns="45720">
            <a:spAutoFit/>
          </a:bodyPr>
          <a:lstStyle/>
          <a:p>
            <a:pPr marL="0" indent="0" algn="just"/>
            <a:r>
              <a:rPr lang="ru-RU" b="1">
                <a:latin typeface="Times New Roman" panose="02020603050405020304" pitchFamily="18" charset="0"/>
                <a:ea typeface="DejaVu Sans Condensed"/>
                <a:cs typeface="Times New Roman" panose="02020603050405020304" pitchFamily="18" charset="0"/>
              </a:rPr>
              <a:t>Обращение о согласовании заключения контракта</a:t>
            </a:r>
            <a:endParaRPr b="1">
              <a:latin typeface="Times New Roman" panose="02020603050405020304" pitchFamily="18" charset="0"/>
              <a:ea typeface="DejaVu Sans Condensed"/>
              <a:cs typeface="Times New Roman" panose="02020603050405020304" pitchFamily="18" charset="0"/>
            </a:endParaRPr>
          </a:p>
        </p:txBody>
      </p:sp>
      <p:sp>
        <p:nvSpPr>
          <p:cNvPr id="16" name="Shape 200">
            <a:extLst>
              <a:ext uri="{FF2B5EF4-FFF2-40B4-BE49-F238E27FC236}">
                <a16:creationId xmlns:a16="http://schemas.microsoft.com/office/drawing/2014/main" xmlns="" id="{ABC13FDF-4601-4F4B-EC06-D990DD2E0691}"/>
              </a:ext>
            </a:extLst>
          </p:cNvPr>
          <p:cNvSpPr/>
          <p:nvPr/>
        </p:nvSpPr>
        <p:spPr>
          <a:xfrm>
            <a:off x="3786088" y="1120041"/>
            <a:ext cx="3205108" cy="369332"/>
          </a:xfrm>
          <a:prstGeom prst="rect">
            <a:avLst/>
          </a:prstGeom>
        </p:spPr>
        <p:txBody>
          <a:bodyPr wrap="none" lIns="91440" tIns="45720" rIns="91440" bIns="45720">
            <a:spAutoFit/>
          </a:bodyPr>
          <a:lstStyle/>
          <a:p>
            <a:pPr algn="just"/>
            <a:r>
              <a:rPr lang="ru-RU" b="1">
                <a:latin typeface="Times New Roman" panose="02020603050405020304" pitchFamily="18" charset="0"/>
                <a:ea typeface="DejaVu Sans Condensed"/>
                <a:cs typeface="Times New Roman" panose="02020603050405020304" pitchFamily="18" charset="0"/>
              </a:rPr>
              <a:t>НМЦК: 1 556 263 930,72 руб. </a:t>
            </a:r>
            <a:endParaRPr b="1">
              <a:latin typeface="Times New Roman" panose="02020603050405020304" pitchFamily="18" charset="0"/>
              <a:ea typeface="DejaVu Sans Condensed"/>
              <a:cs typeface="Times New Roman" panose="02020603050405020304" pitchFamily="18" charset="0"/>
            </a:endParaRPr>
          </a:p>
        </p:txBody>
      </p:sp>
      <p:sp>
        <p:nvSpPr>
          <p:cNvPr id="17" name="TextBox 16">
            <a:extLst>
              <a:ext uri="{FF2B5EF4-FFF2-40B4-BE49-F238E27FC236}">
                <a16:creationId xmlns:a16="http://schemas.microsoft.com/office/drawing/2014/main" xmlns="" id="{9F81A68F-4BD7-2CFC-4218-F802218C78B5}"/>
              </a:ext>
            </a:extLst>
          </p:cNvPr>
          <p:cNvSpPr txBox="1"/>
          <p:nvPr/>
        </p:nvSpPr>
        <p:spPr>
          <a:xfrm>
            <a:off x="540485" y="2932683"/>
            <a:ext cx="11135700" cy="3323987"/>
          </a:xfrm>
          <a:prstGeom prst="rect">
            <a:avLst/>
          </a:prstGeom>
          <a:noFill/>
        </p:spPr>
        <p:txBody>
          <a:bodyPr wrap="square">
            <a:spAutoFit/>
          </a:bodyPr>
          <a:lstStyle/>
          <a:p>
            <a:pPr algn="just" defTabSz="609630" eaLnBrk="0" fontAlgn="base" hangingPunct="0">
              <a:spcBef>
                <a:spcPct val="0"/>
              </a:spcBef>
              <a:spcAft>
                <a:spcPct val="0"/>
              </a:spcAft>
            </a:pPr>
            <a:r>
              <a:rPr lang="ru-RU" sz="1500">
                <a:latin typeface="Times New Roman"/>
                <a:ea typeface="Times New Roman"/>
                <a:cs typeface="Times New Roman"/>
              </a:rPr>
              <a:t>«Общая цена исполненных участником закупки договоров» (далее - Детализирующий показатель 1) и «Наибольшая цена одного из исполненных участником закупки договоров» (далее - Детализирующий показатель 2) показателя «Наличие у участников закупки опыта поставки товара, выполнения работы, оказания услуги, связанного с предметом контракта» критерия «Квалификация участников закупки, в том числе наличия у них финансовых ресурсов, оборудования и других материальных ресурсов на праве собственности или ином законном основании, опыта работы, связанного с предметом контракта, и деловой репутации, специалистов </a:t>
            </a:r>
            <a:br>
              <a:rPr lang="ru-RU" sz="1500">
                <a:latin typeface="Times New Roman"/>
                <a:ea typeface="Times New Roman"/>
                <a:cs typeface="Times New Roman"/>
              </a:rPr>
            </a:br>
            <a:r>
              <a:rPr lang="ru-RU" sz="1500">
                <a:latin typeface="Times New Roman"/>
                <a:ea typeface="Times New Roman"/>
                <a:cs typeface="Times New Roman"/>
              </a:rPr>
              <a:t>и иных работников определенного уровня квалификации (квалификация участников закупки)» (далее - Критерий).</a:t>
            </a:r>
          </a:p>
          <a:p>
            <a:pPr algn="just" defTabSz="609630" eaLnBrk="0" fontAlgn="base" hangingPunct="0">
              <a:spcBef>
                <a:spcPct val="0"/>
              </a:spcBef>
              <a:spcAft>
                <a:spcPct val="0"/>
              </a:spcAft>
            </a:pPr>
            <a:r>
              <a:rPr lang="ru-RU" sz="1500">
                <a:latin typeface="Times New Roman"/>
                <a:ea typeface="Times New Roman"/>
                <a:cs typeface="Times New Roman"/>
              </a:rPr>
              <a:t>	На заседании Комиссии установлено, что по Детализирующему показателю 1 Критерия установлено предельное максимальное значение характеристики в размере 1 240 000 000 руб., что в свою очередь составляет 79% от НМЦК. Кроме того,</a:t>
            </a:r>
            <a:br>
              <a:rPr lang="ru-RU" sz="1500">
                <a:latin typeface="Times New Roman"/>
                <a:ea typeface="Times New Roman"/>
                <a:cs typeface="Times New Roman"/>
              </a:rPr>
            </a:br>
            <a:r>
              <a:rPr lang="ru-RU" sz="1500">
                <a:latin typeface="Times New Roman"/>
                <a:ea typeface="Times New Roman"/>
                <a:cs typeface="Times New Roman"/>
              </a:rPr>
              <a:t>по Детализирующему показателю 2 Критерия установлено предельное максимальное значение характеристики в размере 310 000 000 руб., что в свою очередь составляет 20% от НМЦК. </a:t>
            </a:r>
          </a:p>
          <a:p>
            <a:pPr algn="just" defTabSz="609630" eaLnBrk="0" fontAlgn="base" hangingPunct="0">
              <a:spcBef>
                <a:spcPct val="0"/>
              </a:spcBef>
              <a:spcAft>
                <a:spcPct val="0"/>
              </a:spcAft>
            </a:pPr>
            <a:r>
              <a:rPr lang="ru-RU" sz="1500">
                <a:latin typeface="Times New Roman"/>
                <a:ea typeface="Times New Roman"/>
                <a:cs typeface="Times New Roman"/>
              </a:rPr>
              <a:t>	Таким образом, данный порядок оценки делает невозможным выявление наиболее опытного участника закупки, не позволяет оценить сопоставимый опыт выполнения работ, что противоречит целям и принципам, заложенным в Положении, а также нивелирует принципы обеспечения конкуренции, эффективности осуществления закупок.</a:t>
            </a:r>
          </a:p>
          <a:p>
            <a:pPr algn="just" defTabSz="609630" eaLnBrk="0" fontAlgn="base" hangingPunct="0">
              <a:spcBef>
                <a:spcPct val="0"/>
              </a:spcBef>
              <a:spcAft>
                <a:spcPct val="0"/>
              </a:spcAft>
            </a:pPr>
            <a:endParaRPr lang="ru-RU" sz="1500">
              <a:solidFill>
                <a:srgbClr val="0034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352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B99B82-5DEA-D6BD-8D9E-99AF8C7CBD73}"/>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F999835F-A980-6939-A2ED-64635F506675}"/>
              </a:ext>
            </a:extLst>
          </p:cNvPr>
          <p:cNvPicPr>
            <a:picLocks noGrp="1" noRot="1" noMove="1" noResize="1" noEditPoints="1" noAdjustHandles="1" noChangeArrowheads="1" noChangeShapeType="1" noCrop="1"/>
          </p:cNvPicPr>
          <p:nvPr/>
        </p:nvPicPr>
        <p:blipFill>
          <a:blip r:embed="rId3"/>
          <a:srcRect l="31461"/>
          <a:stretch/>
        </p:blipFill>
        <p:spPr>
          <a:xfrm>
            <a:off x="7406792" y="457200"/>
            <a:ext cx="5606143" cy="6228354"/>
          </a:xfrm>
          <a:prstGeom prst="rect">
            <a:avLst/>
          </a:prstGeom>
          <a:ln>
            <a:noFill/>
          </a:ln>
        </p:spPr>
      </p:pic>
      <p:pic>
        <p:nvPicPr>
          <p:cNvPr id="6" name="Рисунок 5">
            <a:extLst>
              <a:ext uri="{FF2B5EF4-FFF2-40B4-BE49-F238E27FC236}">
                <a16:creationId xmlns:a16="http://schemas.microsoft.com/office/drawing/2014/main" xmlns="" id="{4CFE2210-A69B-338B-9061-666183FC7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97" y="-279325"/>
            <a:ext cx="3423864" cy="3423864"/>
          </a:xfrm>
          <a:prstGeom prst="rect">
            <a:avLst/>
          </a:prstGeom>
        </p:spPr>
      </p:pic>
      <p:sp>
        <p:nvSpPr>
          <p:cNvPr id="7" name="Прямоугольник 6">
            <a:extLst>
              <a:ext uri="{FF2B5EF4-FFF2-40B4-BE49-F238E27FC236}">
                <a16:creationId xmlns:a16="http://schemas.microsoft.com/office/drawing/2014/main" xmlns="" id="{F3261D68-D71A-F92D-EC4F-9D9CD34C07AA}"/>
              </a:ext>
            </a:extLst>
          </p:cNvPr>
          <p:cNvSpPr/>
          <p:nvPr/>
        </p:nvSpPr>
        <p:spPr>
          <a:xfrm>
            <a:off x="324877" y="185060"/>
            <a:ext cx="2678178" cy="1985147"/>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3" name="Shape 192">
            <a:extLst>
              <a:ext uri="{FF2B5EF4-FFF2-40B4-BE49-F238E27FC236}">
                <a16:creationId xmlns:a16="http://schemas.microsoft.com/office/drawing/2014/main" xmlns="" id="{31F5D1ED-466F-20B6-13F3-157AF8847B6B}"/>
              </a:ext>
            </a:extLst>
          </p:cNvPr>
          <p:cNvSpPr txBox="1"/>
          <p:nvPr/>
        </p:nvSpPr>
        <p:spPr>
          <a:xfrm>
            <a:off x="462819" y="591661"/>
            <a:ext cx="2838547" cy="1815882"/>
          </a:xfrm>
          <a:prstGeom prst="rect">
            <a:avLst/>
          </a:prstGeom>
          <a:noFill/>
        </p:spPr>
        <p:txBody>
          <a:bodyPr wrap="square" lIns="91440" tIns="45720" rIns="91440" bIns="45720">
            <a:spAutoFit/>
          </a:bodyPr>
          <a:lstStyle/>
          <a:p>
            <a:r>
              <a:rPr lang="ru-RU" sz="1600">
                <a:solidFill>
                  <a:schemeClr val="bg1"/>
                </a:solidFill>
                <a:latin typeface="Times New Roman" panose="02020603050405020304" pitchFamily="18" charset="0"/>
                <a:ea typeface="DejaVu Sans Condensed"/>
                <a:cs typeface="Times New Roman" panose="02020603050405020304" pitchFamily="18" charset="0"/>
              </a:rPr>
              <a:t>Решение ФАС России </a:t>
            </a:r>
            <a:br>
              <a:rPr lang="ru-RU" sz="1600">
                <a:solidFill>
                  <a:schemeClr val="bg1"/>
                </a:solidFill>
                <a:latin typeface="Times New Roman" panose="02020603050405020304" pitchFamily="18" charset="0"/>
                <a:ea typeface="DejaVu Sans Condensed"/>
                <a:cs typeface="Times New Roman" panose="02020603050405020304" pitchFamily="18" charset="0"/>
              </a:rPr>
            </a:br>
            <a:r>
              <a:rPr lang="ru-RU" sz="1600">
                <a:solidFill>
                  <a:schemeClr val="bg1"/>
                </a:solidFill>
                <a:latin typeface="Times New Roman" panose="02020603050405020304" pitchFamily="18" charset="0"/>
                <a:ea typeface="DejaVu Sans Condensed"/>
                <a:cs typeface="Times New Roman" panose="02020603050405020304" pitchFamily="18" charset="0"/>
              </a:rPr>
              <a:t>по делу </a:t>
            </a:r>
            <a:br>
              <a:rPr lang="ru-RU" sz="1600">
                <a:solidFill>
                  <a:schemeClr val="bg1"/>
                </a:solidFill>
                <a:latin typeface="Times New Roman" panose="02020603050405020304" pitchFamily="18" charset="0"/>
                <a:ea typeface="DejaVu Sans Condensed"/>
                <a:cs typeface="Times New Roman" panose="02020603050405020304" pitchFamily="18" charset="0"/>
              </a:rPr>
            </a:br>
            <a:r>
              <a:rPr lang="ru-RU" sz="1600">
                <a:solidFill>
                  <a:schemeClr val="bg1"/>
                </a:solidFill>
                <a:latin typeface="Times New Roman" panose="02020603050405020304" pitchFamily="18" charset="0"/>
                <a:ea typeface="DejaVu Sans Condensed"/>
                <a:cs typeface="Times New Roman" panose="02020603050405020304" pitchFamily="18" charset="0"/>
              </a:rPr>
              <a:t>№ 28/06/105-2937/2023</a:t>
            </a:r>
          </a:p>
          <a:p>
            <a:r>
              <a:rPr lang="ru-RU" sz="1600">
                <a:solidFill>
                  <a:schemeClr val="bg1"/>
                </a:solidFill>
                <a:latin typeface="Times New Roman" panose="02020603050405020304" pitchFamily="18" charset="0"/>
                <a:ea typeface="DejaVu Sans Condensed"/>
                <a:cs typeface="Times New Roman" panose="02020603050405020304" pitchFamily="18" charset="0"/>
              </a:rPr>
              <a:t>Номер ЕИС: 0348100006023000099</a:t>
            </a:r>
          </a:p>
          <a:p>
            <a:endParaRPr lang="ru-RU" sz="1600">
              <a:solidFill>
                <a:schemeClr val="bg1"/>
              </a:solidFill>
              <a:latin typeface="Times New Roman" panose="02020603050405020304" pitchFamily="18" charset="0"/>
              <a:ea typeface="DejaVu Sans Condensed"/>
              <a:cs typeface="Times New Roman" panose="02020603050405020304" pitchFamily="18" charset="0"/>
            </a:endParaRPr>
          </a:p>
          <a:p>
            <a:endParaRPr lang="ru-RU" sz="1600">
              <a:solidFill>
                <a:schemeClr val="bg1"/>
              </a:solidFill>
              <a:latin typeface="Times New Roman" panose="02020603050405020304" pitchFamily="18" charset="0"/>
              <a:ea typeface="DejaVu Sans Condensed"/>
              <a:cs typeface="Times New Roman" panose="02020603050405020304" pitchFamily="18" charset="0"/>
            </a:endParaRPr>
          </a:p>
        </p:txBody>
      </p:sp>
      <p:pic>
        <p:nvPicPr>
          <p:cNvPr id="14" name="Рисунок 13">
            <a:extLst>
              <a:ext uri="{FF2B5EF4-FFF2-40B4-BE49-F238E27FC236}">
                <a16:creationId xmlns:a16="http://schemas.microsoft.com/office/drawing/2014/main" xmlns="" id="{77237566-95A7-FB55-0DE3-10013E154BA2}"/>
              </a:ext>
            </a:extLst>
          </p:cNvPr>
          <p:cNvPicPr>
            <a:picLocks noChangeAspect="1"/>
          </p:cNvPicPr>
          <p:nvPr/>
        </p:nvPicPr>
        <p:blipFill rotWithShape="1">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l="18378" t="22518" r="14078" b="25491"/>
          <a:stretch/>
        </p:blipFill>
        <p:spPr>
          <a:xfrm>
            <a:off x="1902386" y="2128345"/>
            <a:ext cx="1398980" cy="619418"/>
          </a:xfrm>
          <a:prstGeom prst="rect">
            <a:avLst/>
          </a:prstGeom>
        </p:spPr>
      </p:pic>
      <p:pic>
        <p:nvPicPr>
          <p:cNvPr id="27" name="Рисунок 26">
            <a:extLst>
              <a:ext uri="{FF2B5EF4-FFF2-40B4-BE49-F238E27FC236}">
                <a16:creationId xmlns:a16="http://schemas.microsoft.com/office/drawing/2014/main" xmlns="" id="{52880423-AE3E-9113-02F6-4046603863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064" r="-2107"/>
          <a:stretch/>
        </p:blipFill>
        <p:spPr>
          <a:xfrm rot="16200000">
            <a:off x="5781177" y="434701"/>
            <a:ext cx="629646" cy="12192000"/>
          </a:xfrm>
          <a:prstGeom prst="rect">
            <a:avLst/>
          </a:prstGeom>
        </p:spPr>
      </p:pic>
      <p:sp>
        <p:nvSpPr>
          <p:cNvPr id="2" name="Shape 200">
            <a:extLst>
              <a:ext uri="{FF2B5EF4-FFF2-40B4-BE49-F238E27FC236}">
                <a16:creationId xmlns:a16="http://schemas.microsoft.com/office/drawing/2014/main" xmlns="" id="{EEC09F32-D792-8198-9493-F27E08FB0A27}"/>
              </a:ext>
            </a:extLst>
          </p:cNvPr>
          <p:cNvSpPr/>
          <p:nvPr/>
        </p:nvSpPr>
        <p:spPr>
          <a:xfrm>
            <a:off x="3536922" y="155863"/>
            <a:ext cx="1945341" cy="369332"/>
          </a:xfrm>
          <a:prstGeom prst="rect">
            <a:avLst/>
          </a:prstGeom>
        </p:spPr>
        <p:txBody>
          <a:bodyPr wrap="none" lIns="91440" tIns="45720" rIns="91440" bIns="45720">
            <a:spAutoFit/>
          </a:bodyPr>
          <a:lstStyle/>
          <a:p>
            <a:pPr marL="0" indent="0" algn="just"/>
            <a:r>
              <a:rPr lang="ru-RU" b="1">
                <a:latin typeface="Times New Roman" panose="02020603050405020304" pitchFamily="18" charset="0"/>
                <a:ea typeface="DejaVu Sans Condensed"/>
                <a:cs typeface="Times New Roman" panose="02020603050405020304" pitchFamily="18" charset="0"/>
              </a:rPr>
              <a:t>Объект закупки:</a:t>
            </a:r>
            <a:endParaRPr b="1">
              <a:latin typeface="Times New Roman" panose="02020603050405020304" pitchFamily="18" charset="0"/>
              <a:ea typeface="DejaVu Sans Condensed"/>
              <a:cs typeface="Times New Roman" panose="02020603050405020304" pitchFamily="18" charset="0"/>
            </a:endParaRPr>
          </a:p>
        </p:txBody>
      </p:sp>
      <p:sp>
        <p:nvSpPr>
          <p:cNvPr id="5" name="TextBox 4">
            <a:extLst>
              <a:ext uri="{FF2B5EF4-FFF2-40B4-BE49-F238E27FC236}">
                <a16:creationId xmlns:a16="http://schemas.microsoft.com/office/drawing/2014/main" xmlns="" id="{AD1B327C-D724-0625-1FD8-4554E41F7F7E}"/>
              </a:ext>
            </a:extLst>
          </p:cNvPr>
          <p:cNvSpPr txBox="1"/>
          <p:nvPr/>
        </p:nvSpPr>
        <p:spPr>
          <a:xfrm>
            <a:off x="5484884" y="178946"/>
            <a:ext cx="6709736" cy="323165"/>
          </a:xfrm>
          <a:prstGeom prst="rect">
            <a:avLst/>
          </a:prstGeom>
          <a:noFill/>
        </p:spPr>
        <p:txBody>
          <a:bodyPr wrap="square">
            <a:spAutoFit/>
          </a:bodyPr>
          <a:lstStyle/>
          <a:p>
            <a:pPr lvl="0" algn="just">
              <a:defRPr/>
            </a:pPr>
            <a:r>
              <a:rPr lang="ru-RU" sz="1500">
                <a:latin typeface="Times New Roman" panose="02020603050405020304" pitchFamily="18" charset="0"/>
                <a:cs typeface="Times New Roman" panose="02020603050405020304" pitchFamily="18" charset="0"/>
              </a:rPr>
              <a:t>выполнение работ по капитальному ремонту автомобильной дороги</a:t>
            </a:r>
          </a:p>
        </p:txBody>
      </p:sp>
      <p:sp>
        <p:nvSpPr>
          <p:cNvPr id="12" name="Shape 200">
            <a:extLst>
              <a:ext uri="{FF2B5EF4-FFF2-40B4-BE49-F238E27FC236}">
                <a16:creationId xmlns:a16="http://schemas.microsoft.com/office/drawing/2014/main" xmlns="" id="{ABC13FDF-4601-4F4B-EC06-D990DD2E0691}"/>
              </a:ext>
            </a:extLst>
          </p:cNvPr>
          <p:cNvSpPr/>
          <p:nvPr/>
        </p:nvSpPr>
        <p:spPr>
          <a:xfrm>
            <a:off x="3674891" y="1301276"/>
            <a:ext cx="2254463" cy="369332"/>
          </a:xfrm>
          <a:prstGeom prst="rect">
            <a:avLst/>
          </a:prstGeom>
        </p:spPr>
        <p:txBody>
          <a:bodyPr wrap="none" lIns="91440" tIns="45720" rIns="91440" bIns="45720">
            <a:spAutoFit/>
          </a:bodyPr>
          <a:lstStyle/>
          <a:p>
            <a:pPr marL="0" indent="0" algn="just"/>
            <a:r>
              <a:rPr lang="ru-RU" b="1">
                <a:latin typeface="Times New Roman" panose="02020603050405020304" pitchFamily="18" charset="0"/>
                <a:ea typeface="DejaVu Sans Condensed"/>
                <a:cs typeface="Times New Roman" panose="02020603050405020304" pitchFamily="18" charset="0"/>
              </a:rPr>
              <a:t>Решение Комиссии:</a:t>
            </a:r>
            <a:endParaRPr b="1">
              <a:latin typeface="Times New Roman" panose="02020603050405020304" pitchFamily="18" charset="0"/>
              <a:ea typeface="DejaVu Sans Condensed"/>
              <a:cs typeface="Times New Roman" panose="02020603050405020304" pitchFamily="18" charset="0"/>
            </a:endParaRPr>
          </a:p>
        </p:txBody>
      </p:sp>
      <p:sp>
        <p:nvSpPr>
          <p:cNvPr id="10" name="TextBox 9">
            <a:extLst>
              <a:ext uri="{FF2B5EF4-FFF2-40B4-BE49-F238E27FC236}">
                <a16:creationId xmlns:a16="http://schemas.microsoft.com/office/drawing/2014/main" xmlns="" id="{9F81A68F-4BD7-2CFC-4218-F802218C78B5}"/>
              </a:ext>
            </a:extLst>
          </p:cNvPr>
          <p:cNvSpPr txBox="1"/>
          <p:nvPr/>
        </p:nvSpPr>
        <p:spPr>
          <a:xfrm>
            <a:off x="3573361" y="1863962"/>
            <a:ext cx="7990282" cy="2169825"/>
          </a:xfrm>
          <a:prstGeom prst="rect">
            <a:avLst/>
          </a:prstGeom>
          <a:noFill/>
        </p:spPr>
        <p:txBody>
          <a:bodyPr wrap="square">
            <a:spAutoFit/>
          </a:bodyPr>
          <a:lstStyle/>
          <a:p>
            <a:pPr marL="342900" indent="-342900" algn="just" defTabSz="609630" eaLnBrk="0" fontAlgn="base" hangingPunct="0">
              <a:spcBef>
                <a:spcPct val="0"/>
              </a:spcBef>
              <a:spcAft>
                <a:spcPct val="0"/>
              </a:spcAft>
              <a:buAutoNum type="arabicPeriod"/>
            </a:pPr>
            <a:r>
              <a:rPr lang="ru-RU" sz="1500">
                <a:latin typeface="Times New Roman" panose="02020603050405020304" pitchFamily="18" charset="0"/>
                <a:cs typeface="Times New Roman" panose="02020603050405020304" pitchFamily="18" charset="0"/>
              </a:rPr>
              <a:t>Заказчиком установлено предельное минимальное значение характеристик объекта закупки по детализирующему показателю «Общая цена исполненных участником закупки договоров" (далее - Детализирующий показатель) показателя "Наличие у участников закупки опыта работы, связанного с предметом контракта" критерия "Квалификация участников закупки, в том числе наличие у них финансовых ресурсов, оборудования </a:t>
            </a:r>
            <a:br>
              <a:rPr lang="ru-RU" sz="1500">
                <a:latin typeface="Times New Roman" panose="02020603050405020304" pitchFamily="18" charset="0"/>
                <a:cs typeface="Times New Roman" panose="02020603050405020304" pitchFamily="18" charset="0"/>
              </a:rPr>
            </a:br>
            <a:r>
              <a:rPr lang="ru-RU" sz="1500">
                <a:latin typeface="Times New Roman" panose="02020603050405020304" pitchFamily="18" charset="0"/>
                <a:cs typeface="Times New Roman" panose="02020603050405020304" pitchFamily="18" charset="0"/>
              </a:rPr>
              <a:t>и других материальных ресурсов на праве собственности или ином законном основании, опыта работы, связанного с предметом контракта, и деловой репутации, специалистов </a:t>
            </a:r>
            <a:br>
              <a:rPr lang="ru-RU" sz="1500">
                <a:latin typeface="Times New Roman" panose="02020603050405020304" pitchFamily="18" charset="0"/>
                <a:cs typeface="Times New Roman" panose="02020603050405020304" pitchFamily="18" charset="0"/>
              </a:rPr>
            </a:br>
            <a:r>
              <a:rPr lang="ru-RU" sz="1500">
                <a:latin typeface="Times New Roman" panose="02020603050405020304" pitchFamily="18" charset="0"/>
                <a:cs typeface="Times New Roman" panose="02020603050405020304" pitchFamily="18" charset="0"/>
              </a:rPr>
              <a:t>и иных работников определенного уровня квалификации" (далее - Критерий).</a:t>
            </a:r>
          </a:p>
          <a:p>
            <a:pPr marL="342900" indent="-342900" algn="just" defTabSz="609630" eaLnBrk="0" fontAlgn="base" hangingPunct="0">
              <a:spcBef>
                <a:spcPct val="0"/>
              </a:spcBef>
              <a:spcAft>
                <a:spcPct val="0"/>
              </a:spcAft>
              <a:buAutoNum type="arabicPeriod"/>
            </a:pPr>
            <a:endParaRPr lang="ru-RU" sz="1500">
              <a:solidFill>
                <a:srgbClr val="00345E"/>
              </a:solidFill>
              <a:latin typeface="Times New Roman" panose="02020603050405020304" pitchFamily="18" charset="0"/>
              <a:cs typeface="Times New Roman" panose="02020603050405020304" pitchFamily="18" charset="0"/>
            </a:endParaRPr>
          </a:p>
        </p:txBody>
      </p:sp>
      <p:sp>
        <p:nvSpPr>
          <p:cNvPr id="16" name="Shape 200">
            <a:extLst>
              <a:ext uri="{FF2B5EF4-FFF2-40B4-BE49-F238E27FC236}">
                <a16:creationId xmlns:a16="http://schemas.microsoft.com/office/drawing/2014/main" xmlns="" id="{ABC13FDF-4601-4F4B-EC06-D990DD2E0691}"/>
              </a:ext>
            </a:extLst>
          </p:cNvPr>
          <p:cNvSpPr/>
          <p:nvPr/>
        </p:nvSpPr>
        <p:spPr>
          <a:xfrm>
            <a:off x="3848015" y="738590"/>
            <a:ext cx="2858860" cy="369332"/>
          </a:xfrm>
          <a:prstGeom prst="rect">
            <a:avLst/>
          </a:prstGeom>
        </p:spPr>
        <p:txBody>
          <a:bodyPr wrap="none" lIns="91440" tIns="45720" rIns="91440" bIns="45720">
            <a:spAutoFit/>
          </a:bodyPr>
          <a:lstStyle/>
          <a:p>
            <a:pPr algn="just"/>
            <a:r>
              <a:rPr lang="ru-RU" b="1">
                <a:latin typeface="Times New Roman" panose="02020603050405020304" pitchFamily="18" charset="0"/>
                <a:ea typeface="DejaVu Sans Condensed"/>
                <a:cs typeface="Times New Roman" panose="02020603050405020304" pitchFamily="18" charset="0"/>
              </a:rPr>
              <a:t>НМЦК: 8 186 772 995 руб.</a:t>
            </a:r>
          </a:p>
        </p:txBody>
      </p:sp>
      <p:sp>
        <p:nvSpPr>
          <p:cNvPr id="18" name="TextBox 17">
            <a:extLst>
              <a:ext uri="{FF2B5EF4-FFF2-40B4-BE49-F238E27FC236}">
                <a16:creationId xmlns:a16="http://schemas.microsoft.com/office/drawing/2014/main" xmlns="" id="{9F81A68F-4BD7-2CFC-4218-F802218C78B5}"/>
              </a:ext>
            </a:extLst>
          </p:cNvPr>
          <p:cNvSpPr txBox="1"/>
          <p:nvPr/>
        </p:nvSpPr>
        <p:spPr>
          <a:xfrm>
            <a:off x="514451" y="3887237"/>
            <a:ext cx="11147666" cy="3093154"/>
          </a:xfrm>
          <a:prstGeom prst="rect">
            <a:avLst/>
          </a:prstGeom>
          <a:noFill/>
        </p:spPr>
        <p:txBody>
          <a:bodyPr wrap="square">
            <a:spAutoFit/>
          </a:bodyPr>
          <a:lstStyle/>
          <a:p>
            <a:pPr algn="just" defTabSz="609630" eaLnBrk="0" fontAlgn="base" hangingPunct="0">
              <a:spcBef>
                <a:spcPct val="0"/>
              </a:spcBef>
              <a:spcAft>
                <a:spcPct val="0"/>
              </a:spcAft>
            </a:pPr>
            <a:r>
              <a:rPr lang="ru-RU" sz="1500">
                <a:latin typeface="Times New Roman" panose="02020603050405020304" pitchFamily="18" charset="0"/>
                <a:cs typeface="Times New Roman" panose="02020603050405020304" pitchFamily="18" charset="0"/>
              </a:rPr>
              <a:t>	При этом по Детализирующему показателю Критерия установлено предельное минимальное значение характеристики, которое составляет 40 933 864 975 руб. (500% от НМЦК).</a:t>
            </a:r>
          </a:p>
          <a:p>
            <a:pPr algn="just" defTabSz="609630" eaLnBrk="0" fontAlgn="base" hangingPunct="0">
              <a:spcBef>
                <a:spcPct val="0"/>
              </a:spcBef>
              <a:spcAft>
                <a:spcPct val="0"/>
              </a:spcAft>
            </a:pPr>
            <a:r>
              <a:rPr lang="ru-RU" sz="1500">
                <a:latin typeface="Times New Roman" panose="02020603050405020304" pitchFamily="18" charset="0"/>
                <a:cs typeface="Times New Roman" panose="02020603050405020304" pitchFamily="18" charset="0"/>
              </a:rPr>
              <a:t>	Комиссия, изучив установленный Заказчиком Порядок оценки, приходит к выводу, что установление Заказчиком предельного минимального значения, по Детализирующему показателю Критерия в размере 40 933 864 975 руб. (500% НМЦК) не соответствуют пункту 28 Положения, поскольку установленный Порядок оценки не позволяет получить оценку участникам, обладающим опытом выполнения аналогичных работ на сумму, например, в размере НМЦК.</a:t>
            </a:r>
          </a:p>
          <a:p>
            <a:pPr algn="just" defTabSz="609630" eaLnBrk="0" fontAlgn="base" hangingPunct="0">
              <a:spcBef>
                <a:spcPct val="0"/>
              </a:spcBef>
              <a:spcAft>
                <a:spcPct val="0"/>
              </a:spcAft>
            </a:pPr>
            <a:r>
              <a:rPr lang="ru-RU" sz="1500">
                <a:latin typeface="Times New Roman" panose="02020603050405020304" pitchFamily="18" charset="0"/>
                <a:cs typeface="Times New Roman" panose="02020603050405020304" pitchFamily="18" charset="0"/>
              </a:rPr>
              <a:t>	Учитывая изложенное, действия Заказчика, ненадлежащим образом установившего Порядок оценки, нарушают пункт 11 части 1 статьи 42 Закона о контрактной системе и содержат признаки административного правонарушения, ответственность за совершение которого предусмотрена частью 4 статьи 7.30 Кодекса Российской Федерации об административных правонарушениях.</a:t>
            </a:r>
          </a:p>
          <a:p>
            <a:pPr algn="just" defTabSz="609630" eaLnBrk="0" fontAlgn="base" hangingPunct="0">
              <a:spcBef>
                <a:spcPct val="0"/>
              </a:spcBef>
              <a:spcAft>
                <a:spcPct val="0"/>
              </a:spcAft>
            </a:pPr>
            <a:endParaRPr lang="ru-RU" sz="1500">
              <a:latin typeface="Times New Roman" panose="02020603050405020304" pitchFamily="18" charset="0"/>
              <a:cs typeface="Times New Roman" panose="02020603050405020304" pitchFamily="18" charset="0"/>
            </a:endParaRPr>
          </a:p>
          <a:p>
            <a:pPr algn="just" defTabSz="609630" eaLnBrk="0" fontAlgn="base" hangingPunct="0">
              <a:spcBef>
                <a:spcPct val="0"/>
              </a:spcBef>
              <a:spcAft>
                <a:spcPct val="0"/>
              </a:spcAft>
            </a:pPr>
            <a:endParaRPr lang="ru-RU" sz="1500">
              <a:latin typeface="Times New Roman" panose="02020603050405020304" pitchFamily="18" charset="0"/>
              <a:cs typeface="Times New Roman" panose="02020603050405020304" pitchFamily="18" charset="0"/>
            </a:endParaRPr>
          </a:p>
          <a:p>
            <a:pPr algn="just" defTabSz="609630" eaLnBrk="0" fontAlgn="base" hangingPunct="0">
              <a:spcBef>
                <a:spcPct val="0"/>
              </a:spcBef>
              <a:spcAft>
                <a:spcPct val="0"/>
              </a:spcAft>
            </a:pPr>
            <a:endParaRPr lang="ru-RU" sz="1500">
              <a:latin typeface="Times New Roman" panose="02020603050405020304" pitchFamily="18" charset="0"/>
              <a:cs typeface="Times New Roman" panose="02020603050405020304" pitchFamily="18" charset="0"/>
            </a:endParaRPr>
          </a:p>
          <a:p>
            <a:pPr marL="342900" indent="-342900" algn="just" defTabSz="609630" eaLnBrk="0" fontAlgn="base" hangingPunct="0">
              <a:spcBef>
                <a:spcPct val="0"/>
              </a:spcBef>
              <a:spcAft>
                <a:spcPct val="0"/>
              </a:spcAft>
              <a:buAutoNum type="arabicPeriod"/>
            </a:pPr>
            <a:endParaRPr lang="ru-RU" sz="1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662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GroupShape 642"/>
        <p:cNvGrpSpPr/>
        <p:nvPr/>
      </p:nvGrpSpPr>
      <p:grpSpPr>
        <a:xfrm>
          <a:off x="0" y="0"/>
          <a:ext cx="0" cy="0"/>
          <a:chOff x="0" y="0"/>
          <a:chExt cx="0" cy="0"/>
        </a:xfrm>
      </p:grpSpPr>
      <p:pic>
        <p:nvPicPr>
          <p:cNvPr id="644" name="Picture 644"/>
          <p:cNvPicPr/>
          <p:nvPr/>
        </p:nvPicPr>
        <p:blipFill>
          <a:blip r:embed="rId2"/>
          <a:srcRect l="31461"/>
          <a:stretch/>
        </p:blipFill>
        <p:spPr>
          <a:xfrm>
            <a:off x="7453480" y="0"/>
            <a:ext cx="5606144" cy="6228354"/>
          </a:xfrm>
          <a:prstGeom prst="rect">
            <a:avLst/>
          </a:prstGeom>
          <a:ln>
            <a:noFill/>
          </a:ln>
        </p:spPr>
      </p:pic>
      <p:sp>
        <p:nvSpPr>
          <p:cNvPr id="645" name="Shape 645"/>
          <p:cNvSpPr/>
          <p:nvPr/>
        </p:nvSpPr>
        <p:spPr>
          <a:xfrm>
            <a:off x="3818444" y="358008"/>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646" name="Shape 646"/>
          <p:cNvSpPr txBox="1"/>
          <p:nvPr/>
        </p:nvSpPr>
        <p:spPr>
          <a:xfrm>
            <a:off x="5559627" y="290529"/>
            <a:ext cx="5036631" cy="700000"/>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Поставка персональных носимых видеорегистраторов</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и терминалов зарядки архивирования и хранения данных</a:t>
            </a:r>
            <a:endParaRPr sz="1800">
              <a:solidFill>
                <a:schemeClr val="tx1"/>
              </a:solidFill>
              <a:latin typeface="+mn-lt"/>
              <a:ea typeface="+mn-ea"/>
              <a:cs typeface="+mn-cs"/>
            </a:endParaRPr>
          </a:p>
        </p:txBody>
      </p:sp>
      <p:sp>
        <p:nvSpPr>
          <p:cNvPr id="647" name="Shape 647"/>
          <p:cNvSpPr/>
          <p:nvPr/>
        </p:nvSpPr>
        <p:spPr>
          <a:xfrm>
            <a:off x="3806199" y="1149906"/>
            <a:ext cx="2378280"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Положения извещения:</a:t>
            </a:r>
          </a:p>
        </p:txBody>
      </p:sp>
      <p:pic>
        <p:nvPicPr>
          <p:cNvPr id="649" name="Picture 649"/>
          <p:cNvPicPr/>
          <p:nvPr/>
        </p:nvPicPr>
        <p:blipFill>
          <a:blip r:embed="rId3"/>
          <a:stretch/>
        </p:blipFill>
        <p:spPr>
          <a:xfrm>
            <a:off x="206562" y="848785"/>
            <a:ext cx="3423864" cy="3423864"/>
          </a:xfrm>
          <a:prstGeom prst="rect">
            <a:avLst/>
          </a:prstGeom>
        </p:spPr>
      </p:pic>
      <p:sp>
        <p:nvSpPr>
          <p:cNvPr id="650" name="Shape 650"/>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651" name="Shape 651"/>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28/06/105-1942/2024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0173100005025000004</a:t>
            </a:r>
            <a:endParaRPr sz="1800">
              <a:solidFill>
                <a:schemeClr val="tx1"/>
              </a:solidFill>
              <a:latin typeface="+mn-lt"/>
              <a:ea typeface="+mn-ea"/>
              <a:cs typeface="+mn-cs"/>
            </a:endParaRPr>
          </a:p>
        </p:txBody>
      </p:sp>
      <p:pic>
        <p:nvPicPr>
          <p:cNvPr id="653" name="Picture 653"/>
          <p:cNvPicPr/>
          <p:nvPr/>
        </p:nvPicPr>
        <p:blipFill>
          <a:blip r:embed="rId4"/>
          <a:srcRect l="18378" t="22518" r="14078" b="25491"/>
          <a:stretch/>
        </p:blipFill>
        <p:spPr>
          <a:xfrm>
            <a:off x="2192549" y="3353257"/>
            <a:ext cx="1398979" cy="619418"/>
          </a:xfrm>
          <a:prstGeom prst="rect">
            <a:avLst/>
          </a:prstGeom>
        </p:spPr>
      </p:pic>
      <p:sp>
        <p:nvSpPr>
          <p:cNvPr id="654" name="Shape 654"/>
          <p:cNvSpPr txBox="1"/>
          <p:nvPr/>
        </p:nvSpPr>
        <p:spPr>
          <a:xfrm>
            <a:off x="6184480" y="1115734"/>
            <a:ext cx="5364106" cy="1384995"/>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В соответствии с рекомендуемой формой 1.2 (приложения</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к требованиям к содержанию, составу заявки, инструкции по ее заполнению) Заказчиком в таблице 1 указано следующее: «Стоимость работ, выполненных собственными силами, руб.».</a:t>
            </a:r>
            <a:endParaRPr sz="1800">
              <a:solidFill>
                <a:schemeClr val="tx1"/>
              </a:solidFill>
              <a:latin typeface="+mn-lt"/>
              <a:ea typeface="+mn-ea"/>
              <a:cs typeface="+mn-cs"/>
            </a:endParaRPr>
          </a:p>
        </p:txBody>
      </p:sp>
      <p:sp>
        <p:nvSpPr>
          <p:cNvPr id="655" name="Shape 655"/>
          <p:cNvSpPr/>
          <p:nvPr/>
        </p:nvSpPr>
        <p:spPr>
          <a:xfrm>
            <a:off x="3806199" y="2328635"/>
            <a:ext cx="2004395"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656" name="Shape 656"/>
          <p:cNvSpPr txBox="1"/>
          <p:nvPr/>
        </p:nvSpPr>
        <p:spPr>
          <a:xfrm>
            <a:off x="3875275" y="2774188"/>
            <a:ext cx="7804729" cy="1708160"/>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Представитель Заказчика на заседании Комиссии пояснил, что сумма работ по Контрактам №№ 1, 2, 3 составляет 797 026 000 руб. Вместе с тем в рамках исполнения Контракта № 1 Заявителем</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к исполнению обязательств привлекались соисполнители. Сумма, затраченная на соисполнителей составила 213 500 000 руб. Таким образом, сумма по Контракту № 1, предъявляемая </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к оценке, составляет 583 526 000 руб.</a:t>
            </a:r>
            <a:endParaRPr sz="1800">
              <a:solidFill>
                <a:schemeClr val="tx1"/>
              </a:solidFill>
              <a:latin typeface="+mn-lt"/>
              <a:ea typeface="+mn-ea"/>
              <a:cs typeface="+mn-cs"/>
            </a:endParaRPr>
          </a:p>
        </p:txBody>
      </p:sp>
      <p:pic>
        <p:nvPicPr>
          <p:cNvPr id="658" name="Picture 658"/>
          <p:cNvPicPr/>
          <p:nvPr/>
        </p:nvPicPr>
        <p:blipFill>
          <a:blip r:embed="rId5"/>
          <a:srcRect l="96064" r="-2107"/>
          <a:stretch/>
        </p:blipFill>
        <p:spPr>
          <a:xfrm rot="16200000">
            <a:off x="5781177" y="447177"/>
            <a:ext cx="629646" cy="12192000"/>
          </a:xfrm>
          <a:prstGeom prst="rect">
            <a:avLst/>
          </a:prstGeom>
        </p:spPr>
      </p:pic>
      <p:sp>
        <p:nvSpPr>
          <p:cNvPr id="659" name="Shape 659"/>
          <p:cNvSpPr/>
          <p:nvPr/>
        </p:nvSpPr>
        <p:spPr>
          <a:xfrm>
            <a:off x="582426" y="4794869"/>
            <a:ext cx="11097578" cy="1200329"/>
          </a:xfrm>
          <a:prstGeom prst="rect">
            <a:avLst/>
          </a:prstGeom>
        </p:spPr>
        <p:txBody>
          <a:bodyPr wrap="square" lIns="91440" tIns="45720" rIns="91440" bIns="45720">
            <a:spAutoFit/>
          </a:bodyPr>
          <a:lstStyle/>
          <a:p>
            <a:pPr marL="0" indent="0" algn="ctr">
              <a:lnSpc>
                <a:spcPct val="150000"/>
              </a:lnSpc>
            </a:pPr>
            <a:r>
              <a:rPr sz="1600" b="1" i="1">
                <a:solidFill>
                  <a:schemeClr val="tx1"/>
                </a:solidFill>
                <a:latin typeface="Times New Roman"/>
                <a:ea typeface="Times New Roman"/>
                <a:cs typeface="Times New Roman"/>
              </a:rPr>
              <a:t>Законодательством Российской Федерации о контрактной системе в сфере закупок, Положением, а также Порядком оценки не предусмотрена возможность Комиссии по осуществлению закупок принимать к оценке часть суммы исполненного контракта. </a:t>
            </a:r>
            <a:endParaRPr sz="1800">
              <a:solidFill>
                <a:schemeClr val="tx1"/>
              </a:solidFill>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GroupShape 660"/>
        <p:cNvGrpSpPr/>
        <p:nvPr/>
      </p:nvGrpSpPr>
      <p:grpSpPr>
        <a:xfrm>
          <a:off x="0" y="0"/>
          <a:ext cx="0" cy="0"/>
          <a:chOff x="0" y="0"/>
          <a:chExt cx="0" cy="0"/>
        </a:xfrm>
      </p:grpSpPr>
      <p:pic>
        <p:nvPicPr>
          <p:cNvPr id="662" name="Picture 662"/>
          <p:cNvPicPr/>
          <p:nvPr/>
        </p:nvPicPr>
        <p:blipFill>
          <a:blip r:embed="rId2"/>
          <a:srcRect l="31461"/>
          <a:stretch/>
        </p:blipFill>
        <p:spPr>
          <a:xfrm>
            <a:off x="9164754" y="0"/>
            <a:ext cx="6265188" cy="6944644"/>
          </a:xfrm>
          <a:prstGeom prst="rect">
            <a:avLst/>
          </a:prstGeom>
          <a:ln>
            <a:noFill/>
          </a:ln>
        </p:spPr>
      </p:pic>
      <p:pic>
        <p:nvPicPr>
          <p:cNvPr id="664" name="Picture 664"/>
          <p:cNvPicPr/>
          <p:nvPr/>
        </p:nvPicPr>
        <p:blipFill>
          <a:blip r:embed="rId3"/>
          <a:srcRect l="96064" r="-8"/>
          <a:stretch/>
        </p:blipFill>
        <p:spPr>
          <a:xfrm>
            <a:off x="-27523" y="0"/>
            <a:ext cx="3468555" cy="12192000"/>
          </a:xfrm>
          <a:prstGeom prst="rect">
            <a:avLst/>
          </a:prstGeom>
        </p:spPr>
      </p:pic>
      <p:pic>
        <p:nvPicPr>
          <p:cNvPr id="666" name="Picture 666"/>
          <p:cNvPicPr/>
          <p:nvPr/>
        </p:nvPicPr>
        <p:blipFill>
          <a:blip r:embed="rId4"/>
          <a:stretch/>
        </p:blipFill>
        <p:spPr>
          <a:xfrm>
            <a:off x="-325464" y="-93319"/>
            <a:ext cx="1960091" cy="1102659"/>
          </a:xfrm>
          <a:prstGeom prst="rect">
            <a:avLst/>
          </a:prstGeom>
        </p:spPr>
      </p:pic>
      <p:sp>
        <p:nvSpPr>
          <p:cNvPr id="667" name="Shape 667"/>
          <p:cNvSpPr txBox="1"/>
          <p:nvPr/>
        </p:nvSpPr>
        <p:spPr>
          <a:xfrm>
            <a:off x="4042608" y="421169"/>
            <a:ext cx="7853558" cy="5940088"/>
          </a:xfrm>
          <a:prstGeom prst="rect">
            <a:avLst/>
          </a:prstGeom>
          <a:noFill/>
        </p:spPr>
        <p:txBody>
          <a:bodyPr wrap="square" lIns="91440" tIns="45720" rIns="91440" bIns="45720">
            <a:spAutoFit/>
          </a:bodyPr>
          <a:lstStyle/>
          <a:p>
            <a:pPr marL="0" indent="11113" algn="just"/>
            <a:r>
              <a:rPr sz="2000">
                <a:solidFill>
                  <a:schemeClr val="tx1"/>
                </a:solidFill>
                <a:latin typeface="Times New Roman"/>
                <a:ea typeface="Times New Roman"/>
                <a:cs typeface="Times New Roman"/>
              </a:rPr>
              <a:t>Введено общее </a:t>
            </a:r>
            <a:r>
              <a:rPr sz="2000" b="1">
                <a:solidFill>
                  <a:srgbClr val="123163"/>
                </a:solidFill>
                <a:latin typeface="Times New Roman"/>
                <a:ea typeface="Times New Roman"/>
                <a:cs typeface="Times New Roman"/>
              </a:rPr>
              <a:t>правило о необходимости </a:t>
            </a:r>
            <a:r>
              <a:rPr sz="2000">
                <a:solidFill>
                  <a:schemeClr val="tx1"/>
                </a:solidFill>
                <a:latin typeface="Times New Roman"/>
                <a:ea typeface="Times New Roman"/>
                <a:cs typeface="Times New Roman"/>
              </a:rPr>
              <a:t>предоставления участниками закупки </a:t>
            </a:r>
            <a:r>
              <a:rPr sz="2000" b="1">
                <a:solidFill>
                  <a:srgbClr val="123163"/>
                </a:solidFill>
                <a:latin typeface="Times New Roman"/>
                <a:ea typeface="Times New Roman"/>
                <a:cs typeface="Times New Roman"/>
              </a:rPr>
              <a:t>разрешения на ввод объекта </a:t>
            </a:r>
            <a:r>
              <a:rPr sz="2000">
                <a:solidFill>
                  <a:schemeClr val="tx1"/>
                </a:solidFill>
                <a:latin typeface="Times New Roman"/>
                <a:ea typeface="Times New Roman"/>
                <a:cs typeface="Times New Roman"/>
              </a:rPr>
              <a:t>капитального строительства в эксплуатацию, за исключением случая, при котором объектом закупки заказчика являются работы, не требующие выдачи такого разрешения;</a:t>
            </a:r>
            <a:endParaRPr sz="1800">
              <a:solidFill>
                <a:schemeClr val="tx1"/>
              </a:solidFill>
              <a:latin typeface="+mn-lt"/>
              <a:ea typeface="+mn-ea"/>
              <a:cs typeface="+mn-cs"/>
            </a:endParaRPr>
          </a:p>
          <a:p>
            <a:pPr marL="0" indent="447675" algn="just"/>
            <a:endParaRPr sz="2000">
              <a:solidFill>
                <a:schemeClr val="tx1"/>
              </a:solidFill>
              <a:latin typeface="Times New Roman"/>
              <a:ea typeface="Times New Roman"/>
              <a:cs typeface="Times New Roman"/>
            </a:endParaRPr>
          </a:p>
          <a:p>
            <a:pPr marL="0" indent="11113" algn="just"/>
            <a:r>
              <a:rPr sz="2000">
                <a:solidFill>
                  <a:schemeClr val="tx1"/>
                </a:solidFill>
                <a:latin typeface="Times New Roman"/>
                <a:ea typeface="Times New Roman"/>
                <a:cs typeface="Times New Roman"/>
              </a:rPr>
              <a:t>При этом предоставление участниками закупки договора об опыте работ, </a:t>
            </a:r>
            <a:r>
              <a:rPr sz="2000" b="1">
                <a:solidFill>
                  <a:srgbClr val="123163"/>
                </a:solidFill>
                <a:latin typeface="Times New Roman"/>
                <a:ea typeface="Times New Roman"/>
                <a:cs typeface="Times New Roman"/>
              </a:rPr>
              <a:t>не требующих выдачи разрешения </a:t>
            </a:r>
            <a:r>
              <a:rPr sz="2000">
                <a:solidFill>
                  <a:schemeClr val="tx1"/>
                </a:solidFill>
                <a:latin typeface="Times New Roman"/>
                <a:ea typeface="Times New Roman"/>
                <a:cs typeface="Times New Roman"/>
              </a:rPr>
              <a:t>на ввод объекта капитального строительства в эксплуатацию, допускается если такой договор заключен  и исполнен в соответствии </a:t>
            </a:r>
            <a:r>
              <a:rPr sz="2000" b="1">
                <a:solidFill>
                  <a:srgbClr val="123163"/>
                </a:solidFill>
                <a:latin typeface="Times New Roman"/>
                <a:ea typeface="Times New Roman"/>
                <a:cs typeface="Times New Roman"/>
              </a:rPr>
              <a:t>с Законом 44-ФЗ или Законом 223-ФЗ;</a:t>
            </a:r>
            <a:endParaRPr sz="1800">
              <a:solidFill>
                <a:schemeClr val="tx1"/>
              </a:solidFill>
              <a:latin typeface="+mn-lt"/>
              <a:ea typeface="+mn-ea"/>
              <a:cs typeface="+mn-cs"/>
            </a:endParaRPr>
          </a:p>
          <a:p>
            <a:pPr marL="0" indent="447675" algn="just"/>
            <a:endParaRPr sz="2000">
              <a:solidFill>
                <a:schemeClr val="tx1"/>
              </a:solidFill>
              <a:latin typeface="Times New Roman"/>
              <a:ea typeface="Times New Roman"/>
              <a:cs typeface="Times New Roman"/>
            </a:endParaRPr>
          </a:p>
          <a:p>
            <a:pPr marL="0" indent="11113" algn="just"/>
            <a:r>
              <a:rPr sz="2000">
                <a:solidFill>
                  <a:schemeClr val="tx1"/>
                </a:solidFill>
                <a:latin typeface="Times New Roman"/>
                <a:ea typeface="Times New Roman"/>
                <a:cs typeface="Times New Roman"/>
              </a:rPr>
              <a:t>В целях правовой определенности </a:t>
            </a:r>
            <a:r>
              <a:rPr sz="2000" b="1">
                <a:solidFill>
                  <a:srgbClr val="123163"/>
                </a:solidFill>
                <a:latin typeface="Times New Roman"/>
                <a:ea typeface="Times New Roman"/>
                <a:cs typeface="Times New Roman"/>
              </a:rPr>
              <a:t>установлено понятие договора строительного подряда</a:t>
            </a:r>
            <a:r>
              <a:rPr sz="2000">
                <a:solidFill>
                  <a:srgbClr val="123163"/>
                </a:solidFill>
                <a:latin typeface="Times New Roman"/>
                <a:ea typeface="Times New Roman"/>
                <a:cs typeface="Times New Roman"/>
              </a:rPr>
              <a:t>;</a:t>
            </a:r>
            <a:endParaRPr sz="1800">
              <a:solidFill>
                <a:schemeClr val="tx1"/>
              </a:solidFill>
              <a:latin typeface="+mn-lt"/>
              <a:ea typeface="+mn-ea"/>
              <a:cs typeface="+mn-cs"/>
            </a:endParaRPr>
          </a:p>
          <a:p>
            <a:pPr marL="0" indent="447675" algn="just"/>
            <a:endParaRPr sz="2000">
              <a:solidFill>
                <a:schemeClr val="tx1"/>
              </a:solidFill>
              <a:latin typeface="Times New Roman"/>
              <a:ea typeface="Times New Roman"/>
              <a:cs typeface="Times New Roman"/>
            </a:endParaRPr>
          </a:p>
          <a:p>
            <a:pPr marL="0" indent="11113" algn="just"/>
            <a:r>
              <a:rPr sz="2000">
                <a:solidFill>
                  <a:schemeClr val="tx1"/>
                </a:solidFill>
                <a:latin typeface="Times New Roman"/>
                <a:ea typeface="Times New Roman"/>
                <a:cs typeface="Times New Roman"/>
              </a:rPr>
              <a:t>Возможно участникам закупок представлять информацию об опыте исполнения договора на выполнение работ в отношении объекта капитального строительства, входящего в состав линейного объекта (например, станция метрополитена);</a:t>
            </a:r>
            <a:endParaRPr sz="1800">
              <a:solidFill>
                <a:schemeClr val="tx1"/>
              </a:solidFill>
              <a:latin typeface="+mn-lt"/>
              <a:ea typeface="+mn-ea"/>
              <a:cs typeface="+mn-cs"/>
            </a:endParaRPr>
          </a:p>
        </p:txBody>
      </p:sp>
      <p:sp>
        <p:nvSpPr>
          <p:cNvPr id="668" name="Shape 668"/>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669" name="Shape 669"/>
          <p:cNvSpPr txBox="1"/>
          <p:nvPr/>
        </p:nvSpPr>
        <p:spPr>
          <a:xfrm>
            <a:off x="238783" y="2517744"/>
            <a:ext cx="3202248" cy="1631215"/>
          </a:xfrm>
          <a:prstGeom prst="rect">
            <a:avLst/>
          </a:prstGeom>
          <a:noFill/>
          <a:ln>
            <a:noFill/>
          </a:ln>
        </p:spPr>
        <p:txBody>
          <a:bodyPr wrap="square" lIns="91440" tIns="45720" rIns="91440" bIns="45720">
            <a:spAutoFit/>
          </a:bodyPr>
          <a:lstStyle/>
          <a:p>
            <a:pPr marL="0" indent="0" algn="l"/>
            <a:r>
              <a:rPr sz="2000" b="1">
                <a:solidFill>
                  <a:schemeClr val="bg1"/>
                </a:solidFill>
                <a:latin typeface="Times New Roman"/>
                <a:ea typeface="Times New Roman"/>
                <a:cs typeface="Times New Roman"/>
              </a:rPr>
              <a:t>ПОСТАНОВЛЕНИЕ </a:t>
            </a:r>
            <a:endParaRPr sz="1800">
              <a:solidFill>
                <a:schemeClr val="tx1"/>
              </a:solidFill>
              <a:latin typeface="+mn-lt"/>
              <a:ea typeface="+mn-ea"/>
              <a:cs typeface="+mn-cs"/>
            </a:endParaRPr>
          </a:p>
          <a:p>
            <a:pPr marL="0" indent="0" algn="l"/>
            <a:r>
              <a:rPr sz="2000" b="1">
                <a:solidFill>
                  <a:schemeClr val="bg1"/>
                </a:solidFill>
                <a:latin typeface="Times New Roman"/>
                <a:ea typeface="Times New Roman"/>
                <a:cs typeface="Times New Roman"/>
              </a:rPr>
              <a:t>№ 2571</a:t>
            </a:r>
            <a:endParaRPr sz="1800">
              <a:solidFill>
                <a:schemeClr val="tx1"/>
              </a:solidFill>
              <a:latin typeface="+mn-lt"/>
              <a:ea typeface="+mn-ea"/>
              <a:cs typeface="+mn-cs"/>
            </a:endParaRPr>
          </a:p>
          <a:p>
            <a:pPr marL="0" indent="0" algn="l"/>
            <a:endParaRPr sz="2000" b="1">
              <a:solidFill>
                <a:schemeClr val="bg1"/>
              </a:solidFill>
              <a:latin typeface="Times New Roman"/>
              <a:ea typeface="Times New Roman"/>
              <a:cs typeface="Times New Roman"/>
            </a:endParaRPr>
          </a:p>
          <a:p>
            <a:pPr marL="0" indent="0" algn="l"/>
            <a:r>
              <a:rPr sz="2000">
                <a:solidFill>
                  <a:schemeClr val="bg1"/>
                </a:solidFill>
                <a:latin typeface="Times New Roman"/>
                <a:ea typeface="Times New Roman"/>
                <a:cs typeface="Times New Roman"/>
              </a:rPr>
              <a:t>(ред. от 23.09.2024)</a:t>
            </a:r>
            <a:endParaRPr sz="2000" b="1">
              <a:solidFill>
                <a:schemeClr val="bg1"/>
              </a:solidFill>
              <a:latin typeface="Times New Roman"/>
              <a:ea typeface="Times New Roman"/>
              <a:cs typeface="Times New Roman"/>
            </a:endParaRPr>
          </a:p>
          <a:p>
            <a:pPr marL="0" indent="0" algn="l"/>
            <a:endParaRPr sz="2000" b="1">
              <a:solidFill>
                <a:schemeClr val="bg1"/>
              </a:solidFill>
              <a:latin typeface="Times New Roman"/>
              <a:ea typeface="Times New Roman"/>
              <a:cs typeface="Times New Roman"/>
            </a:endParaRPr>
          </a:p>
        </p:txBody>
      </p:sp>
      <p:pic>
        <p:nvPicPr>
          <p:cNvPr id="671" name="Picture 671"/>
          <p:cNvPicPr/>
          <p:nvPr/>
        </p:nvPicPr>
        <p:blipFill>
          <a:blip r:embed="rId5"/>
          <a:stretch/>
        </p:blipFill>
        <p:spPr>
          <a:xfrm>
            <a:off x="3567719" y="565604"/>
            <a:ext cx="474888" cy="443735"/>
          </a:xfrm>
          <a:prstGeom prst="rect">
            <a:avLst/>
          </a:prstGeom>
        </p:spPr>
      </p:pic>
      <p:pic>
        <p:nvPicPr>
          <p:cNvPr id="673" name="Picture 673"/>
          <p:cNvPicPr/>
          <p:nvPr/>
        </p:nvPicPr>
        <p:blipFill>
          <a:blip r:embed="rId5"/>
          <a:stretch/>
        </p:blipFill>
        <p:spPr>
          <a:xfrm>
            <a:off x="3567719" y="2404434"/>
            <a:ext cx="474888" cy="443735"/>
          </a:xfrm>
          <a:prstGeom prst="rect">
            <a:avLst/>
          </a:prstGeom>
        </p:spPr>
      </p:pic>
      <p:pic>
        <p:nvPicPr>
          <p:cNvPr id="675" name="Picture 675"/>
          <p:cNvPicPr/>
          <p:nvPr/>
        </p:nvPicPr>
        <p:blipFill>
          <a:blip r:embed="rId5"/>
          <a:stretch/>
        </p:blipFill>
        <p:spPr>
          <a:xfrm>
            <a:off x="3567719" y="4160977"/>
            <a:ext cx="474888" cy="443736"/>
          </a:xfrm>
          <a:prstGeom prst="rect">
            <a:avLst/>
          </a:prstGeom>
        </p:spPr>
      </p:pic>
      <p:pic>
        <p:nvPicPr>
          <p:cNvPr id="677" name="Picture 677"/>
          <p:cNvPicPr/>
          <p:nvPr/>
        </p:nvPicPr>
        <p:blipFill>
          <a:blip r:embed="rId5"/>
          <a:stretch/>
        </p:blipFill>
        <p:spPr>
          <a:xfrm>
            <a:off x="3580811" y="5138130"/>
            <a:ext cx="474888" cy="44373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GroupShape 678"/>
        <p:cNvGrpSpPr/>
        <p:nvPr/>
      </p:nvGrpSpPr>
      <p:grpSpPr>
        <a:xfrm>
          <a:off x="0" y="0"/>
          <a:ext cx="0" cy="0"/>
          <a:chOff x="0" y="0"/>
          <a:chExt cx="0" cy="0"/>
        </a:xfrm>
      </p:grpSpPr>
      <p:pic>
        <p:nvPicPr>
          <p:cNvPr id="680" name="Picture 680"/>
          <p:cNvPicPr/>
          <p:nvPr/>
        </p:nvPicPr>
        <p:blipFill>
          <a:blip r:embed="rId2"/>
          <a:srcRect l="31461"/>
          <a:stretch/>
        </p:blipFill>
        <p:spPr>
          <a:xfrm>
            <a:off x="9164754" y="0"/>
            <a:ext cx="6265188" cy="6944644"/>
          </a:xfrm>
          <a:prstGeom prst="rect">
            <a:avLst/>
          </a:prstGeom>
          <a:ln>
            <a:noFill/>
          </a:ln>
        </p:spPr>
      </p:pic>
      <p:pic>
        <p:nvPicPr>
          <p:cNvPr id="682" name="Picture 682"/>
          <p:cNvPicPr/>
          <p:nvPr/>
        </p:nvPicPr>
        <p:blipFill>
          <a:blip r:embed="rId3"/>
          <a:srcRect l="96064" r="-8"/>
          <a:stretch/>
        </p:blipFill>
        <p:spPr>
          <a:xfrm>
            <a:off x="-27523" y="0"/>
            <a:ext cx="3468555" cy="12192000"/>
          </a:xfrm>
          <a:prstGeom prst="rect">
            <a:avLst/>
          </a:prstGeom>
        </p:spPr>
      </p:pic>
      <p:pic>
        <p:nvPicPr>
          <p:cNvPr id="684" name="Picture 684"/>
          <p:cNvPicPr/>
          <p:nvPr/>
        </p:nvPicPr>
        <p:blipFill>
          <a:blip r:embed="rId4"/>
          <a:stretch/>
        </p:blipFill>
        <p:spPr>
          <a:xfrm>
            <a:off x="-325464" y="-93319"/>
            <a:ext cx="1960091" cy="1102659"/>
          </a:xfrm>
          <a:prstGeom prst="rect">
            <a:avLst/>
          </a:prstGeom>
        </p:spPr>
      </p:pic>
      <p:sp>
        <p:nvSpPr>
          <p:cNvPr id="685" name="Shape 685"/>
          <p:cNvSpPr txBox="1"/>
          <p:nvPr/>
        </p:nvSpPr>
        <p:spPr>
          <a:xfrm>
            <a:off x="4042608" y="421169"/>
            <a:ext cx="7853558" cy="5940088"/>
          </a:xfrm>
          <a:prstGeom prst="rect">
            <a:avLst/>
          </a:prstGeom>
          <a:noFill/>
        </p:spPr>
        <p:txBody>
          <a:bodyPr wrap="square" lIns="91440" tIns="45720" rIns="91440" bIns="45720">
            <a:spAutoFit/>
          </a:bodyPr>
          <a:lstStyle/>
          <a:p>
            <a:pPr marL="0" indent="11113" algn="just"/>
            <a:r>
              <a:rPr sz="2000">
                <a:solidFill>
                  <a:schemeClr val="tx1"/>
                </a:solidFill>
                <a:latin typeface="Times New Roman"/>
                <a:ea typeface="Times New Roman"/>
                <a:cs typeface="Times New Roman"/>
              </a:rPr>
              <a:t>Соответствующая позиция приложения к Постановлению № 2571 применяется в установленном порядке </a:t>
            </a:r>
            <a:r>
              <a:rPr sz="2000" b="1">
                <a:solidFill>
                  <a:srgbClr val="123163"/>
                </a:solidFill>
                <a:latin typeface="Times New Roman"/>
                <a:ea typeface="Times New Roman"/>
                <a:cs typeface="Times New Roman"/>
              </a:rPr>
              <a:t>вне зависимости от сферы </a:t>
            </a:r>
            <a:r>
              <a:rPr sz="2000">
                <a:solidFill>
                  <a:schemeClr val="tx1"/>
                </a:solidFill>
                <a:latin typeface="Times New Roman"/>
                <a:ea typeface="Times New Roman"/>
                <a:cs typeface="Times New Roman"/>
              </a:rPr>
              <a:t>осуществления деятельности заказчика;</a:t>
            </a:r>
            <a:endParaRPr sz="1800">
              <a:solidFill>
                <a:schemeClr val="tx1"/>
              </a:solidFill>
              <a:latin typeface="+mn-lt"/>
              <a:ea typeface="+mn-ea"/>
              <a:cs typeface="+mn-cs"/>
            </a:endParaRPr>
          </a:p>
          <a:p>
            <a:pPr marL="0" indent="11113" algn="just"/>
            <a:endParaRPr sz="2000">
              <a:solidFill>
                <a:schemeClr val="tx1"/>
              </a:solidFill>
              <a:latin typeface="Times New Roman"/>
              <a:ea typeface="Times New Roman"/>
              <a:cs typeface="Times New Roman"/>
            </a:endParaRPr>
          </a:p>
          <a:p>
            <a:pPr marL="0" indent="11113" algn="just"/>
            <a:r>
              <a:rPr sz="2000">
                <a:solidFill>
                  <a:schemeClr val="tx1"/>
                </a:solidFill>
                <a:latin typeface="Times New Roman"/>
                <a:ea typeface="Times New Roman"/>
                <a:cs typeface="Times New Roman"/>
              </a:rPr>
              <a:t>Позиция 23 приложения к Постановлению № 2571 приводится</a:t>
            </a:r>
            <a:br>
              <a:rPr sz="2000">
                <a:solidFill>
                  <a:schemeClr val="tx1"/>
                </a:solidFill>
                <a:latin typeface="Times New Roman"/>
                <a:ea typeface="Times New Roman"/>
                <a:cs typeface="Times New Roman"/>
              </a:rPr>
            </a:br>
            <a:r>
              <a:rPr sz="2000">
                <a:solidFill>
                  <a:schemeClr val="tx1"/>
                </a:solidFill>
                <a:latin typeface="Times New Roman"/>
                <a:ea typeface="Times New Roman"/>
                <a:cs typeface="Times New Roman"/>
              </a:rPr>
              <a:t>в соответствие с новой редакцией единого кодификатора </a:t>
            </a:r>
            <a:r>
              <a:rPr sz="2000" b="1">
                <a:solidFill>
                  <a:srgbClr val="123163"/>
                </a:solidFill>
                <a:latin typeface="Times New Roman"/>
                <a:ea typeface="Times New Roman"/>
                <a:cs typeface="Times New Roman"/>
              </a:rPr>
              <a:t>предметов снабжения</a:t>
            </a:r>
            <a:r>
              <a:rPr sz="2000" b="1">
                <a:solidFill>
                  <a:schemeClr val="tx1"/>
                </a:solidFill>
                <a:latin typeface="Times New Roman"/>
                <a:ea typeface="Times New Roman"/>
                <a:cs typeface="Times New Roman"/>
              </a:rPr>
              <a:t> </a:t>
            </a:r>
            <a:r>
              <a:rPr sz="2000">
                <a:solidFill>
                  <a:schemeClr val="tx1"/>
                </a:solidFill>
                <a:latin typeface="Times New Roman"/>
                <a:ea typeface="Times New Roman"/>
                <a:cs typeface="Times New Roman"/>
              </a:rPr>
              <a:t>(ЕК 001-2023);</a:t>
            </a:r>
            <a:endParaRPr sz="1800">
              <a:solidFill>
                <a:schemeClr val="tx1"/>
              </a:solidFill>
              <a:latin typeface="+mn-lt"/>
              <a:ea typeface="+mn-ea"/>
              <a:cs typeface="+mn-cs"/>
            </a:endParaRPr>
          </a:p>
          <a:p>
            <a:pPr marL="0" indent="11113" algn="just"/>
            <a:endParaRPr sz="2000">
              <a:solidFill>
                <a:schemeClr val="tx1"/>
              </a:solidFill>
              <a:latin typeface="Times New Roman"/>
              <a:ea typeface="Times New Roman"/>
              <a:cs typeface="Times New Roman"/>
            </a:endParaRPr>
          </a:p>
          <a:p>
            <a:pPr marL="0" indent="11113" algn="just"/>
            <a:r>
              <a:rPr sz="2000">
                <a:solidFill>
                  <a:schemeClr val="tx1"/>
                </a:solidFill>
                <a:latin typeface="Times New Roman"/>
                <a:ea typeface="Times New Roman"/>
                <a:cs typeface="Times New Roman"/>
              </a:rPr>
              <a:t>В позицию 33 приложения к Постановлению № 2571 (услуги питания</a:t>
            </a:r>
            <a:br>
              <a:rPr sz="2000">
                <a:solidFill>
                  <a:schemeClr val="tx1"/>
                </a:solidFill>
                <a:latin typeface="Times New Roman"/>
                <a:ea typeface="Times New Roman"/>
                <a:cs typeface="Times New Roman"/>
              </a:rPr>
            </a:br>
            <a:r>
              <a:rPr sz="2000">
                <a:solidFill>
                  <a:schemeClr val="tx1"/>
                </a:solidFill>
                <a:latin typeface="Times New Roman"/>
                <a:ea typeface="Times New Roman"/>
                <a:cs typeface="Times New Roman"/>
              </a:rPr>
              <a:t>для образовательных, медицинских, социальных организаций) добавлен </a:t>
            </a:r>
            <a:r>
              <a:rPr sz="2000" b="1">
                <a:solidFill>
                  <a:srgbClr val="123163"/>
                </a:solidFill>
                <a:latin typeface="Times New Roman"/>
                <a:ea typeface="Times New Roman"/>
                <a:cs typeface="Times New Roman"/>
              </a:rPr>
              <a:t>запрет  на допуск </a:t>
            </a:r>
            <a:r>
              <a:rPr sz="2000">
                <a:solidFill>
                  <a:schemeClr val="tx1"/>
                </a:solidFill>
                <a:latin typeface="Times New Roman"/>
                <a:ea typeface="Times New Roman"/>
                <a:cs typeface="Times New Roman"/>
              </a:rPr>
              <a:t>участников которые или должностные лица которых имеют судимость за преступления/</a:t>
            </a:r>
            <a:r>
              <a:rPr sz="2000" b="1">
                <a:solidFill>
                  <a:srgbClr val="123163"/>
                </a:solidFill>
                <a:latin typeface="Times New Roman"/>
                <a:ea typeface="Times New Roman"/>
                <a:cs typeface="Times New Roman"/>
              </a:rPr>
              <a:t>нарушения санитарно-эпидемиологических правил</a:t>
            </a:r>
            <a:r>
              <a:rPr sz="2000">
                <a:solidFill>
                  <a:srgbClr val="123163"/>
                </a:solidFill>
                <a:latin typeface="Times New Roman"/>
                <a:ea typeface="Times New Roman"/>
                <a:cs typeface="Times New Roman"/>
              </a:rPr>
              <a:t>, </a:t>
            </a:r>
            <a:r>
              <a:rPr sz="2000">
                <a:solidFill>
                  <a:schemeClr val="tx1"/>
                </a:solidFill>
                <a:latin typeface="Times New Roman"/>
                <a:ea typeface="Times New Roman"/>
                <a:cs typeface="Times New Roman"/>
              </a:rPr>
              <a:t>(предусмотренные статьей 236 УК РФ или статьями 6.3, 6.5 - 6.7 КоАП), а также включенные</a:t>
            </a:r>
            <a:br>
              <a:rPr sz="2000">
                <a:solidFill>
                  <a:schemeClr val="tx1"/>
                </a:solidFill>
                <a:latin typeface="Times New Roman"/>
                <a:ea typeface="Times New Roman"/>
                <a:cs typeface="Times New Roman"/>
              </a:rPr>
            </a:br>
            <a:r>
              <a:rPr sz="2000">
                <a:solidFill>
                  <a:schemeClr val="tx1"/>
                </a:solidFill>
                <a:latin typeface="Times New Roman"/>
                <a:ea typeface="Times New Roman"/>
                <a:cs typeface="Times New Roman"/>
              </a:rPr>
              <a:t>в предусмотренный Законом № 44-ФЗ </a:t>
            </a:r>
            <a:r>
              <a:rPr sz="2000" b="1">
                <a:solidFill>
                  <a:srgbClr val="123163"/>
                </a:solidFill>
                <a:latin typeface="Times New Roman"/>
                <a:ea typeface="Times New Roman"/>
                <a:cs typeface="Times New Roman"/>
              </a:rPr>
              <a:t>РНП</a:t>
            </a:r>
            <a:r>
              <a:rPr sz="2000">
                <a:solidFill>
                  <a:srgbClr val="123163"/>
                </a:solidFill>
                <a:latin typeface="Times New Roman"/>
                <a:ea typeface="Times New Roman"/>
                <a:cs typeface="Times New Roman"/>
              </a:rPr>
              <a:t>;</a:t>
            </a:r>
            <a:endParaRPr sz="1800">
              <a:solidFill>
                <a:schemeClr val="tx1"/>
              </a:solidFill>
              <a:latin typeface="+mn-lt"/>
              <a:ea typeface="+mn-ea"/>
              <a:cs typeface="+mn-cs"/>
            </a:endParaRPr>
          </a:p>
          <a:p>
            <a:pPr marL="0" indent="11113" algn="just"/>
            <a:endParaRPr sz="2000">
              <a:solidFill>
                <a:schemeClr val="tx1"/>
              </a:solidFill>
              <a:latin typeface="Times New Roman"/>
              <a:ea typeface="Times New Roman"/>
              <a:cs typeface="Times New Roman"/>
            </a:endParaRPr>
          </a:p>
          <a:p>
            <a:pPr marL="0" indent="11113" algn="just"/>
            <a:r>
              <a:rPr sz="2000">
                <a:solidFill>
                  <a:schemeClr val="tx1"/>
                </a:solidFill>
                <a:latin typeface="Times New Roman"/>
                <a:ea typeface="Times New Roman"/>
                <a:cs typeface="Times New Roman"/>
              </a:rPr>
              <a:t>Установлены дополнительные </a:t>
            </a:r>
            <a:r>
              <a:rPr sz="2000" b="1">
                <a:solidFill>
                  <a:srgbClr val="123163"/>
                </a:solidFill>
                <a:latin typeface="Times New Roman"/>
                <a:ea typeface="Times New Roman"/>
                <a:cs typeface="Times New Roman"/>
              </a:rPr>
              <a:t>требования к опыту </a:t>
            </a:r>
            <a:r>
              <a:rPr sz="2000">
                <a:solidFill>
                  <a:schemeClr val="tx1"/>
                </a:solidFill>
                <a:latin typeface="Times New Roman"/>
                <a:ea typeface="Times New Roman"/>
                <a:cs typeface="Times New Roman"/>
              </a:rPr>
              <a:t>участников закупок услуг </a:t>
            </a:r>
            <a:r>
              <a:rPr sz="2000" b="1">
                <a:solidFill>
                  <a:srgbClr val="123163"/>
                </a:solidFill>
                <a:latin typeface="Times New Roman"/>
                <a:ea typeface="Times New Roman"/>
                <a:cs typeface="Times New Roman"/>
              </a:rPr>
              <a:t>по стирке, чистке</a:t>
            </a:r>
            <a:r>
              <a:rPr sz="2000">
                <a:solidFill>
                  <a:srgbClr val="123163"/>
                </a:solidFill>
                <a:latin typeface="Times New Roman"/>
                <a:ea typeface="Times New Roman"/>
                <a:cs typeface="Times New Roman"/>
              </a:rPr>
              <a:t> </a:t>
            </a:r>
            <a:r>
              <a:rPr sz="2000">
                <a:solidFill>
                  <a:schemeClr val="tx1"/>
                </a:solidFill>
                <a:latin typeface="Times New Roman"/>
                <a:ea typeface="Times New Roman"/>
                <a:cs typeface="Times New Roman"/>
              </a:rPr>
              <a:t>(в том числе химической) изделий текстильных.</a:t>
            </a:r>
            <a:endParaRPr sz="1800">
              <a:solidFill>
                <a:schemeClr val="tx1"/>
              </a:solidFill>
              <a:latin typeface="+mn-lt"/>
              <a:ea typeface="+mn-ea"/>
              <a:cs typeface="+mn-cs"/>
            </a:endParaRPr>
          </a:p>
        </p:txBody>
      </p:sp>
      <p:sp>
        <p:nvSpPr>
          <p:cNvPr id="686" name="Shape 686"/>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687" name="Shape 687"/>
          <p:cNvSpPr txBox="1"/>
          <p:nvPr/>
        </p:nvSpPr>
        <p:spPr>
          <a:xfrm>
            <a:off x="238783" y="2517744"/>
            <a:ext cx="3202248" cy="1631215"/>
          </a:xfrm>
          <a:prstGeom prst="rect">
            <a:avLst/>
          </a:prstGeom>
          <a:noFill/>
          <a:ln>
            <a:noFill/>
          </a:ln>
        </p:spPr>
        <p:txBody>
          <a:bodyPr wrap="square" lIns="91440" tIns="45720" rIns="91440" bIns="45720">
            <a:spAutoFit/>
          </a:bodyPr>
          <a:lstStyle/>
          <a:p>
            <a:pPr marL="0" indent="0" algn="l"/>
            <a:r>
              <a:rPr sz="2000" b="1">
                <a:solidFill>
                  <a:schemeClr val="bg1"/>
                </a:solidFill>
                <a:latin typeface="Times New Roman"/>
                <a:ea typeface="Times New Roman"/>
                <a:cs typeface="Times New Roman"/>
              </a:rPr>
              <a:t>ПОСТАНОВЛЕНИЕ </a:t>
            </a:r>
            <a:endParaRPr sz="1800">
              <a:solidFill>
                <a:schemeClr val="tx1"/>
              </a:solidFill>
              <a:latin typeface="+mn-lt"/>
              <a:ea typeface="+mn-ea"/>
              <a:cs typeface="+mn-cs"/>
            </a:endParaRPr>
          </a:p>
          <a:p>
            <a:pPr marL="0" indent="0" algn="l"/>
            <a:r>
              <a:rPr sz="2000" b="1">
                <a:solidFill>
                  <a:schemeClr val="bg1"/>
                </a:solidFill>
                <a:latin typeface="Times New Roman"/>
                <a:ea typeface="Times New Roman"/>
                <a:cs typeface="Times New Roman"/>
              </a:rPr>
              <a:t>№ 2571</a:t>
            </a:r>
            <a:endParaRPr sz="1800">
              <a:solidFill>
                <a:schemeClr val="tx1"/>
              </a:solidFill>
              <a:latin typeface="+mn-lt"/>
              <a:ea typeface="+mn-ea"/>
              <a:cs typeface="+mn-cs"/>
            </a:endParaRPr>
          </a:p>
          <a:p>
            <a:pPr marL="0" indent="0" algn="l"/>
            <a:endParaRPr sz="2000" b="1">
              <a:solidFill>
                <a:schemeClr val="bg1"/>
              </a:solidFill>
              <a:latin typeface="Times New Roman"/>
              <a:ea typeface="Times New Roman"/>
              <a:cs typeface="Times New Roman"/>
            </a:endParaRPr>
          </a:p>
          <a:p>
            <a:pPr marL="0" indent="0" algn="l"/>
            <a:r>
              <a:rPr sz="2000">
                <a:solidFill>
                  <a:schemeClr val="bg1"/>
                </a:solidFill>
                <a:latin typeface="Times New Roman"/>
                <a:ea typeface="Times New Roman"/>
                <a:cs typeface="Times New Roman"/>
              </a:rPr>
              <a:t>(ред. от 23.09.2024)</a:t>
            </a:r>
            <a:endParaRPr sz="2000" b="1">
              <a:solidFill>
                <a:schemeClr val="bg1"/>
              </a:solidFill>
              <a:latin typeface="Times New Roman"/>
              <a:ea typeface="Times New Roman"/>
              <a:cs typeface="Times New Roman"/>
            </a:endParaRPr>
          </a:p>
          <a:p>
            <a:pPr marL="0" indent="0" algn="l"/>
            <a:endParaRPr sz="2000" b="1">
              <a:solidFill>
                <a:schemeClr val="bg1"/>
              </a:solidFill>
              <a:latin typeface="Times New Roman"/>
              <a:ea typeface="Times New Roman"/>
              <a:cs typeface="Times New Roman"/>
            </a:endParaRPr>
          </a:p>
        </p:txBody>
      </p:sp>
      <p:pic>
        <p:nvPicPr>
          <p:cNvPr id="689" name="Picture 689"/>
          <p:cNvPicPr/>
          <p:nvPr/>
        </p:nvPicPr>
        <p:blipFill>
          <a:blip r:embed="rId5"/>
          <a:stretch/>
        </p:blipFill>
        <p:spPr>
          <a:xfrm>
            <a:off x="3567719" y="565604"/>
            <a:ext cx="474888" cy="443735"/>
          </a:xfrm>
          <a:prstGeom prst="rect">
            <a:avLst/>
          </a:prstGeom>
        </p:spPr>
      </p:pic>
      <p:pic>
        <p:nvPicPr>
          <p:cNvPr id="691" name="Picture 691"/>
          <p:cNvPicPr/>
          <p:nvPr/>
        </p:nvPicPr>
        <p:blipFill>
          <a:blip r:embed="rId5"/>
          <a:stretch/>
        </p:blipFill>
        <p:spPr>
          <a:xfrm>
            <a:off x="3567719" y="1776904"/>
            <a:ext cx="474888" cy="443735"/>
          </a:xfrm>
          <a:prstGeom prst="rect">
            <a:avLst/>
          </a:prstGeom>
        </p:spPr>
      </p:pic>
      <p:pic>
        <p:nvPicPr>
          <p:cNvPr id="693" name="Picture 693"/>
          <p:cNvPicPr/>
          <p:nvPr/>
        </p:nvPicPr>
        <p:blipFill>
          <a:blip r:embed="rId5"/>
          <a:stretch/>
        </p:blipFill>
        <p:spPr>
          <a:xfrm>
            <a:off x="3567719" y="3028586"/>
            <a:ext cx="474888" cy="443736"/>
          </a:xfrm>
          <a:prstGeom prst="rect">
            <a:avLst/>
          </a:prstGeom>
        </p:spPr>
      </p:pic>
      <p:pic>
        <p:nvPicPr>
          <p:cNvPr id="695" name="Picture 695"/>
          <p:cNvPicPr/>
          <p:nvPr/>
        </p:nvPicPr>
        <p:blipFill>
          <a:blip r:embed="rId5"/>
          <a:stretch/>
        </p:blipFill>
        <p:spPr>
          <a:xfrm>
            <a:off x="3580811" y="5442930"/>
            <a:ext cx="474888" cy="44373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GroupShape 696"/>
        <p:cNvGrpSpPr/>
        <p:nvPr/>
      </p:nvGrpSpPr>
      <p:grpSpPr>
        <a:xfrm>
          <a:off x="0" y="0"/>
          <a:ext cx="0" cy="0"/>
          <a:chOff x="0" y="0"/>
          <a:chExt cx="0" cy="0"/>
        </a:xfrm>
      </p:grpSpPr>
      <p:pic>
        <p:nvPicPr>
          <p:cNvPr id="698" name="Picture 698"/>
          <p:cNvPicPr/>
          <p:nvPr/>
        </p:nvPicPr>
        <p:blipFill>
          <a:blip r:embed="rId2"/>
          <a:srcRect l="31461"/>
          <a:stretch/>
        </p:blipFill>
        <p:spPr>
          <a:xfrm>
            <a:off x="9164754" y="0"/>
            <a:ext cx="6265188" cy="6944644"/>
          </a:xfrm>
          <a:prstGeom prst="rect">
            <a:avLst/>
          </a:prstGeom>
          <a:ln>
            <a:noFill/>
          </a:ln>
        </p:spPr>
      </p:pic>
      <p:pic>
        <p:nvPicPr>
          <p:cNvPr id="700" name="Picture 700"/>
          <p:cNvPicPr/>
          <p:nvPr/>
        </p:nvPicPr>
        <p:blipFill>
          <a:blip r:embed="rId3"/>
          <a:srcRect l="96064" r="-8"/>
          <a:stretch/>
        </p:blipFill>
        <p:spPr>
          <a:xfrm>
            <a:off x="-17528" y="0"/>
            <a:ext cx="2788623" cy="12192000"/>
          </a:xfrm>
          <a:prstGeom prst="rect">
            <a:avLst/>
          </a:prstGeom>
        </p:spPr>
      </p:pic>
      <p:pic>
        <p:nvPicPr>
          <p:cNvPr id="702" name="Picture 702"/>
          <p:cNvPicPr/>
          <p:nvPr/>
        </p:nvPicPr>
        <p:blipFill>
          <a:blip r:embed="rId4"/>
          <a:stretch/>
        </p:blipFill>
        <p:spPr>
          <a:xfrm>
            <a:off x="-325464" y="-93319"/>
            <a:ext cx="1960091" cy="1102659"/>
          </a:xfrm>
          <a:prstGeom prst="rect">
            <a:avLst/>
          </a:prstGeom>
        </p:spPr>
      </p:pic>
      <p:sp>
        <p:nvSpPr>
          <p:cNvPr id="703" name="Shape 703"/>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704" name="Shape 704"/>
          <p:cNvSpPr txBox="1"/>
          <p:nvPr/>
        </p:nvSpPr>
        <p:spPr>
          <a:xfrm>
            <a:off x="118467" y="1530032"/>
            <a:ext cx="2652628" cy="2739211"/>
          </a:xfrm>
          <a:prstGeom prst="rect">
            <a:avLst/>
          </a:prstGeom>
          <a:noFill/>
          <a:ln>
            <a:noFill/>
          </a:ln>
        </p:spPr>
        <p:txBody>
          <a:bodyPr wrap="square" lIns="91440" tIns="45720" rIns="91440" bIns="45720">
            <a:spAutoFit/>
          </a:bodyPr>
          <a:lstStyle/>
          <a:p>
            <a:pPr marL="0" indent="0" algn="l"/>
            <a:r>
              <a:rPr sz="2400" b="1">
                <a:solidFill>
                  <a:schemeClr val="bg1"/>
                </a:solidFill>
                <a:latin typeface="Times New Roman"/>
                <a:ea typeface="Times New Roman"/>
                <a:cs typeface="Times New Roman"/>
              </a:rPr>
              <a:t>Как конкурсной комиссии проверять достоверность представляемых договоров?</a:t>
            </a:r>
            <a:endParaRPr sz="1800">
              <a:solidFill>
                <a:schemeClr val="tx1"/>
              </a:solidFill>
              <a:latin typeface="+mn-lt"/>
              <a:ea typeface="+mn-ea"/>
              <a:cs typeface="+mn-cs"/>
            </a:endParaRPr>
          </a:p>
          <a:p>
            <a:pPr marL="0" indent="0" algn="l"/>
            <a:endParaRPr sz="2800" b="1">
              <a:solidFill>
                <a:schemeClr val="bg1"/>
              </a:solidFill>
              <a:latin typeface="Times New Roman"/>
              <a:ea typeface="Times New Roman"/>
              <a:cs typeface="Times New Roman"/>
            </a:endParaRPr>
          </a:p>
        </p:txBody>
      </p:sp>
      <p:sp>
        <p:nvSpPr>
          <p:cNvPr id="705" name="Shape 705"/>
          <p:cNvSpPr/>
          <p:nvPr/>
        </p:nvSpPr>
        <p:spPr>
          <a:xfrm>
            <a:off x="2771096" y="49904"/>
            <a:ext cx="9302437" cy="5509200"/>
          </a:xfrm>
          <a:prstGeom prst="rect">
            <a:avLst/>
          </a:prstGeom>
          <a:noFill/>
          <a:ln>
            <a:noFill/>
          </a:ln>
        </p:spPr>
        <p:txBody>
          <a:bodyPr wrap="square" lIns="91440" tIns="45720" rIns="91440" bIns="45720">
            <a:spAutoFit/>
          </a:bodyPr>
          <a:lstStyle>
            <a:defPPr/>
            <a:lvl1pPr marL="514350" lvl="0" indent="-514350" algn="l">
              <a:defRPr sz="1800">
                <a:solidFill>
                  <a:schemeClr val="tx1"/>
                </a:solidFill>
                <a:latin typeface="Calibri"/>
                <a:ea typeface="Calibri"/>
                <a:cs typeface="Calibri"/>
              </a:defRPr>
            </a:lvl1pPr>
            <a:lvl2pPr marL="742950" lvl="1" indent="-285750" algn="l">
              <a:defRPr sz="1800">
                <a:solidFill>
                  <a:schemeClr val="tx1"/>
                </a:solidFill>
                <a:latin typeface="Calibri"/>
                <a:ea typeface="Calibri"/>
                <a:cs typeface="Calibri"/>
              </a:defRPr>
            </a:lvl2pPr>
            <a:lvl3pPr marL="1143000" lvl="2" indent="-228600" algn="l">
              <a:defRPr sz="1800">
                <a:solidFill>
                  <a:schemeClr val="tx1"/>
                </a:solidFill>
                <a:latin typeface="Calibri"/>
                <a:ea typeface="Calibri"/>
                <a:cs typeface="Calibri"/>
              </a:defRPr>
            </a:lvl3pPr>
            <a:lvl4pPr marL="1600200" lvl="3" indent="-228600" algn="l">
              <a:defRPr sz="1800">
                <a:solidFill>
                  <a:schemeClr val="tx1"/>
                </a:solidFill>
                <a:latin typeface="Calibri"/>
                <a:ea typeface="Calibri"/>
                <a:cs typeface="Calibri"/>
              </a:defRPr>
            </a:lvl4pPr>
            <a:lvl5pPr marL="2057400" lvl="4" indent="-228600" algn="l">
              <a:defRPr sz="1800">
                <a:solidFill>
                  <a:schemeClr val="tx1"/>
                </a:solidFill>
                <a:latin typeface="Calibri"/>
                <a:ea typeface="Calibri"/>
                <a:cs typeface="Calibri"/>
              </a:defRPr>
            </a:lvl5pPr>
            <a:lvl6pPr marL="2514600" lvl="5" indent="-228600" algn="l">
              <a:defRPr sz="1800">
                <a:solidFill>
                  <a:schemeClr val="tx1"/>
                </a:solidFill>
                <a:latin typeface="Calibri"/>
                <a:ea typeface="Calibri"/>
                <a:cs typeface="Calibri"/>
              </a:defRPr>
            </a:lvl6pPr>
            <a:lvl7pPr marL="2971800" lvl="6" indent="-228600" algn="l">
              <a:defRPr sz="1800">
                <a:solidFill>
                  <a:schemeClr val="tx1"/>
                </a:solidFill>
                <a:latin typeface="Calibri"/>
                <a:ea typeface="Calibri"/>
                <a:cs typeface="Calibri"/>
              </a:defRPr>
            </a:lvl7pPr>
            <a:lvl8pPr marL="3429000" lvl="7" indent="-228600" algn="l">
              <a:defRPr sz="1800">
                <a:solidFill>
                  <a:schemeClr val="tx1"/>
                </a:solidFill>
                <a:latin typeface="Calibri"/>
                <a:ea typeface="Calibri"/>
                <a:cs typeface="Calibri"/>
              </a:defRPr>
            </a:lvl8pPr>
            <a:lvl9pPr marL="3886200" lvl="8" indent="-228600" algn="l">
              <a:defRPr sz="1800">
                <a:solidFill>
                  <a:schemeClr val="tx1"/>
                </a:solidFill>
                <a:latin typeface="Calibri"/>
                <a:ea typeface="Calibri"/>
                <a:cs typeface="Calibri"/>
              </a:defRPr>
            </a:lvl9pPr>
          </a:lstStyle>
          <a:p>
            <a:pPr marL="514350" lvl="0" indent="-155575" algn="just"/>
            <a:r>
              <a:rPr sz="1600" err="1">
                <a:latin typeface="Times New Roman"/>
                <a:ea typeface="Times New Roman"/>
                <a:cs typeface="Times New Roman"/>
              </a:rPr>
              <a:t>При</a:t>
            </a:r>
            <a:r>
              <a:rPr sz="1600">
                <a:latin typeface="Times New Roman"/>
                <a:ea typeface="Times New Roman"/>
                <a:cs typeface="Times New Roman"/>
              </a:rPr>
              <a:t> </a:t>
            </a:r>
            <a:r>
              <a:rPr sz="1600" err="1">
                <a:latin typeface="Times New Roman"/>
                <a:ea typeface="Times New Roman"/>
                <a:cs typeface="Times New Roman"/>
              </a:rPr>
              <a:t>рассмотрении</a:t>
            </a:r>
            <a:r>
              <a:rPr sz="1600">
                <a:latin typeface="Times New Roman"/>
                <a:ea typeface="Times New Roman"/>
                <a:cs typeface="Times New Roman"/>
              </a:rPr>
              <a:t> </a:t>
            </a:r>
            <a:r>
              <a:rPr sz="1600" err="1">
                <a:latin typeface="Times New Roman"/>
                <a:ea typeface="Times New Roman"/>
                <a:cs typeface="Times New Roman"/>
              </a:rPr>
              <a:t>вторых</a:t>
            </a:r>
            <a:r>
              <a:rPr sz="1600">
                <a:latin typeface="Times New Roman"/>
                <a:ea typeface="Times New Roman"/>
                <a:cs typeface="Times New Roman"/>
              </a:rPr>
              <a:t> </a:t>
            </a:r>
            <a:r>
              <a:rPr sz="1600" err="1">
                <a:latin typeface="Times New Roman"/>
                <a:ea typeface="Times New Roman"/>
                <a:cs typeface="Times New Roman"/>
              </a:rPr>
              <a:t>частей</a:t>
            </a:r>
            <a:r>
              <a:rPr sz="1600">
                <a:latin typeface="Times New Roman"/>
                <a:ea typeface="Times New Roman"/>
                <a:cs typeface="Times New Roman"/>
              </a:rPr>
              <a:t> </a:t>
            </a:r>
            <a:r>
              <a:rPr sz="1600" err="1">
                <a:latin typeface="Times New Roman"/>
                <a:ea typeface="Times New Roman"/>
                <a:cs typeface="Times New Roman"/>
              </a:rPr>
              <a:t>заявок</a:t>
            </a:r>
            <a:r>
              <a:rPr sz="1600">
                <a:latin typeface="Times New Roman"/>
                <a:ea typeface="Times New Roman"/>
                <a:cs typeface="Times New Roman"/>
              </a:rPr>
              <a:t> </a:t>
            </a:r>
            <a:r>
              <a:rPr sz="1600" err="1">
                <a:latin typeface="Times New Roman"/>
                <a:ea typeface="Times New Roman"/>
                <a:cs typeface="Times New Roman"/>
              </a:rPr>
              <a:t>на</a:t>
            </a:r>
            <a:r>
              <a:rPr sz="1600">
                <a:latin typeface="Times New Roman"/>
                <a:ea typeface="Times New Roman"/>
                <a:cs typeface="Times New Roman"/>
              </a:rPr>
              <a:t> </a:t>
            </a:r>
            <a:r>
              <a:rPr sz="1600" err="1">
                <a:latin typeface="Times New Roman"/>
                <a:ea typeface="Times New Roman"/>
                <a:cs typeface="Times New Roman"/>
              </a:rPr>
              <a:t>участие</a:t>
            </a:r>
            <a:r>
              <a:rPr sz="1600">
                <a:latin typeface="Times New Roman"/>
                <a:ea typeface="Times New Roman"/>
                <a:cs typeface="Times New Roman"/>
              </a:rPr>
              <a:t> в </a:t>
            </a:r>
            <a:r>
              <a:rPr sz="1600" err="1">
                <a:latin typeface="Times New Roman"/>
                <a:ea typeface="Times New Roman"/>
                <a:cs typeface="Times New Roman"/>
              </a:rPr>
              <a:t>закупке</a:t>
            </a:r>
            <a:r>
              <a:rPr sz="1600">
                <a:latin typeface="Times New Roman"/>
                <a:ea typeface="Times New Roman"/>
                <a:cs typeface="Times New Roman"/>
              </a:rPr>
              <a:t> </a:t>
            </a:r>
            <a:r>
              <a:rPr sz="1600" err="1">
                <a:latin typeface="Times New Roman"/>
                <a:ea typeface="Times New Roman"/>
                <a:cs typeface="Times New Roman"/>
              </a:rPr>
              <a:t>заявку</a:t>
            </a:r>
            <a:r>
              <a:rPr sz="1600">
                <a:latin typeface="Times New Roman"/>
                <a:ea typeface="Times New Roman"/>
                <a:cs typeface="Times New Roman"/>
              </a:rPr>
              <a:t> </a:t>
            </a:r>
            <a:r>
              <a:rPr sz="1600" err="1">
                <a:latin typeface="Times New Roman"/>
                <a:ea typeface="Times New Roman"/>
                <a:cs typeface="Times New Roman"/>
              </a:rPr>
              <a:t>можно</a:t>
            </a:r>
            <a:r>
              <a:rPr sz="1600">
                <a:latin typeface="Times New Roman"/>
                <a:ea typeface="Times New Roman"/>
                <a:cs typeface="Times New Roman"/>
              </a:rPr>
              <a:t> и </a:t>
            </a:r>
            <a:r>
              <a:rPr sz="1600" err="1">
                <a:latin typeface="Times New Roman"/>
                <a:ea typeface="Times New Roman"/>
                <a:cs typeface="Times New Roman"/>
              </a:rPr>
              <a:t>нужно</a:t>
            </a:r>
            <a:r>
              <a:rPr sz="1600">
                <a:latin typeface="Times New Roman"/>
                <a:ea typeface="Times New Roman"/>
                <a:cs typeface="Times New Roman"/>
              </a:rPr>
              <a:t> </a:t>
            </a:r>
            <a:r>
              <a:rPr sz="1600" err="1">
                <a:latin typeface="Times New Roman"/>
                <a:ea typeface="Times New Roman"/>
                <a:cs typeface="Times New Roman"/>
              </a:rPr>
              <a:t>отклонить</a:t>
            </a:r>
            <a:r>
              <a:rPr sz="1600">
                <a:latin typeface="Times New Roman"/>
                <a:ea typeface="Times New Roman"/>
                <a:cs typeface="Times New Roman"/>
              </a:rPr>
              <a:t>  в </a:t>
            </a:r>
            <a:r>
              <a:rPr sz="1600" err="1">
                <a:latin typeface="Times New Roman"/>
                <a:ea typeface="Times New Roman"/>
                <a:cs typeface="Times New Roman"/>
              </a:rPr>
              <a:t>случае</a:t>
            </a:r>
            <a:r>
              <a:rPr sz="1600">
                <a:latin typeface="Times New Roman"/>
                <a:ea typeface="Times New Roman"/>
                <a:cs typeface="Times New Roman"/>
              </a:rPr>
              <a:t> </a:t>
            </a:r>
            <a:r>
              <a:rPr sz="1600" err="1">
                <a:latin typeface="Times New Roman"/>
                <a:ea typeface="Times New Roman"/>
                <a:cs typeface="Times New Roman"/>
              </a:rPr>
              <a:t>выявления</a:t>
            </a:r>
            <a:r>
              <a:rPr sz="1600">
                <a:latin typeface="Times New Roman"/>
                <a:ea typeface="Times New Roman"/>
                <a:cs typeface="Times New Roman"/>
              </a:rPr>
              <a:t> </a:t>
            </a:r>
            <a:r>
              <a:rPr sz="1600" err="1">
                <a:latin typeface="Times New Roman"/>
                <a:ea typeface="Times New Roman"/>
                <a:cs typeface="Times New Roman"/>
              </a:rPr>
              <a:t>недостоверной</a:t>
            </a:r>
            <a:r>
              <a:rPr sz="1600">
                <a:latin typeface="Times New Roman"/>
                <a:ea typeface="Times New Roman"/>
                <a:cs typeface="Times New Roman"/>
              </a:rPr>
              <a:t> </a:t>
            </a:r>
            <a:r>
              <a:rPr sz="1600" err="1">
                <a:latin typeface="Times New Roman"/>
                <a:ea typeface="Times New Roman"/>
                <a:cs typeface="Times New Roman"/>
              </a:rPr>
              <a:t>информации</a:t>
            </a:r>
            <a:r>
              <a:rPr sz="1600">
                <a:latin typeface="Times New Roman"/>
                <a:ea typeface="Times New Roman"/>
                <a:cs typeface="Times New Roman"/>
              </a:rPr>
              <a:t> в </a:t>
            </a:r>
            <a:r>
              <a:rPr sz="1600" err="1">
                <a:latin typeface="Times New Roman"/>
                <a:ea typeface="Times New Roman"/>
                <a:cs typeface="Times New Roman"/>
              </a:rPr>
              <a:t>заявке</a:t>
            </a:r>
            <a:r>
              <a:rPr sz="1600">
                <a:latin typeface="Times New Roman"/>
                <a:ea typeface="Times New Roman"/>
                <a:cs typeface="Times New Roman"/>
              </a:rPr>
              <a:t> (</a:t>
            </a:r>
            <a:r>
              <a:rPr sz="1600" err="1">
                <a:latin typeface="Times New Roman"/>
                <a:ea typeface="Times New Roman"/>
                <a:cs typeface="Times New Roman"/>
              </a:rPr>
              <a:t>пункт</a:t>
            </a:r>
            <a:r>
              <a:rPr sz="1600">
                <a:latin typeface="Times New Roman"/>
                <a:ea typeface="Times New Roman"/>
                <a:cs typeface="Times New Roman"/>
              </a:rPr>
              <a:t> 8 </a:t>
            </a:r>
            <a:r>
              <a:rPr sz="1600" err="1">
                <a:latin typeface="Times New Roman"/>
                <a:ea typeface="Times New Roman"/>
                <a:cs typeface="Times New Roman"/>
              </a:rPr>
              <a:t>части</a:t>
            </a:r>
            <a:r>
              <a:rPr sz="1600">
                <a:latin typeface="Times New Roman"/>
                <a:ea typeface="Times New Roman"/>
                <a:cs typeface="Times New Roman"/>
              </a:rPr>
              <a:t> 12 </a:t>
            </a:r>
            <a:r>
              <a:rPr sz="1600" err="1">
                <a:latin typeface="Times New Roman"/>
                <a:ea typeface="Times New Roman"/>
                <a:cs typeface="Times New Roman"/>
              </a:rPr>
              <a:t>статьи</a:t>
            </a:r>
            <a:r>
              <a:rPr sz="1600">
                <a:latin typeface="Times New Roman"/>
                <a:ea typeface="Times New Roman"/>
                <a:cs typeface="Times New Roman"/>
              </a:rPr>
              <a:t> 48 </a:t>
            </a:r>
            <a:r>
              <a:rPr sz="1600" err="1">
                <a:latin typeface="Times New Roman"/>
                <a:ea typeface="Times New Roman"/>
                <a:cs typeface="Times New Roman"/>
              </a:rPr>
              <a:t>Закона</a:t>
            </a:r>
            <a:r>
              <a:rPr sz="1600">
                <a:latin typeface="Times New Roman"/>
                <a:ea typeface="Times New Roman"/>
                <a:cs typeface="Times New Roman"/>
              </a:rPr>
              <a:t> № 44-ФЗ).</a:t>
            </a:r>
          </a:p>
          <a:p>
            <a:pPr marL="514350" lvl="0" indent="-155575" algn="just"/>
            <a:endParaRPr sz="1600">
              <a:latin typeface="Times New Roman"/>
              <a:ea typeface="Times New Roman"/>
              <a:cs typeface="Times New Roman"/>
            </a:endParaRPr>
          </a:p>
          <a:p>
            <a:pPr marL="514350" lvl="0" indent="-155575" algn="just"/>
            <a:r>
              <a:rPr sz="1600" err="1">
                <a:latin typeface="Times New Roman"/>
                <a:ea typeface="Times New Roman"/>
                <a:cs typeface="Times New Roman"/>
              </a:rPr>
              <a:t>Для</a:t>
            </a:r>
            <a:r>
              <a:rPr sz="1600">
                <a:latin typeface="Times New Roman"/>
                <a:ea typeface="Times New Roman"/>
                <a:cs typeface="Times New Roman"/>
              </a:rPr>
              <a:t> </a:t>
            </a:r>
            <a:r>
              <a:rPr sz="1600" err="1">
                <a:latin typeface="Times New Roman"/>
                <a:ea typeface="Times New Roman"/>
                <a:cs typeface="Times New Roman"/>
              </a:rPr>
              <a:t>подтверждения</a:t>
            </a:r>
            <a:r>
              <a:rPr sz="1600">
                <a:latin typeface="Times New Roman"/>
                <a:ea typeface="Times New Roman"/>
                <a:cs typeface="Times New Roman"/>
              </a:rPr>
              <a:t> </a:t>
            </a:r>
            <a:r>
              <a:rPr sz="1600" err="1">
                <a:latin typeface="Times New Roman"/>
                <a:ea typeface="Times New Roman"/>
                <a:cs typeface="Times New Roman"/>
              </a:rPr>
              <a:t>достоверности</a:t>
            </a:r>
            <a:r>
              <a:rPr sz="1600">
                <a:latin typeface="Times New Roman"/>
                <a:ea typeface="Times New Roman"/>
                <a:cs typeface="Times New Roman"/>
              </a:rPr>
              <a:t> </a:t>
            </a:r>
            <a:r>
              <a:rPr sz="1600" err="1">
                <a:latin typeface="Times New Roman"/>
                <a:ea typeface="Times New Roman"/>
                <a:cs typeface="Times New Roman"/>
              </a:rPr>
              <a:t>информации</a:t>
            </a:r>
            <a:r>
              <a:rPr sz="1600">
                <a:latin typeface="Times New Roman"/>
                <a:ea typeface="Times New Roman"/>
                <a:cs typeface="Times New Roman"/>
              </a:rPr>
              <a:t>, </a:t>
            </a:r>
            <a:r>
              <a:rPr sz="1600" err="1">
                <a:latin typeface="Times New Roman"/>
                <a:ea typeface="Times New Roman"/>
                <a:cs typeface="Times New Roman"/>
              </a:rPr>
              <a:t>содержащейся</a:t>
            </a:r>
            <a:r>
              <a:rPr sz="1600">
                <a:latin typeface="Times New Roman"/>
                <a:ea typeface="Times New Roman"/>
                <a:cs typeface="Times New Roman"/>
              </a:rPr>
              <a:t> в </a:t>
            </a:r>
            <a:r>
              <a:rPr sz="1600" err="1">
                <a:latin typeface="Times New Roman"/>
                <a:ea typeface="Times New Roman"/>
                <a:cs typeface="Times New Roman"/>
              </a:rPr>
              <a:t>заявке</a:t>
            </a:r>
            <a:r>
              <a:rPr sz="1600">
                <a:latin typeface="Times New Roman"/>
                <a:ea typeface="Times New Roman"/>
                <a:cs typeface="Times New Roman"/>
              </a:rPr>
              <a:t>, </a:t>
            </a:r>
            <a:r>
              <a:rPr sz="1600" b="1" err="1">
                <a:latin typeface="Times New Roman"/>
                <a:ea typeface="Times New Roman"/>
                <a:cs typeface="Times New Roman"/>
              </a:rPr>
              <a:t>заказчик</a:t>
            </a:r>
            <a:r>
              <a:rPr sz="1600" b="1">
                <a:latin typeface="Times New Roman"/>
                <a:ea typeface="Times New Roman"/>
                <a:cs typeface="Times New Roman"/>
              </a:rPr>
              <a:t> </a:t>
            </a:r>
            <a:r>
              <a:rPr sz="1600" b="1" err="1">
                <a:latin typeface="Times New Roman"/>
                <a:ea typeface="Times New Roman"/>
                <a:cs typeface="Times New Roman"/>
              </a:rPr>
              <a:t>вправе</a:t>
            </a:r>
            <a:r>
              <a:rPr sz="1600" b="1">
                <a:latin typeface="Times New Roman"/>
                <a:ea typeface="Times New Roman"/>
                <a:cs typeface="Times New Roman"/>
              </a:rPr>
              <a:t> </a:t>
            </a:r>
            <a:r>
              <a:rPr sz="1600" b="1" err="1">
                <a:latin typeface="Times New Roman"/>
                <a:ea typeface="Times New Roman"/>
                <a:cs typeface="Times New Roman"/>
              </a:rPr>
              <a:t>направлять</a:t>
            </a:r>
            <a:r>
              <a:rPr sz="1600" b="1">
                <a:latin typeface="Times New Roman"/>
                <a:ea typeface="Times New Roman"/>
                <a:cs typeface="Times New Roman"/>
              </a:rPr>
              <a:t> </a:t>
            </a:r>
            <a:r>
              <a:rPr sz="1600" b="1" err="1">
                <a:latin typeface="Times New Roman"/>
                <a:ea typeface="Times New Roman"/>
                <a:cs typeface="Times New Roman"/>
              </a:rPr>
              <a:t>запросы</a:t>
            </a:r>
            <a:r>
              <a:rPr sz="1600" b="1">
                <a:latin typeface="Times New Roman"/>
                <a:ea typeface="Times New Roman"/>
                <a:cs typeface="Times New Roman"/>
              </a:rPr>
              <a:t>  </a:t>
            </a:r>
            <a:r>
              <a:rPr sz="1600">
                <a:latin typeface="Times New Roman"/>
                <a:ea typeface="Times New Roman"/>
                <a:cs typeface="Times New Roman"/>
              </a:rPr>
              <a:t>в </a:t>
            </a:r>
            <a:r>
              <a:rPr sz="1600" err="1">
                <a:latin typeface="Times New Roman"/>
                <a:ea typeface="Times New Roman"/>
                <a:cs typeface="Times New Roman"/>
              </a:rPr>
              <a:t>соответствующие</a:t>
            </a:r>
            <a:r>
              <a:rPr sz="1600">
                <a:latin typeface="Times New Roman"/>
                <a:ea typeface="Times New Roman"/>
                <a:cs typeface="Times New Roman"/>
              </a:rPr>
              <a:t> </a:t>
            </a:r>
            <a:r>
              <a:rPr sz="1600" err="1">
                <a:latin typeface="Times New Roman"/>
                <a:ea typeface="Times New Roman"/>
                <a:cs typeface="Times New Roman"/>
              </a:rPr>
              <a:t>уполномоченные</a:t>
            </a:r>
            <a:r>
              <a:rPr sz="1600">
                <a:latin typeface="Times New Roman"/>
                <a:ea typeface="Times New Roman"/>
                <a:cs typeface="Times New Roman"/>
              </a:rPr>
              <a:t> </a:t>
            </a:r>
            <a:r>
              <a:rPr sz="1600" err="1">
                <a:latin typeface="Times New Roman"/>
                <a:ea typeface="Times New Roman"/>
                <a:cs typeface="Times New Roman"/>
              </a:rPr>
              <a:t>учреждения</a:t>
            </a:r>
            <a:r>
              <a:rPr sz="1600">
                <a:latin typeface="Times New Roman"/>
                <a:ea typeface="Times New Roman"/>
                <a:cs typeface="Times New Roman"/>
              </a:rPr>
              <a:t>, а </a:t>
            </a:r>
            <a:r>
              <a:rPr sz="1600" err="1">
                <a:latin typeface="Times New Roman"/>
                <a:ea typeface="Times New Roman"/>
                <a:cs typeface="Times New Roman"/>
              </a:rPr>
              <a:t>также</a:t>
            </a:r>
            <a:r>
              <a:rPr sz="1600">
                <a:latin typeface="Times New Roman"/>
                <a:ea typeface="Times New Roman"/>
                <a:cs typeface="Times New Roman"/>
              </a:rPr>
              <a:t> </a:t>
            </a:r>
            <a:r>
              <a:rPr sz="1600" err="1">
                <a:latin typeface="Times New Roman"/>
                <a:ea typeface="Times New Roman"/>
                <a:cs typeface="Times New Roman"/>
              </a:rPr>
              <a:t>руководствоваться</a:t>
            </a:r>
            <a:r>
              <a:rPr sz="1600">
                <a:latin typeface="Times New Roman"/>
                <a:ea typeface="Times New Roman"/>
                <a:cs typeface="Times New Roman"/>
              </a:rPr>
              <a:t> </a:t>
            </a:r>
            <a:r>
              <a:rPr sz="1600" err="1">
                <a:latin typeface="Times New Roman"/>
                <a:ea typeface="Times New Roman"/>
                <a:cs typeface="Times New Roman"/>
              </a:rPr>
              <a:t>открытыми</a:t>
            </a:r>
            <a:r>
              <a:rPr sz="1600">
                <a:latin typeface="Times New Roman"/>
                <a:ea typeface="Times New Roman"/>
                <a:cs typeface="Times New Roman"/>
              </a:rPr>
              <a:t> </a:t>
            </a:r>
            <a:r>
              <a:rPr sz="1600" err="1">
                <a:latin typeface="Times New Roman"/>
                <a:ea typeface="Times New Roman"/>
                <a:cs typeface="Times New Roman"/>
              </a:rPr>
              <a:t>источниками</a:t>
            </a:r>
            <a:r>
              <a:rPr sz="1600">
                <a:latin typeface="Times New Roman"/>
                <a:ea typeface="Times New Roman"/>
                <a:cs typeface="Times New Roman"/>
              </a:rPr>
              <a:t> </a:t>
            </a:r>
            <a:r>
              <a:rPr sz="1600" err="1">
                <a:latin typeface="Times New Roman"/>
                <a:ea typeface="Times New Roman"/>
                <a:cs typeface="Times New Roman"/>
              </a:rPr>
              <a:t>информации</a:t>
            </a:r>
            <a:r>
              <a:rPr sz="1600">
                <a:latin typeface="Times New Roman"/>
                <a:ea typeface="Times New Roman"/>
                <a:cs typeface="Times New Roman"/>
              </a:rPr>
              <a:t>, </a:t>
            </a:r>
            <a:r>
              <a:rPr sz="1600" err="1">
                <a:latin typeface="Times New Roman"/>
                <a:ea typeface="Times New Roman"/>
                <a:cs typeface="Times New Roman"/>
              </a:rPr>
              <a:t>размещенными</a:t>
            </a:r>
            <a:r>
              <a:rPr sz="1600">
                <a:latin typeface="Times New Roman"/>
                <a:ea typeface="Times New Roman"/>
                <a:cs typeface="Times New Roman"/>
              </a:rPr>
              <a:t> </a:t>
            </a:r>
            <a:r>
              <a:rPr sz="1600" err="1">
                <a:latin typeface="Times New Roman"/>
                <a:ea typeface="Times New Roman"/>
                <a:cs typeface="Times New Roman"/>
              </a:rPr>
              <a:t>на</a:t>
            </a:r>
            <a:r>
              <a:rPr sz="1600">
                <a:latin typeface="Times New Roman"/>
                <a:ea typeface="Times New Roman"/>
                <a:cs typeface="Times New Roman"/>
              </a:rPr>
              <a:t> </a:t>
            </a:r>
            <a:r>
              <a:rPr sz="1600" err="1">
                <a:latin typeface="Times New Roman"/>
                <a:ea typeface="Times New Roman"/>
                <a:cs typeface="Times New Roman"/>
              </a:rPr>
              <a:t>официальных</a:t>
            </a:r>
            <a:r>
              <a:rPr sz="1600">
                <a:latin typeface="Times New Roman"/>
                <a:ea typeface="Times New Roman"/>
                <a:cs typeface="Times New Roman"/>
              </a:rPr>
              <a:t> </a:t>
            </a:r>
            <a:r>
              <a:rPr sz="1600" err="1">
                <a:latin typeface="Times New Roman"/>
                <a:ea typeface="Times New Roman"/>
                <a:cs typeface="Times New Roman"/>
              </a:rPr>
              <a:t>сайтах</a:t>
            </a:r>
            <a:r>
              <a:rPr sz="1600">
                <a:latin typeface="Times New Roman"/>
                <a:ea typeface="Times New Roman"/>
                <a:cs typeface="Times New Roman"/>
              </a:rPr>
              <a:t> </a:t>
            </a:r>
            <a:r>
              <a:rPr sz="1600" err="1">
                <a:latin typeface="Times New Roman"/>
                <a:ea typeface="Times New Roman"/>
                <a:cs typeface="Times New Roman"/>
              </a:rPr>
              <a:t>государственных</a:t>
            </a:r>
            <a:r>
              <a:rPr sz="1600">
                <a:latin typeface="Times New Roman"/>
                <a:ea typeface="Times New Roman"/>
                <a:cs typeface="Times New Roman"/>
              </a:rPr>
              <a:t> </a:t>
            </a:r>
            <a:r>
              <a:rPr sz="1600" err="1">
                <a:latin typeface="Times New Roman"/>
                <a:ea typeface="Times New Roman"/>
                <a:cs typeface="Times New Roman"/>
              </a:rPr>
              <a:t>органов</a:t>
            </a:r>
            <a:r>
              <a:rPr sz="1600">
                <a:latin typeface="Times New Roman"/>
                <a:ea typeface="Times New Roman"/>
                <a:cs typeface="Times New Roman"/>
              </a:rPr>
              <a:t> (</a:t>
            </a:r>
            <a:r>
              <a:rPr sz="1600" err="1">
                <a:latin typeface="Times New Roman"/>
                <a:ea typeface="Times New Roman"/>
                <a:cs typeface="Times New Roman"/>
              </a:rPr>
              <a:t>например</a:t>
            </a:r>
            <a:r>
              <a:rPr sz="1600">
                <a:latin typeface="Times New Roman"/>
                <a:ea typeface="Times New Roman"/>
                <a:cs typeface="Times New Roman"/>
              </a:rPr>
              <a:t>, </a:t>
            </a:r>
            <a:r>
              <a:rPr sz="1600" err="1">
                <a:latin typeface="Times New Roman"/>
                <a:ea typeface="Times New Roman"/>
                <a:cs typeface="Times New Roman"/>
              </a:rPr>
              <a:t>при</a:t>
            </a:r>
            <a:r>
              <a:rPr sz="1600">
                <a:latin typeface="Times New Roman"/>
                <a:ea typeface="Times New Roman"/>
                <a:cs typeface="Times New Roman"/>
              </a:rPr>
              <a:t> </a:t>
            </a:r>
            <a:r>
              <a:rPr sz="1600" err="1">
                <a:latin typeface="Times New Roman"/>
                <a:ea typeface="Times New Roman"/>
                <a:cs typeface="Times New Roman"/>
              </a:rPr>
              <a:t>закупках</a:t>
            </a:r>
            <a:r>
              <a:rPr sz="1600">
                <a:latin typeface="Times New Roman"/>
                <a:ea typeface="Times New Roman"/>
                <a:cs typeface="Times New Roman"/>
              </a:rPr>
              <a:t> </a:t>
            </a:r>
            <a:r>
              <a:rPr sz="1600" err="1">
                <a:latin typeface="Times New Roman"/>
                <a:ea typeface="Times New Roman"/>
                <a:cs typeface="Times New Roman"/>
              </a:rPr>
              <a:t>медицинских</a:t>
            </a:r>
            <a:r>
              <a:rPr sz="1600">
                <a:latin typeface="Times New Roman"/>
                <a:ea typeface="Times New Roman"/>
                <a:cs typeface="Times New Roman"/>
              </a:rPr>
              <a:t> </a:t>
            </a:r>
            <a:r>
              <a:rPr sz="1600" err="1">
                <a:latin typeface="Times New Roman"/>
                <a:ea typeface="Times New Roman"/>
                <a:cs typeface="Times New Roman"/>
              </a:rPr>
              <a:t>изделий</a:t>
            </a:r>
            <a:r>
              <a:rPr sz="1600">
                <a:latin typeface="Times New Roman"/>
                <a:ea typeface="Times New Roman"/>
                <a:cs typeface="Times New Roman"/>
              </a:rPr>
              <a:t> – </a:t>
            </a:r>
            <a:r>
              <a:rPr sz="1600" err="1">
                <a:latin typeface="Times New Roman"/>
                <a:ea typeface="Times New Roman"/>
                <a:cs typeface="Times New Roman"/>
              </a:rPr>
              <a:t>заказчик</a:t>
            </a:r>
            <a:r>
              <a:rPr sz="1600">
                <a:latin typeface="Times New Roman"/>
                <a:ea typeface="Times New Roman"/>
                <a:cs typeface="Times New Roman"/>
              </a:rPr>
              <a:t> </a:t>
            </a:r>
            <a:r>
              <a:rPr sz="1600" err="1">
                <a:latin typeface="Times New Roman"/>
                <a:ea typeface="Times New Roman"/>
                <a:cs typeface="Times New Roman"/>
              </a:rPr>
              <a:t>должен</a:t>
            </a:r>
            <a:r>
              <a:rPr sz="1600">
                <a:latin typeface="Times New Roman"/>
                <a:ea typeface="Times New Roman"/>
                <a:cs typeface="Times New Roman"/>
              </a:rPr>
              <a:t> </a:t>
            </a:r>
            <a:r>
              <a:rPr sz="1600" err="1">
                <a:latin typeface="Times New Roman"/>
                <a:ea typeface="Times New Roman"/>
                <a:cs typeface="Times New Roman"/>
              </a:rPr>
              <a:t>обратиться</a:t>
            </a:r>
            <a:r>
              <a:rPr sz="1600">
                <a:latin typeface="Times New Roman"/>
                <a:ea typeface="Times New Roman"/>
                <a:cs typeface="Times New Roman"/>
              </a:rPr>
              <a:t> к </a:t>
            </a:r>
            <a:r>
              <a:rPr sz="1600" err="1">
                <a:latin typeface="Times New Roman"/>
                <a:ea typeface="Times New Roman"/>
                <a:cs typeface="Times New Roman"/>
              </a:rPr>
              <a:t>сайту</a:t>
            </a:r>
            <a:r>
              <a:rPr sz="1600">
                <a:latin typeface="Times New Roman"/>
                <a:ea typeface="Times New Roman"/>
                <a:cs typeface="Times New Roman"/>
              </a:rPr>
              <a:t> </a:t>
            </a:r>
            <a:r>
              <a:rPr sz="1600" err="1">
                <a:latin typeface="Times New Roman"/>
                <a:ea typeface="Times New Roman"/>
                <a:cs typeface="Times New Roman"/>
              </a:rPr>
              <a:t>Росздравнадзора</a:t>
            </a:r>
            <a:r>
              <a:rPr sz="1600">
                <a:latin typeface="Times New Roman"/>
                <a:ea typeface="Times New Roman"/>
                <a:cs typeface="Times New Roman"/>
              </a:rPr>
              <a:t>). </a:t>
            </a:r>
          </a:p>
          <a:p>
            <a:pPr marL="514350" lvl="0" indent="-155575" algn="just"/>
            <a:endParaRPr sz="1600">
              <a:latin typeface="Times New Roman"/>
              <a:ea typeface="Times New Roman"/>
              <a:cs typeface="Times New Roman"/>
            </a:endParaRPr>
          </a:p>
          <a:p>
            <a:pPr marL="514350" lvl="0" indent="-155575" algn="just"/>
            <a:r>
              <a:rPr sz="1600">
                <a:latin typeface="Times New Roman"/>
                <a:ea typeface="Times New Roman"/>
                <a:cs typeface="Times New Roman"/>
              </a:rPr>
              <a:t>В </a:t>
            </a:r>
            <a:r>
              <a:rPr sz="1600" err="1">
                <a:latin typeface="Times New Roman"/>
                <a:ea typeface="Times New Roman"/>
                <a:cs typeface="Times New Roman"/>
              </a:rPr>
              <a:t>соответствии</a:t>
            </a:r>
            <a:r>
              <a:rPr sz="1600">
                <a:latin typeface="Times New Roman"/>
                <a:ea typeface="Times New Roman"/>
                <a:cs typeface="Times New Roman"/>
              </a:rPr>
              <a:t> с </a:t>
            </a:r>
            <a:r>
              <a:rPr sz="1600" err="1">
                <a:latin typeface="Times New Roman"/>
                <a:ea typeface="Times New Roman"/>
                <a:cs typeface="Times New Roman"/>
              </a:rPr>
              <a:t>частью</a:t>
            </a:r>
            <a:r>
              <a:rPr sz="1600">
                <a:latin typeface="Times New Roman"/>
                <a:ea typeface="Times New Roman"/>
                <a:cs typeface="Times New Roman"/>
              </a:rPr>
              <a:t> 9 </a:t>
            </a:r>
            <a:r>
              <a:rPr sz="1600" err="1">
                <a:latin typeface="Times New Roman"/>
                <a:ea typeface="Times New Roman"/>
                <a:cs typeface="Times New Roman"/>
              </a:rPr>
              <a:t>статьи</a:t>
            </a:r>
            <a:r>
              <a:rPr sz="1600">
                <a:latin typeface="Times New Roman"/>
                <a:ea typeface="Times New Roman"/>
                <a:cs typeface="Times New Roman"/>
              </a:rPr>
              <a:t> </a:t>
            </a:r>
            <a:r>
              <a:rPr lang="ru-RU" sz="1600">
                <a:latin typeface="Times New Roman"/>
                <a:ea typeface="Times New Roman"/>
                <a:cs typeface="Times New Roman"/>
              </a:rPr>
              <a:t>31 </a:t>
            </a:r>
            <a:r>
              <a:rPr sz="1600" err="1">
                <a:latin typeface="Times New Roman"/>
                <a:ea typeface="Times New Roman"/>
                <a:cs typeface="Times New Roman"/>
              </a:rPr>
              <a:t>Закона</a:t>
            </a:r>
            <a:r>
              <a:rPr sz="1600">
                <a:latin typeface="Times New Roman"/>
                <a:ea typeface="Times New Roman"/>
                <a:cs typeface="Times New Roman"/>
              </a:rPr>
              <a:t> о </a:t>
            </a:r>
            <a:r>
              <a:rPr sz="1600" err="1">
                <a:latin typeface="Times New Roman"/>
                <a:ea typeface="Times New Roman"/>
                <a:cs typeface="Times New Roman"/>
              </a:rPr>
              <a:t>контрактной</a:t>
            </a:r>
            <a:r>
              <a:rPr sz="1600">
                <a:latin typeface="Times New Roman"/>
                <a:ea typeface="Times New Roman"/>
                <a:cs typeface="Times New Roman"/>
              </a:rPr>
              <a:t> </a:t>
            </a:r>
            <a:r>
              <a:rPr sz="1600" err="1">
                <a:latin typeface="Times New Roman"/>
                <a:ea typeface="Times New Roman"/>
                <a:cs typeface="Times New Roman"/>
              </a:rPr>
              <a:t>системе</a:t>
            </a:r>
            <a:r>
              <a:rPr sz="1600">
                <a:latin typeface="Times New Roman"/>
                <a:ea typeface="Times New Roman"/>
                <a:cs typeface="Times New Roman"/>
              </a:rPr>
              <a:t> </a:t>
            </a:r>
            <a:r>
              <a:rPr sz="1600" err="1">
                <a:latin typeface="Times New Roman"/>
                <a:ea typeface="Times New Roman"/>
                <a:cs typeface="Times New Roman"/>
              </a:rPr>
              <a:t>отстранение</a:t>
            </a:r>
            <a:r>
              <a:rPr sz="1600">
                <a:latin typeface="Times New Roman"/>
                <a:ea typeface="Times New Roman"/>
                <a:cs typeface="Times New Roman"/>
              </a:rPr>
              <a:t> </a:t>
            </a:r>
            <a:r>
              <a:rPr sz="1600" err="1">
                <a:latin typeface="Times New Roman"/>
                <a:ea typeface="Times New Roman"/>
                <a:cs typeface="Times New Roman"/>
              </a:rPr>
              <a:t>участника</a:t>
            </a:r>
            <a:r>
              <a:rPr sz="1600">
                <a:latin typeface="Times New Roman"/>
                <a:ea typeface="Times New Roman"/>
                <a:cs typeface="Times New Roman"/>
              </a:rPr>
              <a:t> </a:t>
            </a:r>
            <a:r>
              <a:rPr sz="1600" err="1">
                <a:latin typeface="Times New Roman"/>
                <a:ea typeface="Times New Roman"/>
                <a:cs typeface="Times New Roman"/>
              </a:rPr>
              <a:t>закупки</a:t>
            </a:r>
            <a:r>
              <a:rPr sz="1600">
                <a:latin typeface="Times New Roman"/>
                <a:ea typeface="Times New Roman"/>
                <a:cs typeface="Times New Roman"/>
              </a:rPr>
              <a:t> </a:t>
            </a:r>
            <a:r>
              <a:rPr sz="1600" err="1">
                <a:latin typeface="Times New Roman"/>
                <a:ea typeface="Times New Roman"/>
                <a:cs typeface="Times New Roman"/>
              </a:rPr>
              <a:t>от</a:t>
            </a:r>
            <a:r>
              <a:rPr sz="1600">
                <a:latin typeface="Times New Roman"/>
                <a:ea typeface="Times New Roman"/>
                <a:cs typeface="Times New Roman"/>
              </a:rPr>
              <a:t> </a:t>
            </a:r>
            <a:r>
              <a:rPr sz="1600" err="1">
                <a:latin typeface="Times New Roman"/>
                <a:ea typeface="Times New Roman"/>
                <a:cs typeface="Times New Roman"/>
              </a:rPr>
              <a:t>участия</a:t>
            </a:r>
            <a:r>
              <a:rPr sz="1600">
                <a:latin typeface="Times New Roman"/>
                <a:ea typeface="Times New Roman"/>
                <a:cs typeface="Times New Roman"/>
              </a:rPr>
              <a:t>  в </a:t>
            </a:r>
            <a:r>
              <a:rPr sz="1600" err="1">
                <a:latin typeface="Times New Roman"/>
                <a:ea typeface="Times New Roman"/>
                <a:cs typeface="Times New Roman"/>
              </a:rPr>
              <a:t>определении</a:t>
            </a:r>
            <a:r>
              <a:rPr sz="1600">
                <a:latin typeface="Times New Roman"/>
                <a:ea typeface="Times New Roman"/>
                <a:cs typeface="Times New Roman"/>
              </a:rPr>
              <a:t> </a:t>
            </a:r>
            <a:r>
              <a:rPr sz="1600" err="1">
                <a:latin typeface="Times New Roman"/>
                <a:ea typeface="Times New Roman"/>
                <a:cs typeface="Times New Roman"/>
              </a:rPr>
              <a:t>поставщика</a:t>
            </a:r>
            <a:r>
              <a:rPr sz="1600">
                <a:latin typeface="Times New Roman"/>
                <a:ea typeface="Times New Roman"/>
                <a:cs typeface="Times New Roman"/>
              </a:rPr>
              <a:t> (</a:t>
            </a:r>
            <a:r>
              <a:rPr sz="1600" err="1">
                <a:latin typeface="Times New Roman"/>
                <a:ea typeface="Times New Roman"/>
                <a:cs typeface="Times New Roman"/>
              </a:rPr>
              <a:t>подрядчика</a:t>
            </a:r>
            <a:r>
              <a:rPr sz="1600">
                <a:latin typeface="Times New Roman"/>
                <a:ea typeface="Times New Roman"/>
                <a:cs typeface="Times New Roman"/>
              </a:rPr>
              <a:t>, </a:t>
            </a:r>
            <a:r>
              <a:rPr sz="1600" err="1">
                <a:latin typeface="Times New Roman"/>
                <a:ea typeface="Times New Roman"/>
                <a:cs typeface="Times New Roman"/>
              </a:rPr>
              <a:t>исполнителя</a:t>
            </a:r>
            <a:r>
              <a:rPr sz="1600">
                <a:latin typeface="Times New Roman"/>
                <a:ea typeface="Times New Roman"/>
                <a:cs typeface="Times New Roman"/>
              </a:rPr>
              <a:t>) </a:t>
            </a:r>
            <a:r>
              <a:rPr sz="1600" err="1">
                <a:latin typeface="Times New Roman"/>
                <a:ea typeface="Times New Roman"/>
                <a:cs typeface="Times New Roman"/>
              </a:rPr>
              <a:t>или</a:t>
            </a:r>
            <a:r>
              <a:rPr sz="1600">
                <a:latin typeface="Times New Roman"/>
                <a:ea typeface="Times New Roman"/>
                <a:cs typeface="Times New Roman"/>
              </a:rPr>
              <a:t> </a:t>
            </a:r>
            <a:r>
              <a:rPr sz="1600" err="1">
                <a:latin typeface="Times New Roman"/>
                <a:ea typeface="Times New Roman"/>
                <a:cs typeface="Times New Roman"/>
              </a:rPr>
              <a:t>отказ</a:t>
            </a:r>
            <a:r>
              <a:rPr sz="1600">
                <a:latin typeface="Times New Roman"/>
                <a:ea typeface="Times New Roman"/>
                <a:cs typeface="Times New Roman"/>
              </a:rPr>
              <a:t> </a:t>
            </a:r>
            <a:r>
              <a:rPr sz="1600" err="1">
                <a:latin typeface="Times New Roman"/>
                <a:ea typeface="Times New Roman"/>
                <a:cs typeface="Times New Roman"/>
              </a:rPr>
              <a:t>от</a:t>
            </a:r>
            <a:r>
              <a:rPr sz="1600">
                <a:latin typeface="Times New Roman"/>
                <a:ea typeface="Times New Roman"/>
                <a:cs typeface="Times New Roman"/>
              </a:rPr>
              <a:t> </a:t>
            </a:r>
            <a:r>
              <a:rPr sz="1600" err="1">
                <a:latin typeface="Times New Roman"/>
                <a:ea typeface="Times New Roman"/>
                <a:cs typeface="Times New Roman"/>
              </a:rPr>
              <a:t>заключения</a:t>
            </a:r>
            <a:r>
              <a:rPr sz="1600">
                <a:latin typeface="Times New Roman"/>
                <a:ea typeface="Times New Roman"/>
                <a:cs typeface="Times New Roman"/>
              </a:rPr>
              <a:t> </a:t>
            </a:r>
            <a:r>
              <a:rPr sz="1600" err="1">
                <a:latin typeface="Times New Roman"/>
                <a:ea typeface="Times New Roman"/>
                <a:cs typeface="Times New Roman"/>
              </a:rPr>
              <a:t>контракта</a:t>
            </a:r>
            <a:r>
              <a:rPr sz="1600">
                <a:latin typeface="Times New Roman"/>
                <a:ea typeface="Times New Roman"/>
                <a:cs typeface="Times New Roman"/>
              </a:rPr>
              <a:t> с </a:t>
            </a:r>
            <a:r>
              <a:rPr sz="1600" err="1">
                <a:latin typeface="Times New Roman"/>
                <a:ea typeface="Times New Roman"/>
                <a:cs typeface="Times New Roman"/>
              </a:rPr>
              <a:t>победителем</a:t>
            </a:r>
            <a:r>
              <a:rPr sz="1600">
                <a:latin typeface="Times New Roman"/>
                <a:ea typeface="Times New Roman"/>
                <a:cs typeface="Times New Roman"/>
              </a:rPr>
              <a:t> </a:t>
            </a:r>
            <a:r>
              <a:rPr sz="1600" err="1">
                <a:latin typeface="Times New Roman"/>
                <a:ea typeface="Times New Roman"/>
                <a:cs typeface="Times New Roman"/>
              </a:rPr>
              <a:t>определения</a:t>
            </a:r>
            <a:r>
              <a:rPr sz="1600">
                <a:latin typeface="Times New Roman"/>
                <a:ea typeface="Times New Roman"/>
                <a:cs typeface="Times New Roman"/>
              </a:rPr>
              <a:t> </a:t>
            </a:r>
            <a:r>
              <a:rPr sz="1600" err="1">
                <a:latin typeface="Times New Roman"/>
                <a:ea typeface="Times New Roman"/>
                <a:cs typeface="Times New Roman"/>
              </a:rPr>
              <a:t>поставщика</a:t>
            </a:r>
            <a:r>
              <a:rPr sz="1600">
                <a:latin typeface="Times New Roman"/>
                <a:ea typeface="Times New Roman"/>
                <a:cs typeface="Times New Roman"/>
              </a:rPr>
              <a:t> (</a:t>
            </a:r>
            <a:r>
              <a:rPr sz="1600" err="1">
                <a:latin typeface="Times New Roman"/>
                <a:ea typeface="Times New Roman"/>
                <a:cs typeface="Times New Roman"/>
              </a:rPr>
              <a:t>подрядчика</a:t>
            </a:r>
            <a:r>
              <a:rPr sz="1600">
                <a:latin typeface="Times New Roman"/>
                <a:ea typeface="Times New Roman"/>
                <a:cs typeface="Times New Roman"/>
              </a:rPr>
              <a:t>, </a:t>
            </a:r>
            <a:r>
              <a:rPr sz="1600" err="1">
                <a:latin typeface="Times New Roman"/>
                <a:ea typeface="Times New Roman"/>
                <a:cs typeface="Times New Roman"/>
              </a:rPr>
              <a:t>исполнителя</a:t>
            </a:r>
            <a:r>
              <a:rPr sz="1600">
                <a:latin typeface="Times New Roman"/>
                <a:ea typeface="Times New Roman"/>
                <a:cs typeface="Times New Roman"/>
              </a:rPr>
              <a:t>) </a:t>
            </a:r>
            <a:r>
              <a:rPr sz="1600" u="sng" err="1">
                <a:latin typeface="Times New Roman"/>
                <a:ea typeface="Times New Roman"/>
                <a:cs typeface="Times New Roman"/>
              </a:rPr>
              <a:t>осуществляется</a:t>
            </a:r>
            <a:r>
              <a:rPr sz="1600" u="sng">
                <a:latin typeface="Times New Roman"/>
                <a:ea typeface="Times New Roman"/>
                <a:cs typeface="Times New Roman"/>
              </a:rPr>
              <a:t> в </a:t>
            </a:r>
            <a:r>
              <a:rPr sz="1600" u="sng" err="1">
                <a:latin typeface="Times New Roman"/>
                <a:ea typeface="Times New Roman"/>
                <a:cs typeface="Times New Roman"/>
              </a:rPr>
              <a:t>любой</a:t>
            </a:r>
            <a:r>
              <a:rPr sz="1600" u="sng">
                <a:latin typeface="Times New Roman"/>
                <a:ea typeface="Times New Roman"/>
                <a:cs typeface="Times New Roman"/>
              </a:rPr>
              <a:t> </a:t>
            </a:r>
            <a:r>
              <a:rPr sz="1600" u="sng" err="1">
                <a:latin typeface="Times New Roman"/>
                <a:ea typeface="Times New Roman"/>
                <a:cs typeface="Times New Roman"/>
              </a:rPr>
              <a:t>момент</a:t>
            </a:r>
            <a:r>
              <a:rPr sz="1600" u="sng">
                <a:latin typeface="Times New Roman"/>
                <a:ea typeface="Times New Roman"/>
                <a:cs typeface="Times New Roman"/>
              </a:rPr>
              <a:t> </a:t>
            </a:r>
            <a:r>
              <a:rPr sz="1600" u="sng" err="1">
                <a:latin typeface="Times New Roman"/>
                <a:ea typeface="Times New Roman"/>
                <a:cs typeface="Times New Roman"/>
              </a:rPr>
              <a:t>до</a:t>
            </a:r>
            <a:r>
              <a:rPr sz="1600" u="sng">
                <a:latin typeface="Times New Roman"/>
                <a:ea typeface="Times New Roman"/>
                <a:cs typeface="Times New Roman"/>
              </a:rPr>
              <a:t> </a:t>
            </a:r>
            <a:r>
              <a:rPr sz="1600" u="sng" err="1">
                <a:latin typeface="Times New Roman"/>
                <a:ea typeface="Times New Roman"/>
                <a:cs typeface="Times New Roman"/>
              </a:rPr>
              <a:t>заключения</a:t>
            </a:r>
            <a:r>
              <a:rPr sz="1600" u="sng">
                <a:latin typeface="Times New Roman"/>
                <a:ea typeface="Times New Roman"/>
                <a:cs typeface="Times New Roman"/>
              </a:rPr>
              <a:t> </a:t>
            </a:r>
            <a:r>
              <a:rPr sz="1600" u="sng" err="1">
                <a:latin typeface="Times New Roman"/>
                <a:ea typeface="Times New Roman"/>
                <a:cs typeface="Times New Roman"/>
              </a:rPr>
              <a:t>контракта</a:t>
            </a:r>
            <a:r>
              <a:rPr sz="1600">
                <a:latin typeface="Times New Roman"/>
                <a:ea typeface="Times New Roman"/>
                <a:cs typeface="Times New Roman"/>
              </a:rPr>
              <a:t>, </a:t>
            </a:r>
            <a:r>
              <a:rPr sz="1600" err="1">
                <a:latin typeface="Times New Roman"/>
                <a:ea typeface="Times New Roman"/>
                <a:cs typeface="Times New Roman"/>
              </a:rPr>
              <a:t>если</a:t>
            </a:r>
            <a:r>
              <a:rPr sz="1600">
                <a:latin typeface="Times New Roman"/>
                <a:ea typeface="Times New Roman"/>
                <a:cs typeface="Times New Roman"/>
              </a:rPr>
              <a:t> </a:t>
            </a:r>
            <a:r>
              <a:rPr sz="1600" err="1">
                <a:latin typeface="Times New Roman"/>
                <a:ea typeface="Times New Roman"/>
                <a:cs typeface="Times New Roman"/>
              </a:rPr>
              <a:t>заказчик</a:t>
            </a:r>
            <a:r>
              <a:rPr sz="1600">
                <a:latin typeface="Times New Roman"/>
                <a:ea typeface="Times New Roman"/>
                <a:cs typeface="Times New Roman"/>
              </a:rPr>
              <a:t> </a:t>
            </a:r>
            <a:r>
              <a:rPr sz="1600" err="1">
                <a:latin typeface="Times New Roman"/>
                <a:ea typeface="Times New Roman"/>
                <a:cs typeface="Times New Roman"/>
              </a:rPr>
              <a:t>или</a:t>
            </a:r>
            <a:r>
              <a:rPr sz="1600">
                <a:latin typeface="Times New Roman"/>
                <a:ea typeface="Times New Roman"/>
                <a:cs typeface="Times New Roman"/>
              </a:rPr>
              <a:t> </a:t>
            </a:r>
            <a:r>
              <a:rPr sz="1600" err="1">
                <a:latin typeface="Times New Roman"/>
                <a:ea typeface="Times New Roman"/>
                <a:cs typeface="Times New Roman"/>
              </a:rPr>
              <a:t>комиссия</a:t>
            </a:r>
            <a:r>
              <a:rPr sz="1600">
                <a:latin typeface="Times New Roman"/>
                <a:ea typeface="Times New Roman"/>
                <a:cs typeface="Times New Roman"/>
              </a:rPr>
              <a:t> </a:t>
            </a:r>
            <a:r>
              <a:rPr sz="1600" err="1">
                <a:latin typeface="Times New Roman"/>
                <a:ea typeface="Times New Roman"/>
                <a:cs typeface="Times New Roman"/>
              </a:rPr>
              <a:t>по</a:t>
            </a:r>
            <a:r>
              <a:rPr sz="1600">
                <a:latin typeface="Times New Roman"/>
                <a:ea typeface="Times New Roman"/>
                <a:cs typeface="Times New Roman"/>
              </a:rPr>
              <a:t> </a:t>
            </a:r>
            <a:r>
              <a:rPr sz="1600" err="1">
                <a:latin typeface="Times New Roman"/>
                <a:ea typeface="Times New Roman"/>
                <a:cs typeface="Times New Roman"/>
              </a:rPr>
              <a:t>осуществлению</a:t>
            </a:r>
            <a:r>
              <a:rPr sz="1600">
                <a:latin typeface="Times New Roman"/>
                <a:ea typeface="Times New Roman"/>
                <a:cs typeface="Times New Roman"/>
              </a:rPr>
              <a:t> </a:t>
            </a:r>
            <a:r>
              <a:rPr sz="1600" err="1">
                <a:latin typeface="Times New Roman"/>
                <a:ea typeface="Times New Roman"/>
                <a:cs typeface="Times New Roman"/>
              </a:rPr>
              <a:t>закупок</a:t>
            </a:r>
            <a:r>
              <a:rPr sz="1600">
                <a:latin typeface="Times New Roman"/>
                <a:ea typeface="Times New Roman"/>
                <a:cs typeface="Times New Roman"/>
              </a:rPr>
              <a:t> </a:t>
            </a:r>
            <a:r>
              <a:rPr sz="1600" err="1">
                <a:latin typeface="Times New Roman"/>
                <a:ea typeface="Times New Roman"/>
                <a:cs typeface="Times New Roman"/>
              </a:rPr>
              <a:t>обнаружит</a:t>
            </a:r>
            <a:r>
              <a:rPr sz="1600">
                <a:latin typeface="Times New Roman"/>
                <a:ea typeface="Times New Roman"/>
                <a:cs typeface="Times New Roman"/>
              </a:rPr>
              <a:t>, </a:t>
            </a:r>
            <a:r>
              <a:rPr sz="1600" err="1">
                <a:latin typeface="Times New Roman"/>
                <a:ea typeface="Times New Roman"/>
                <a:cs typeface="Times New Roman"/>
              </a:rPr>
              <a:t>что</a:t>
            </a:r>
            <a:r>
              <a:rPr sz="1600">
                <a:latin typeface="Times New Roman"/>
                <a:ea typeface="Times New Roman"/>
                <a:cs typeface="Times New Roman"/>
              </a:rPr>
              <a:t> </a:t>
            </a:r>
            <a:r>
              <a:rPr sz="1600" err="1">
                <a:latin typeface="Times New Roman"/>
                <a:ea typeface="Times New Roman"/>
                <a:cs typeface="Times New Roman"/>
              </a:rPr>
              <a:t>участник</a:t>
            </a:r>
            <a:r>
              <a:rPr sz="1600">
                <a:latin typeface="Times New Roman"/>
                <a:ea typeface="Times New Roman"/>
                <a:cs typeface="Times New Roman"/>
              </a:rPr>
              <a:t> </a:t>
            </a:r>
            <a:r>
              <a:rPr sz="1600" err="1">
                <a:latin typeface="Times New Roman"/>
                <a:ea typeface="Times New Roman"/>
                <a:cs typeface="Times New Roman"/>
              </a:rPr>
              <a:t>закупки</a:t>
            </a:r>
            <a:r>
              <a:rPr sz="1600">
                <a:latin typeface="Times New Roman"/>
                <a:ea typeface="Times New Roman"/>
                <a:cs typeface="Times New Roman"/>
              </a:rPr>
              <a:t> </a:t>
            </a:r>
            <a:r>
              <a:rPr sz="1600" err="1">
                <a:latin typeface="Times New Roman"/>
                <a:ea typeface="Times New Roman"/>
                <a:cs typeface="Times New Roman"/>
              </a:rPr>
              <a:t>не</a:t>
            </a:r>
            <a:r>
              <a:rPr sz="1600">
                <a:latin typeface="Times New Roman"/>
                <a:ea typeface="Times New Roman"/>
                <a:cs typeface="Times New Roman"/>
              </a:rPr>
              <a:t> </a:t>
            </a:r>
            <a:r>
              <a:rPr sz="1600" err="1">
                <a:latin typeface="Times New Roman"/>
                <a:ea typeface="Times New Roman"/>
                <a:cs typeface="Times New Roman"/>
              </a:rPr>
              <a:t>соответствует</a:t>
            </a:r>
            <a:r>
              <a:rPr sz="1600">
                <a:latin typeface="Times New Roman"/>
                <a:ea typeface="Times New Roman"/>
                <a:cs typeface="Times New Roman"/>
              </a:rPr>
              <a:t> </a:t>
            </a:r>
            <a:r>
              <a:rPr sz="1600" err="1">
                <a:latin typeface="Times New Roman"/>
                <a:ea typeface="Times New Roman"/>
                <a:cs typeface="Times New Roman"/>
              </a:rPr>
              <a:t>требованиям</a:t>
            </a:r>
            <a:r>
              <a:rPr sz="1600">
                <a:latin typeface="Times New Roman"/>
                <a:ea typeface="Times New Roman"/>
                <a:cs typeface="Times New Roman"/>
              </a:rPr>
              <a:t>, </a:t>
            </a:r>
            <a:r>
              <a:rPr sz="1600" err="1">
                <a:latin typeface="Times New Roman"/>
                <a:ea typeface="Times New Roman"/>
                <a:cs typeface="Times New Roman"/>
              </a:rPr>
              <a:t>указанным</a:t>
            </a:r>
            <a:r>
              <a:rPr sz="1600">
                <a:latin typeface="Times New Roman"/>
                <a:ea typeface="Times New Roman"/>
                <a:cs typeface="Times New Roman"/>
              </a:rPr>
              <a:t>  в </a:t>
            </a:r>
            <a:r>
              <a:rPr sz="1600" err="1">
                <a:latin typeface="Times New Roman"/>
                <a:ea typeface="Times New Roman"/>
                <a:cs typeface="Times New Roman"/>
              </a:rPr>
              <a:t>части</a:t>
            </a:r>
            <a:r>
              <a:rPr sz="1600">
                <a:latin typeface="Times New Roman"/>
                <a:ea typeface="Times New Roman"/>
                <a:cs typeface="Times New Roman"/>
              </a:rPr>
              <a:t> 1, </a:t>
            </a:r>
            <a:r>
              <a:rPr sz="1600" err="1">
                <a:latin typeface="Times New Roman"/>
                <a:ea typeface="Times New Roman"/>
                <a:cs typeface="Times New Roman"/>
              </a:rPr>
              <a:t>частях</a:t>
            </a:r>
            <a:r>
              <a:rPr sz="1600">
                <a:latin typeface="Times New Roman"/>
                <a:ea typeface="Times New Roman"/>
                <a:cs typeface="Times New Roman"/>
              </a:rPr>
              <a:t> 1.1, 2 и 2.1 (</a:t>
            </a:r>
            <a:r>
              <a:rPr sz="1600" err="1">
                <a:latin typeface="Times New Roman"/>
                <a:ea typeface="Times New Roman"/>
                <a:cs typeface="Times New Roman"/>
              </a:rPr>
              <a:t>при</a:t>
            </a:r>
            <a:r>
              <a:rPr sz="1600">
                <a:latin typeface="Times New Roman"/>
                <a:ea typeface="Times New Roman"/>
                <a:cs typeface="Times New Roman"/>
              </a:rPr>
              <a:t> </a:t>
            </a:r>
            <a:r>
              <a:rPr sz="1600" err="1">
                <a:latin typeface="Times New Roman"/>
                <a:ea typeface="Times New Roman"/>
                <a:cs typeface="Times New Roman"/>
              </a:rPr>
              <a:t>наличии</a:t>
            </a:r>
            <a:r>
              <a:rPr sz="1600">
                <a:latin typeface="Times New Roman"/>
                <a:ea typeface="Times New Roman"/>
                <a:cs typeface="Times New Roman"/>
              </a:rPr>
              <a:t> </a:t>
            </a:r>
            <a:r>
              <a:rPr sz="1600" err="1">
                <a:latin typeface="Times New Roman"/>
                <a:ea typeface="Times New Roman"/>
                <a:cs typeface="Times New Roman"/>
              </a:rPr>
              <a:t>таких</a:t>
            </a:r>
            <a:r>
              <a:rPr sz="1600">
                <a:latin typeface="Times New Roman"/>
                <a:ea typeface="Times New Roman"/>
                <a:cs typeface="Times New Roman"/>
              </a:rPr>
              <a:t> </a:t>
            </a:r>
            <a:r>
              <a:rPr sz="1600" err="1">
                <a:latin typeface="Times New Roman"/>
                <a:ea typeface="Times New Roman"/>
                <a:cs typeface="Times New Roman"/>
              </a:rPr>
              <a:t>требований</a:t>
            </a:r>
            <a:r>
              <a:rPr sz="1600">
                <a:latin typeface="Times New Roman"/>
                <a:ea typeface="Times New Roman"/>
                <a:cs typeface="Times New Roman"/>
              </a:rPr>
              <a:t>) </a:t>
            </a:r>
            <a:r>
              <a:rPr sz="1600" err="1">
                <a:latin typeface="Times New Roman"/>
                <a:ea typeface="Times New Roman"/>
                <a:cs typeface="Times New Roman"/>
              </a:rPr>
              <a:t>настоящей</a:t>
            </a:r>
            <a:r>
              <a:rPr sz="1600">
                <a:latin typeface="Times New Roman"/>
                <a:ea typeface="Times New Roman"/>
                <a:cs typeface="Times New Roman"/>
              </a:rPr>
              <a:t> </a:t>
            </a:r>
            <a:r>
              <a:rPr sz="1600" err="1">
                <a:latin typeface="Times New Roman"/>
                <a:ea typeface="Times New Roman"/>
                <a:cs typeface="Times New Roman"/>
              </a:rPr>
              <a:t>статьи</a:t>
            </a:r>
            <a:r>
              <a:rPr sz="1600">
                <a:latin typeface="Times New Roman"/>
                <a:ea typeface="Times New Roman"/>
                <a:cs typeface="Times New Roman"/>
              </a:rPr>
              <a:t>, </a:t>
            </a:r>
            <a:r>
              <a:rPr sz="1600" err="1">
                <a:latin typeface="Times New Roman"/>
                <a:ea typeface="Times New Roman"/>
                <a:cs typeface="Times New Roman"/>
              </a:rPr>
              <a:t>или</a:t>
            </a:r>
            <a:r>
              <a:rPr sz="1600">
                <a:latin typeface="Times New Roman"/>
                <a:ea typeface="Times New Roman"/>
                <a:cs typeface="Times New Roman"/>
              </a:rPr>
              <a:t> </a:t>
            </a:r>
            <a:r>
              <a:rPr sz="1600" err="1">
                <a:latin typeface="Times New Roman"/>
                <a:ea typeface="Times New Roman"/>
                <a:cs typeface="Times New Roman"/>
              </a:rPr>
              <a:t>предоставил</a:t>
            </a:r>
            <a:r>
              <a:rPr sz="1600">
                <a:latin typeface="Times New Roman"/>
                <a:ea typeface="Times New Roman"/>
                <a:cs typeface="Times New Roman"/>
              </a:rPr>
              <a:t> </a:t>
            </a:r>
            <a:r>
              <a:rPr sz="1600" err="1">
                <a:latin typeface="Times New Roman"/>
                <a:ea typeface="Times New Roman"/>
                <a:cs typeface="Times New Roman"/>
              </a:rPr>
              <a:t>недостоверную</a:t>
            </a:r>
            <a:r>
              <a:rPr sz="1600">
                <a:latin typeface="Times New Roman"/>
                <a:ea typeface="Times New Roman"/>
                <a:cs typeface="Times New Roman"/>
              </a:rPr>
              <a:t> </a:t>
            </a:r>
            <a:r>
              <a:rPr sz="1600" err="1">
                <a:latin typeface="Times New Roman"/>
                <a:ea typeface="Times New Roman"/>
                <a:cs typeface="Times New Roman"/>
              </a:rPr>
              <a:t>информацию</a:t>
            </a:r>
            <a:r>
              <a:rPr sz="1600">
                <a:latin typeface="Times New Roman"/>
                <a:ea typeface="Times New Roman"/>
                <a:cs typeface="Times New Roman"/>
              </a:rPr>
              <a:t> в </a:t>
            </a:r>
            <a:r>
              <a:rPr sz="1600" err="1">
                <a:latin typeface="Times New Roman"/>
                <a:ea typeface="Times New Roman"/>
                <a:cs typeface="Times New Roman"/>
              </a:rPr>
              <a:t>отношении</a:t>
            </a:r>
            <a:r>
              <a:rPr sz="1600">
                <a:latin typeface="Times New Roman"/>
                <a:ea typeface="Times New Roman"/>
                <a:cs typeface="Times New Roman"/>
              </a:rPr>
              <a:t> </a:t>
            </a:r>
            <a:r>
              <a:rPr sz="1600" err="1">
                <a:latin typeface="Times New Roman"/>
                <a:ea typeface="Times New Roman"/>
                <a:cs typeface="Times New Roman"/>
              </a:rPr>
              <a:t>своего</a:t>
            </a:r>
            <a:r>
              <a:rPr sz="1600">
                <a:latin typeface="Times New Roman"/>
                <a:ea typeface="Times New Roman"/>
                <a:cs typeface="Times New Roman"/>
              </a:rPr>
              <a:t> </a:t>
            </a:r>
            <a:r>
              <a:rPr sz="1600" err="1">
                <a:latin typeface="Times New Roman"/>
                <a:ea typeface="Times New Roman"/>
                <a:cs typeface="Times New Roman"/>
              </a:rPr>
              <a:t>соответствия</a:t>
            </a:r>
            <a:r>
              <a:rPr sz="1600">
                <a:latin typeface="Times New Roman"/>
                <a:ea typeface="Times New Roman"/>
                <a:cs typeface="Times New Roman"/>
              </a:rPr>
              <a:t> </a:t>
            </a:r>
            <a:r>
              <a:rPr sz="1600" err="1">
                <a:latin typeface="Times New Roman"/>
                <a:ea typeface="Times New Roman"/>
                <a:cs typeface="Times New Roman"/>
              </a:rPr>
              <a:t>указанным</a:t>
            </a:r>
            <a:r>
              <a:rPr sz="1600">
                <a:latin typeface="Times New Roman"/>
                <a:ea typeface="Times New Roman"/>
                <a:cs typeface="Times New Roman"/>
              </a:rPr>
              <a:t> </a:t>
            </a:r>
            <a:r>
              <a:rPr sz="1600" err="1">
                <a:latin typeface="Times New Roman"/>
                <a:ea typeface="Times New Roman"/>
                <a:cs typeface="Times New Roman"/>
              </a:rPr>
              <a:t>требованиям</a:t>
            </a:r>
            <a:r>
              <a:rPr sz="1600">
                <a:latin typeface="Times New Roman"/>
                <a:ea typeface="Times New Roman"/>
                <a:cs typeface="Times New Roman"/>
              </a:rPr>
              <a:t>.</a:t>
            </a:r>
          </a:p>
          <a:p>
            <a:pPr marL="514350" lvl="0" indent="-155575" algn="just"/>
            <a:endParaRPr sz="1600">
              <a:latin typeface="Times New Roman"/>
              <a:ea typeface="Times New Roman"/>
              <a:cs typeface="Times New Roman"/>
            </a:endParaRPr>
          </a:p>
          <a:p>
            <a:pPr marL="514350" lvl="0" indent="-155575" algn="just"/>
            <a:r>
              <a:rPr sz="1600" err="1">
                <a:latin typeface="Times New Roman"/>
                <a:ea typeface="Times New Roman"/>
                <a:cs typeface="Times New Roman"/>
              </a:rPr>
              <a:t>Кроме</a:t>
            </a:r>
            <a:r>
              <a:rPr sz="1600">
                <a:latin typeface="Times New Roman"/>
                <a:ea typeface="Times New Roman"/>
                <a:cs typeface="Times New Roman"/>
              </a:rPr>
              <a:t> </a:t>
            </a:r>
            <a:r>
              <a:rPr sz="1600" err="1">
                <a:latin typeface="Times New Roman"/>
                <a:ea typeface="Times New Roman"/>
                <a:cs typeface="Times New Roman"/>
              </a:rPr>
              <a:t>того</a:t>
            </a:r>
            <a:r>
              <a:rPr sz="1600">
                <a:latin typeface="Times New Roman"/>
                <a:ea typeface="Times New Roman"/>
                <a:cs typeface="Times New Roman"/>
              </a:rPr>
              <a:t>, в </a:t>
            </a:r>
            <a:r>
              <a:rPr sz="1600" err="1">
                <a:latin typeface="Times New Roman"/>
                <a:ea typeface="Times New Roman"/>
                <a:cs typeface="Times New Roman"/>
              </a:rPr>
              <a:t>порядке</a:t>
            </a:r>
            <a:r>
              <a:rPr sz="1600">
                <a:latin typeface="Times New Roman"/>
                <a:ea typeface="Times New Roman"/>
                <a:cs typeface="Times New Roman"/>
              </a:rPr>
              <a:t>, </a:t>
            </a:r>
            <a:r>
              <a:rPr sz="1600" err="1">
                <a:latin typeface="Times New Roman"/>
                <a:ea typeface="Times New Roman"/>
                <a:cs typeface="Times New Roman"/>
              </a:rPr>
              <a:t>предусмотренном</a:t>
            </a:r>
            <a:r>
              <a:rPr sz="1600">
                <a:latin typeface="Times New Roman"/>
                <a:ea typeface="Times New Roman"/>
                <a:cs typeface="Times New Roman"/>
              </a:rPr>
              <a:t> </a:t>
            </a:r>
            <a:r>
              <a:rPr sz="1600" err="1">
                <a:latin typeface="Times New Roman"/>
                <a:ea typeface="Times New Roman"/>
                <a:cs typeface="Times New Roman"/>
              </a:rPr>
              <a:t>статьей</a:t>
            </a:r>
            <a:r>
              <a:rPr sz="1600">
                <a:latin typeface="Times New Roman"/>
                <a:ea typeface="Times New Roman"/>
                <a:cs typeface="Times New Roman"/>
              </a:rPr>
              <a:t> 141 </a:t>
            </a:r>
            <a:r>
              <a:rPr sz="1600" err="1">
                <a:latin typeface="Times New Roman"/>
                <a:ea typeface="Times New Roman"/>
                <a:cs typeface="Times New Roman"/>
              </a:rPr>
              <a:t>Уголовно-процессуального</a:t>
            </a:r>
            <a:r>
              <a:rPr sz="1600">
                <a:latin typeface="Times New Roman"/>
                <a:ea typeface="Times New Roman"/>
                <a:cs typeface="Times New Roman"/>
              </a:rPr>
              <a:t> </a:t>
            </a:r>
            <a:r>
              <a:rPr sz="1600" err="1">
                <a:latin typeface="Times New Roman"/>
                <a:ea typeface="Times New Roman"/>
                <a:cs typeface="Times New Roman"/>
              </a:rPr>
              <a:t>кодекса</a:t>
            </a:r>
            <a:r>
              <a:rPr sz="1600">
                <a:latin typeface="Times New Roman"/>
                <a:ea typeface="Times New Roman"/>
                <a:cs typeface="Times New Roman"/>
              </a:rPr>
              <a:t> </a:t>
            </a:r>
            <a:r>
              <a:rPr sz="1600" err="1">
                <a:latin typeface="Times New Roman"/>
                <a:ea typeface="Times New Roman"/>
                <a:cs typeface="Times New Roman"/>
              </a:rPr>
              <a:t>Российской</a:t>
            </a:r>
            <a:r>
              <a:rPr sz="1600">
                <a:latin typeface="Times New Roman"/>
                <a:ea typeface="Times New Roman"/>
                <a:cs typeface="Times New Roman"/>
              </a:rPr>
              <a:t> </a:t>
            </a:r>
            <a:r>
              <a:rPr sz="1600" err="1">
                <a:latin typeface="Times New Roman"/>
                <a:ea typeface="Times New Roman"/>
                <a:cs typeface="Times New Roman"/>
              </a:rPr>
              <a:t>Федерации</a:t>
            </a:r>
            <a:r>
              <a:rPr sz="1600">
                <a:latin typeface="Times New Roman"/>
                <a:ea typeface="Times New Roman"/>
                <a:cs typeface="Times New Roman"/>
              </a:rPr>
              <a:t>, </a:t>
            </a:r>
            <a:r>
              <a:rPr sz="1600" err="1">
                <a:latin typeface="Times New Roman"/>
                <a:ea typeface="Times New Roman"/>
                <a:cs typeface="Times New Roman"/>
              </a:rPr>
              <a:t>заказчик</a:t>
            </a:r>
            <a:r>
              <a:rPr sz="1600">
                <a:latin typeface="Times New Roman"/>
                <a:ea typeface="Times New Roman"/>
                <a:cs typeface="Times New Roman"/>
              </a:rPr>
              <a:t> </a:t>
            </a:r>
            <a:r>
              <a:rPr sz="1600" err="1">
                <a:latin typeface="Times New Roman"/>
                <a:ea typeface="Times New Roman"/>
                <a:cs typeface="Times New Roman"/>
              </a:rPr>
              <a:t>вправе</a:t>
            </a:r>
            <a:r>
              <a:rPr sz="1600">
                <a:latin typeface="Times New Roman"/>
                <a:ea typeface="Times New Roman"/>
                <a:cs typeface="Times New Roman"/>
              </a:rPr>
              <a:t> </a:t>
            </a:r>
            <a:r>
              <a:rPr sz="1600" err="1">
                <a:latin typeface="Times New Roman"/>
                <a:ea typeface="Times New Roman"/>
                <a:cs typeface="Times New Roman"/>
              </a:rPr>
              <a:t>направить</a:t>
            </a:r>
            <a:r>
              <a:rPr sz="1600">
                <a:latin typeface="Times New Roman"/>
                <a:ea typeface="Times New Roman"/>
                <a:cs typeface="Times New Roman"/>
              </a:rPr>
              <a:t> в МВД </a:t>
            </a:r>
            <a:r>
              <a:rPr sz="1600" err="1">
                <a:latin typeface="Times New Roman"/>
                <a:ea typeface="Times New Roman"/>
                <a:cs typeface="Times New Roman"/>
              </a:rPr>
              <a:t>России</a:t>
            </a:r>
            <a:r>
              <a:rPr sz="1600">
                <a:latin typeface="Times New Roman"/>
                <a:ea typeface="Times New Roman"/>
                <a:cs typeface="Times New Roman"/>
              </a:rPr>
              <a:t> и </a:t>
            </a:r>
            <a:r>
              <a:rPr sz="1600" err="1">
                <a:latin typeface="Times New Roman"/>
                <a:ea typeface="Times New Roman"/>
                <a:cs typeface="Times New Roman"/>
              </a:rPr>
              <a:t>Генеральную</a:t>
            </a:r>
            <a:r>
              <a:rPr sz="1600">
                <a:latin typeface="Times New Roman"/>
                <a:ea typeface="Times New Roman"/>
                <a:cs typeface="Times New Roman"/>
              </a:rPr>
              <a:t> </a:t>
            </a:r>
            <a:r>
              <a:rPr sz="1600" err="1">
                <a:latin typeface="Times New Roman"/>
                <a:ea typeface="Times New Roman"/>
                <a:cs typeface="Times New Roman"/>
              </a:rPr>
              <a:t>Прокуратуру</a:t>
            </a:r>
            <a:r>
              <a:rPr sz="1600">
                <a:latin typeface="Times New Roman"/>
                <a:ea typeface="Times New Roman"/>
                <a:cs typeface="Times New Roman"/>
              </a:rPr>
              <a:t> </a:t>
            </a:r>
            <a:r>
              <a:rPr sz="1600" err="1">
                <a:latin typeface="Times New Roman"/>
                <a:ea typeface="Times New Roman"/>
                <a:cs typeface="Times New Roman"/>
              </a:rPr>
              <a:t>Российской</a:t>
            </a:r>
            <a:r>
              <a:rPr sz="1600">
                <a:latin typeface="Times New Roman"/>
                <a:ea typeface="Times New Roman"/>
                <a:cs typeface="Times New Roman"/>
              </a:rPr>
              <a:t> </a:t>
            </a:r>
            <a:r>
              <a:rPr sz="1600" err="1">
                <a:latin typeface="Times New Roman"/>
                <a:ea typeface="Times New Roman"/>
                <a:cs typeface="Times New Roman"/>
              </a:rPr>
              <a:t>Федерации</a:t>
            </a:r>
            <a:r>
              <a:rPr sz="1600">
                <a:latin typeface="Times New Roman"/>
                <a:ea typeface="Times New Roman"/>
                <a:cs typeface="Times New Roman"/>
              </a:rPr>
              <a:t> </a:t>
            </a:r>
            <a:r>
              <a:rPr sz="1600" err="1">
                <a:latin typeface="Times New Roman"/>
                <a:ea typeface="Times New Roman"/>
                <a:cs typeface="Times New Roman"/>
              </a:rPr>
              <a:t>информацию</a:t>
            </a:r>
            <a:r>
              <a:rPr sz="1600">
                <a:latin typeface="Times New Roman"/>
                <a:ea typeface="Times New Roman"/>
                <a:cs typeface="Times New Roman"/>
              </a:rPr>
              <a:t>  о </a:t>
            </a:r>
            <a:r>
              <a:rPr sz="1600" err="1">
                <a:latin typeface="Times New Roman"/>
                <a:ea typeface="Times New Roman"/>
                <a:cs typeface="Times New Roman"/>
              </a:rPr>
              <a:t>преступлении</a:t>
            </a:r>
            <a:r>
              <a:rPr sz="1600">
                <a:latin typeface="Times New Roman"/>
                <a:ea typeface="Times New Roman"/>
                <a:cs typeface="Times New Roman"/>
              </a:rPr>
              <a:t>, </a:t>
            </a:r>
            <a:r>
              <a:rPr sz="1600" err="1">
                <a:latin typeface="Times New Roman"/>
                <a:ea typeface="Times New Roman"/>
                <a:cs typeface="Times New Roman"/>
              </a:rPr>
              <a:t>предусмотренном</a:t>
            </a:r>
            <a:r>
              <a:rPr sz="1600">
                <a:latin typeface="Times New Roman"/>
                <a:ea typeface="Times New Roman"/>
                <a:cs typeface="Times New Roman"/>
              </a:rPr>
              <a:t> </a:t>
            </a:r>
            <a:r>
              <a:rPr sz="1600" err="1">
                <a:latin typeface="Times New Roman"/>
                <a:ea typeface="Times New Roman"/>
                <a:cs typeface="Times New Roman"/>
              </a:rPr>
              <a:t>частью</a:t>
            </a:r>
            <a:r>
              <a:rPr sz="1600">
                <a:latin typeface="Times New Roman"/>
                <a:ea typeface="Times New Roman"/>
                <a:cs typeface="Times New Roman"/>
              </a:rPr>
              <a:t> 5 </a:t>
            </a:r>
            <a:r>
              <a:rPr sz="1600" err="1">
                <a:latin typeface="Times New Roman"/>
                <a:ea typeface="Times New Roman"/>
                <a:cs typeface="Times New Roman"/>
              </a:rPr>
              <a:t>статьи</a:t>
            </a:r>
            <a:r>
              <a:rPr sz="1600">
                <a:latin typeface="Times New Roman"/>
                <a:ea typeface="Times New Roman"/>
                <a:cs typeface="Times New Roman"/>
              </a:rPr>
              <a:t> 327 УК РФ, и </a:t>
            </a:r>
            <a:r>
              <a:rPr sz="1600" err="1">
                <a:latin typeface="Times New Roman"/>
                <a:ea typeface="Times New Roman"/>
                <a:cs typeface="Times New Roman"/>
              </a:rPr>
              <a:t>документы</a:t>
            </a:r>
            <a:r>
              <a:rPr sz="1600">
                <a:latin typeface="Times New Roman"/>
                <a:ea typeface="Times New Roman"/>
                <a:cs typeface="Times New Roman"/>
              </a:rPr>
              <a:t>, </a:t>
            </a:r>
            <a:r>
              <a:rPr sz="1600" err="1">
                <a:latin typeface="Times New Roman"/>
                <a:ea typeface="Times New Roman"/>
                <a:cs typeface="Times New Roman"/>
              </a:rPr>
              <a:t>подтверждающие</a:t>
            </a:r>
            <a:r>
              <a:rPr sz="1600">
                <a:latin typeface="Times New Roman"/>
                <a:ea typeface="Times New Roman"/>
                <a:cs typeface="Times New Roman"/>
              </a:rPr>
              <a:t> </a:t>
            </a:r>
            <a:r>
              <a:rPr sz="1600" err="1">
                <a:latin typeface="Times New Roman"/>
                <a:ea typeface="Times New Roman"/>
                <a:cs typeface="Times New Roman"/>
              </a:rPr>
              <a:t>факт</a:t>
            </a:r>
            <a:r>
              <a:rPr sz="1600">
                <a:latin typeface="Times New Roman"/>
                <a:ea typeface="Times New Roman"/>
                <a:cs typeface="Times New Roman"/>
              </a:rPr>
              <a:t> </a:t>
            </a:r>
            <a:r>
              <a:rPr sz="1600" err="1">
                <a:latin typeface="Times New Roman"/>
                <a:ea typeface="Times New Roman"/>
                <a:cs typeface="Times New Roman"/>
              </a:rPr>
              <a:t>его</a:t>
            </a:r>
            <a:r>
              <a:rPr sz="1600">
                <a:latin typeface="Times New Roman"/>
                <a:ea typeface="Times New Roman"/>
                <a:cs typeface="Times New Roman"/>
              </a:rPr>
              <a:t> </a:t>
            </a:r>
            <a:r>
              <a:rPr sz="1600" err="1">
                <a:latin typeface="Times New Roman"/>
                <a:ea typeface="Times New Roman"/>
                <a:cs typeface="Times New Roman"/>
              </a:rPr>
              <a:t>совершения</a:t>
            </a:r>
            <a:r>
              <a:rPr sz="1600">
                <a:latin typeface="Times New Roman"/>
                <a:ea typeface="Times New Roman"/>
                <a:cs typeface="Times New Roman"/>
              </a:rPr>
              <a:t>. </a:t>
            </a:r>
          </a:p>
        </p:txBody>
      </p:sp>
      <p:sp>
        <p:nvSpPr>
          <p:cNvPr id="706" name="Shape 706"/>
          <p:cNvSpPr txBox="1"/>
          <p:nvPr/>
        </p:nvSpPr>
        <p:spPr>
          <a:xfrm>
            <a:off x="3307977" y="6096000"/>
            <a:ext cx="8765556" cy="738664"/>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14288" marR="0" lvl="0" indent="438150" algn="just">
              <a:lnSpc>
                <a:spcPct val="100000"/>
              </a:lnSpc>
              <a:spcBef>
                <a:spcPts val="0"/>
              </a:spcBef>
              <a:spcAft>
                <a:spcPts val="0"/>
              </a:spcAft>
              <a:buFont typeface="Arial"/>
              <a:buChar char="•"/>
            </a:pPr>
            <a:r>
              <a:rPr sz="1400" b="0" i="1" u="none" strike="noStrike" cap="none" spc="0" baseline="0">
                <a:latin typeface="Times New Roman"/>
                <a:ea typeface="Times New Roman"/>
                <a:cs typeface="Times New Roman"/>
              </a:rPr>
              <a:t>Определение ВС РФ от 05.06.2024 № 301-ЭС24-4180 (дело № А79-11990/2022) – заказчик знал о предоставлении недостоверных сведений, но признал заявку соответствующей и заключил контракт;</a:t>
            </a:r>
          </a:p>
          <a:p>
            <a:pPr marL="14288" marR="0" lvl="0" indent="438150" algn="just">
              <a:lnSpc>
                <a:spcPct val="100000"/>
              </a:lnSpc>
              <a:spcBef>
                <a:spcPts val="0"/>
              </a:spcBef>
              <a:spcAft>
                <a:spcPts val="0"/>
              </a:spcAft>
              <a:buFont typeface="Arial"/>
              <a:buChar char="•"/>
            </a:pPr>
            <a:r>
              <a:rPr sz="1400" b="0" i="1" u="none" strike="noStrike" cap="none" spc="0" baseline="0">
                <a:latin typeface="Times New Roman"/>
                <a:ea typeface="Times New Roman"/>
                <a:cs typeface="Times New Roman"/>
              </a:rPr>
              <a:t>Постановление Конституционного суда от 14.12.2023 № 3288-О</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GroupShape 707"/>
        <p:cNvGrpSpPr/>
        <p:nvPr/>
      </p:nvGrpSpPr>
      <p:grpSpPr>
        <a:xfrm>
          <a:off x="0" y="0"/>
          <a:ext cx="0" cy="0"/>
          <a:chOff x="0" y="0"/>
          <a:chExt cx="0" cy="0"/>
        </a:xfrm>
      </p:grpSpPr>
      <p:pic>
        <p:nvPicPr>
          <p:cNvPr id="709" name="Picture 709"/>
          <p:cNvPicPr/>
          <p:nvPr/>
        </p:nvPicPr>
        <p:blipFill>
          <a:blip r:embed="rId2"/>
          <a:srcRect l="31461"/>
          <a:stretch/>
        </p:blipFill>
        <p:spPr>
          <a:xfrm>
            <a:off x="7453480" y="0"/>
            <a:ext cx="5606144" cy="6228354"/>
          </a:xfrm>
          <a:prstGeom prst="rect">
            <a:avLst/>
          </a:prstGeom>
          <a:ln>
            <a:noFill/>
          </a:ln>
        </p:spPr>
      </p:pic>
      <p:sp>
        <p:nvSpPr>
          <p:cNvPr id="710" name="Shape 710"/>
          <p:cNvSpPr/>
          <p:nvPr/>
        </p:nvSpPr>
        <p:spPr>
          <a:xfrm>
            <a:off x="3818444" y="358008"/>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711" name="Shape 711"/>
          <p:cNvSpPr txBox="1"/>
          <p:nvPr/>
        </p:nvSpPr>
        <p:spPr>
          <a:xfrm>
            <a:off x="5559627" y="290529"/>
            <a:ext cx="5036631" cy="376834"/>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выполнение работ по строительству водовода из реки </a:t>
            </a:r>
            <a:endParaRPr sz="1800">
              <a:solidFill>
                <a:schemeClr val="tx1"/>
              </a:solidFill>
              <a:latin typeface="+mn-lt"/>
              <a:ea typeface="+mn-ea"/>
              <a:cs typeface="+mn-cs"/>
            </a:endParaRPr>
          </a:p>
        </p:txBody>
      </p:sp>
      <p:sp>
        <p:nvSpPr>
          <p:cNvPr id="712" name="Shape 712"/>
          <p:cNvSpPr/>
          <p:nvPr/>
        </p:nvSpPr>
        <p:spPr>
          <a:xfrm>
            <a:off x="3806199" y="1149906"/>
            <a:ext cx="802206"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pic>
        <p:nvPicPr>
          <p:cNvPr id="714" name="Picture 714"/>
          <p:cNvPicPr/>
          <p:nvPr/>
        </p:nvPicPr>
        <p:blipFill>
          <a:blip r:embed="rId3"/>
          <a:stretch/>
        </p:blipFill>
        <p:spPr>
          <a:xfrm>
            <a:off x="206562" y="848785"/>
            <a:ext cx="3423864" cy="3423864"/>
          </a:xfrm>
          <a:prstGeom prst="rect">
            <a:avLst/>
          </a:prstGeom>
        </p:spPr>
      </p:pic>
      <p:sp>
        <p:nvSpPr>
          <p:cNvPr id="715" name="Shape 715"/>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716" name="Shape 716"/>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28/06/105-1707/2023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0103200008423001744</a:t>
            </a:r>
            <a:endParaRPr sz="1800">
              <a:solidFill>
                <a:schemeClr val="tx1"/>
              </a:solidFill>
              <a:latin typeface="+mn-lt"/>
              <a:ea typeface="+mn-ea"/>
              <a:cs typeface="+mn-cs"/>
            </a:endParaRPr>
          </a:p>
        </p:txBody>
      </p:sp>
      <p:pic>
        <p:nvPicPr>
          <p:cNvPr id="718" name="Picture 718"/>
          <p:cNvPicPr/>
          <p:nvPr/>
        </p:nvPicPr>
        <p:blipFill>
          <a:blip r:embed="rId4"/>
          <a:srcRect l="18378" t="22518" r="14078" b="25491"/>
          <a:stretch/>
        </p:blipFill>
        <p:spPr>
          <a:xfrm>
            <a:off x="2192549" y="3353257"/>
            <a:ext cx="1398979" cy="619418"/>
          </a:xfrm>
          <a:prstGeom prst="rect">
            <a:avLst/>
          </a:prstGeom>
        </p:spPr>
      </p:pic>
      <p:sp>
        <p:nvSpPr>
          <p:cNvPr id="719" name="Shape 719"/>
          <p:cNvSpPr txBox="1"/>
          <p:nvPr/>
        </p:nvSpPr>
        <p:spPr>
          <a:xfrm>
            <a:off x="4587033" y="1076672"/>
            <a:ext cx="6959508" cy="700000"/>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неправомерно принято решение о признании заявки АО «М» соответствующей дополнительному требованию по позиции 8 приложения  к Постановлению № 2571</a:t>
            </a:r>
          </a:p>
        </p:txBody>
      </p:sp>
      <p:sp>
        <p:nvSpPr>
          <p:cNvPr id="720" name="Shape 720"/>
          <p:cNvSpPr/>
          <p:nvPr/>
        </p:nvSpPr>
        <p:spPr>
          <a:xfrm>
            <a:off x="3806199" y="1952115"/>
            <a:ext cx="2004395"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721" name="Shape 721"/>
          <p:cNvSpPr txBox="1"/>
          <p:nvPr/>
        </p:nvSpPr>
        <p:spPr>
          <a:xfrm>
            <a:off x="3818444" y="2268680"/>
            <a:ext cx="7804730" cy="1708160"/>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Комиссией установлено, что АО «М» в целях подтверждения опыта выполнения работ</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по позиции 8 приложения к Постановлению № 2571 представлен государственный контракт</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от 14.12.2015 № 0373100090915000049, а также акт приемки законченного строительством построенного линейного объекта, разрешение на ввод объекта в эксплуатацию построенного линейного объекта, разрешение на ввод объекта в эксплуатацию.</a:t>
            </a:r>
          </a:p>
        </p:txBody>
      </p:sp>
      <p:pic>
        <p:nvPicPr>
          <p:cNvPr id="723" name="Picture 723"/>
          <p:cNvPicPr/>
          <p:nvPr/>
        </p:nvPicPr>
        <p:blipFill>
          <a:blip r:embed="rId5"/>
          <a:srcRect l="96064" r="-2107"/>
          <a:stretch/>
        </p:blipFill>
        <p:spPr>
          <a:xfrm rot="16200000">
            <a:off x="5781177" y="447177"/>
            <a:ext cx="629646" cy="12192000"/>
          </a:xfrm>
          <a:prstGeom prst="rect">
            <a:avLst/>
          </a:prstGeom>
        </p:spPr>
      </p:pic>
      <p:sp>
        <p:nvSpPr>
          <p:cNvPr id="724" name="Shape 724"/>
          <p:cNvSpPr/>
          <p:nvPr/>
        </p:nvSpPr>
        <p:spPr>
          <a:xfrm>
            <a:off x="295503" y="3938176"/>
            <a:ext cx="11251038" cy="2354491"/>
          </a:xfrm>
          <a:prstGeom prst="rect">
            <a:avLst/>
          </a:prstGeom>
        </p:spPr>
        <p:txBody>
          <a:bodyPr wrap="square" lIns="91440" tIns="45720" rIns="91440" bIns="45720">
            <a:spAutoFit/>
          </a:bodyPr>
          <a:lstStyle/>
          <a:p>
            <a:pPr marL="0" indent="0" algn="just">
              <a:lnSpc>
                <a:spcPct val="150000"/>
              </a:lnSpc>
            </a:pPr>
            <a:r>
              <a:rPr sz="1400" err="1">
                <a:solidFill>
                  <a:schemeClr val="tx1"/>
                </a:solidFill>
                <a:latin typeface="Times New Roman"/>
                <a:ea typeface="Times New Roman"/>
                <a:cs typeface="Times New Roman"/>
              </a:rPr>
              <a:t>Вместе</a:t>
            </a:r>
            <a:r>
              <a:rPr sz="1400">
                <a:solidFill>
                  <a:schemeClr val="tx1"/>
                </a:solidFill>
                <a:latin typeface="Times New Roman"/>
                <a:ea typeface="Times New Roman"/>
                <a:cs typeface="Times New Roman"/>
              </a:rPr>
              <a:t> с </a:t>
            </a:r>
            <a:r>
              <a:rPr sz="1400" err="1">
                <a:solidFill>
                  <a:schemeClr val="tx1"/>
                </a:solidFill>
                <a:latin typeface="Times New Roman"/>
                <a:ea typeface="Times New Roman"/>
                <a:cs typeface="Times New Roman"/>
              </a:rPr>
              <a:t>тем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из</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имеющихся</a:t>
            </a:r>
            <a:r>
              <a:rPr sz="1400">
                <a:solidFill>
                  <a:schemeClr val="tx1"/>
                </a:solidFill>
                <a:latin typeface="Times New Roman"/>
                <a:ea typeface="Times New Roman"/>
                <a:cs typeface="Times New Roman"/>
              </a:rPr>
              <a:t> у </a:t>
            </a:r>
            <a:r>
              <a:rPr sz="1400" err="1">
                <a:solidFill>
                  <a:schemeClr val="tx1"/>
                </a:solidFill>
                <a:latin typeface="Times New Roman"/>
                <a:ea typeface="Times New Roman"/>
                <a:cs typeface="Times New Roman"/>
              </a:rPr>
              <a:t>Комиссии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сведений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поступивших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заказчика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Контракту</a:t>
            </a:r>
            <a:r>
              <a:rPr sz="1400">
                <a:solidFill>
                  <a:schemeClr val="tx1"/>
                </a:solidFill>
                <a:latin typeface="Times New Roman"/>
                <a:ea typeface="Times New Roman"/>
                <a:cs typeface="Times New Roman"/>
              </a:rPr>
              <a:t> ФГУП «АГАА» (</a:t>
            </a:r>
            <a:r>
              <a:rPr sz="1400" err="1">
                <a:solidFill>
                  <a:schemeClr val="tx1"/>
                </a:solidFill>
                <a:latin typeface="Times New Roman"/>
                <a:ea typeface="Times New Roman"/>
                <a:cs typeface="Times New Roman"/>
              </a:rPr>
              <a:t>письмо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от</a:t>
            </a:r>
            <a:r>
              <a:rPr sz="1400">
                <a:solidFill>
                  <a:schemeClr val="tx1"/>
                </a:solidFill>
                <a:latin typeface="Times New Roman"/>
                <a:ea typeface="Times New Roman"/>
                <a:cs typeface="Times New Roman"/>
              </a:rPr>
              <a:t> 24.07.2023 № Исх-5956), </a:t>
            </a:r>
            <a:r>
              <a:rPr sz="1400" err="1">
                <a:solidFill>
                  <a:schemeClr val="tx1"/>
                </a:solidFill>
                <a:latin typeface="Times New Roman"/>
                <a:ea typeface="Times New Roman"/>
                <a:cs typeface="Times New Roman"/>
              </a:rPr>
              <a:t>предметом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Контракта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является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объект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капитального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строительства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этом</a:t>
            </a:r>
            <a:r>
              <a:rPr sz="1400">
                <a:solidFill>
                  <a:schemeClr val="tx1"/>
                </a:solidFill>
                <a:latin typeface="Times New Roman"/>
                <a:ea typeface="Times New Roman"/>
                <a:cs typeface="Times New Roman"/>
              </a:rPr>
              <a:t> к </a:t>
            </a:r>
            <a:r>
              <a:rPr sz="1400" err="1">
                <a:solidFill>
                  <a:schemeClr val="tx1"/>
                </a:solidFill>
                <a:latin typeface="Times New Roman"/>
                <a:ea typeface="Times New Roman"/>
                <a:cs typeface="Times New Roman"/>
              </a:rPr>
              <a:t>исполненному</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Контракту</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Федеральным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агентством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воздушного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транспорта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этапу</a:t>
            </a:r>
            <a:r>
              <a:rPr sz="1400">
                <a:solidFill>
                  <a:schemeClr val="tx1"/>
                </a:solidFill>
                <a:latin typeface="Times New Roman"/>
                <a:ea typeface="Times New Roman"/>
                <a:cs typeface="Times New Roman"/>
              </a:rPr>
              <a:t> 2 </a:t>
            </a:r>
            <a:r>
              <a:rPr sz="1400" err="1">
                <a:solidFill>
                  <a:schemeClr val="tx1"/>
                </a:solidFill>
                <a:latin typeface="Times New Roman"/>
                <a:ea typeface="Times New Roman"/>
                <a:cs typeface="Times New Roman"/>
              </a:rPr>
              <a:t>выдано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разрешение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ввод</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объекта</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эксплуатацию</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построенного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объекта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капитального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строительства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от</a:t>
            </a:r>
            <a:r>
              <a:rPr sz="1400">
                <a:solidFill>
                  <a:schemeClr val="tx1"/>
                </a:solidFill>
                <a:latin typeface="Times New Roman"/>
                <a:ea typeface="Times New Roman"/>
                <a:cs typeface="Times New Roman"/>
              </a:rPr>
              <a:t> 15.08.2019</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 64-32-494-2019/ФАВТ-04, а </a:t>
            </a:r>
            <a:r>
              <a:rPr sz="1400" err="1">
                <a:solidFill>
                  <a:schemeClr val="tx1"/>
                </a:solidFill>
                <a:latin typeface="Times New Roman"/>
                <a:ea typeface="Times New Roman"/>
                <a:cs typeface="Times New Roman"/>
              </a:rPr>
              <a:t>также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сторонами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Контракта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подписан</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акт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приемки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законченного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строительством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объекта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капитального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строительства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от</a:t>
            </a:r>
            <a:r>
              <a:rPr sz="1400">
                <a:solidFill>
                  <a:schemeClr val="tx1"/>
                </a:solidFill>
                <a:latin typeface="Times New Roman"/>
                <a:ea typeface="Times New Roman"/>
                <a:cs typeface="Times New Roman"/>
              </a:rPr>
              <a:t> 15.03.2021 б/н.</a:t>
            </a:r>
            <a:endParaRPr sz="1800">
              <a:solidFill>
                <a:schemeClr val="tx1"/>
              </a:solidFill>
              <a:latin typeface="+mn-lt"/>
              <a:ea typeface="+mn-ea"/>
              <a:cs typeface="+mn-cs"/>
            </a:endParaRPr>
          </a:p>
          <a:p>
            <a:pPr marL="0" indent="0" algn="ctr">
              <a:lnSpc>
                <a:spcPct val="150000"/>
              </a:lnSpc>
            </a:pPr>
            <a:r>
              <a:rPr sz="1400" b="1" i="1" err="1">
                <a:solidFill>
                  <a:srgbClr val="00345E"/>
                </a:solidFill>
                <a:latin typeface="Times New Roman"/>
                <a:ea typeface="Times New Roman"/>
                <a:cs typeface="Times New Roman"/>
              </a:rPr>
              <a:t>Участником</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закупки</a:t>
            </a:r>
            <a:r>
              <a:rPr sz="1400" b="1" i="1">
                <a:solidFill>
                  <a:srgbClr val="00345E"/>
                </a:solidFill>
                <a:latin typeface="Times New Roman"/>
                <a:ea typeface="Times New Roman"/>
                <a:cs typeface="Times New Roman"/>
              </a:rPr>
              <a:t> АО «М» </a:t>
            </a:r>
            <a:r>
              <a:rPr sz="1400" b="1" i="1" err="1">
                <a:solidFill>
                  <a:srgbClr val="00345E"/>
                </a:solidFill>
                <a:latin typeface="Times New Roman"/>
                <a:ea typeface="Times New Roman"/>
                <a:cs typeface="Times New Roman"/>
              </a:rPr>
              <a:t>представлены</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недостоверные</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сведения</a:t>
            </a:r>
            <a:r>
              <a:rPr sz="1400" b="1" i="1">
                <a:solidFill>
                  <a:srgbClr val="00345E"/>
                </a:solidFill>
                <a:latin typeface="Times New Roman"/>
                <a:ea typeface="Times New Roman"/>
                <a:cs typeface="Times New Roman"/>
              </a:rPr>
              <a:t> в </a:t>
            </a:r>
            <a:r>
              <a:rPr sz="1400" b="1" i="1" err="1">
                <a:solidFill>
                  <a:srgbClr val="00345E"/>
                </a:solidFill>
                <a:latin typeface="Times New Roman"/>
                <a:ea typeface="Times New Roman"/>
                <a:cs typeface="Times New Roman"/>
              </a:rPr>
              <a:t>отношении</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опыта</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выполнения</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работ</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для</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соответствия</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дополнительному</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требованию</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по</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позиции</a:t>
            </a:r>
            <a:r>
              <a:rPr sz="1400" b="1" i="1">
                <a:solidFill>
                  <a:srgbClr val="00345E"/>
                </a:solidFill>
                <a:latin typeface="Times New Roman"/>
                <a:ea typeface="Times New Roman"/>
                <a:cs typeface="Times New Roman"/>
              </a:rPr>
              <a:t> 8 </a:t>
            </a:r>
            <a:r>
              <a:rPr sz="1400" b="1" i="1" err="1">
                <a:solidFill>
                  <a:srgbClr val="00345E"/>
                </a:solidFill>
                <a:latin typeface="Times New Roman"/>
                <a:ea typeface="Times New Roman"/>
                <a:cs typeface="Times New Roman"/>
              </a:rPr>
              <a:t>приложения</a:t>
            </a:r>
            <a:r>
              <a:rPr sz="1400" b="1" i="1">
                <a:solidFill>
                  <a:srgbClr val="00345E"/>
                </a:solidFill>
                <a:latin typeface="Times New Roman"/>
                <a:ea typeface="Times New Roman"/>
                <a:cs typeface="Times New Roman"/>
              </a:rPr>
              <a:t> к </a:t>
            </a:r>
            <a:r>
              <a:rPr sz="1400" b="1" i="1" err="1">
                <a:solidFill>
                  <a:srgbClr val="00345E"/>
                </a:solidFill>
                <a:latin typeface="Times New Roman"/>
                <a:ea typeface="Times New Roman"/>
                <a:cs typeface="Times New Roman"/>
              </a:rPr>
              <a:t>Постановлению</a:t>
            </a:r>
            <a:r>
              <a:rPr sz="1400" b="1" i="1">
                <a:solidFill>
                  <a:srgbClr val="00345E"/>
                </a:solidFill>
                <a:latin typeface="Times New Roman"/>
                <a:ea typeface="Times New Roman"/>
                <a:cs typeface="Times New Roman"/>
              </a:rPr>
              <a:t> № 2571 и </a:t>
            </a:r>
            <a:r>
              <a:rPr sz="1400" b="1" i="1" err="1">
                <a:solidFill>
                  <a:srgbClr val="00345E"/>
                </a:solidFill>
                <a:latin typeface="Times New Roman"/>
                <a:ea typeface="Times New Roman"/>
                <a:cs typeface="Times New Roman"/>
              </a:rPr>
              <a:t>для</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присвоения</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баллов</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по</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Подряду</a:t>
            </a:r>
            <a:r>
              <a:rPr sz="1400" b="1" i="1">
                <a:solidFill>
                  <a:srgbClr val="00345E"/>
                </a:solidFill>
                <a:latin typeface="Times New Roman"/>
                <a:ea typeface="Times New Roman"/>
                <a:cs typeface="Times New Roman"/>
              </a:rPr>
              <a:t> </a:t>
            </a:r>
            <a:r>
              <a:rPr sz="1400" b="1" i="1" err="1">
                <a:solidFill>
                  <a:srgbClr val="00345E"/>
                </a:solidFill>
                <a:latin typeface="Times New Roman"/>
                <a:ea typeface="Times New Roman"/>
                <a:cs typeface="Times New Roman"/>
              </a:rPr>
              <a:t>оценки</a:t>
            </a:r>
            <a:r>
              <a:rPr sz="1400" b="1" i="1">
                <a:solidFill>
                  <a:srgbClr val="00345E"/>
                </a:solidFill>
                <a:latin typeface="Times New Roman"/>
                <a:ea typeface="Times New Roman"/>
                <a:cs typeface="Times New Roman"/>
              </a:rPr>
              <a:t>.</a:t>
            </a:r>
            <a:endParaRPr sz="1800">
              <a:solidFill>
                <a:schemeClr val="tx1"/>
              </a:solidFill>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GroupShape 97"/>
        <p:cNvGrpSpPr/>
        <p:nvPr/>
      </p:nvGrpSpPr>
      <p:grpSpPr>
        <a:xfrm>
          <a:off x="0" y="0"/>
          <a:ext cx="0" cy="0"/>
          <a:chOff x="0" y="0"/>
          <a:chExt cx="0" cy="0"/>
        </a:xfrm>
      </p:grpSpPr>
      <p:pic>
        <p:nvPicPr>
          <p:cNvPr id="99" name="Picture 99"/>
          <p:cNvPicPr/>
          <p:nvPr/>
        </p:nvPicPr>
        <p:blipFill>
          <a:blip r:embed="rId2"/>
          <a:srcRect l="31461"/>
          <a:stretch/>
        </p:blipFill>
        <p:spPr>
          <a:xfrm>
            <a:off x="2750609" y="63500"/>
            <a:ext cx="6586008" cy="6794500"/>
          </a:xfrm>
          <a:prstGeom prst="rect">
            <a:avLst/>
          </a:prstGeom>
          <a:ln>
            <a:noFill/>
          </a:ln>
        </p:spPr>
      </p:pic>
      <p:sp>
        <p:nvSpPr>
          <p:cNvPr id="100" name="Shape 100"/>
          <p:cNvSpPr txBox="1"/>
          <p:nvPr/>
        </p:nvSpPr>
        <p:spPr>
          <a:xfrm>
            <a:off x="271992" y="0"/>
            <a:ext cx="11536892" cy="1196909"/>
          </a:xfrm>
          <a:prstGeom prst="rect">
            <a:avLst/>
          </a:prstGeom>
        </p:spPr>
        <p:txBody>
          <a:bodyPr lIns="0" tIns="42333" rIns="0" bIns="0" anchor="ctr">
            <a:spAutoFit/>
          </a:bodyPr>
          <a:lstStyle>
            <a:defPPr/>
            <a:lvl1pPr marL="0" lvl="0" indent="0" algn="l">
              <a:defRPr sz="1800">
                <a:solidFill>
                  <a:schemeClr val="tx1"/>
                </a:solidFill>
                <a:latin typeface="Calibri"/>
                <a:ea typeface="Calibri"/>
                <a:cs typeface="Calibri"/>
              </a:defRPr>
            </a:lvl1pPr>
            <a:lvl2pPr marL="742950" lvl="1" indent="-285750" algn="l">
              <a:defRPr sz="1800">
                <a:solidFill>
                  <a:schemeClr val="tx1"/>
                </a:solidFill>
                <a:latin typeface="Calibri"/>
                <a:ea typeface="Calibri"/>
                <a:cs typeface="Calibri"/>
              </a:defRPr>
            </a:lvl2pPr>
            <a:lvl3pPr marL="1143000" lvl="2" indent="-228600" algn="l">
              <a:defRPr sz="1800">
                <a:solidFill>
                  <a:schemeClr val="tx1"/>
                </a:solidFill>
                <a:latin typeface="Calibri"/>
                <a:ea typeface="Calibri"/>
                <a:cs typeface="Calibri"/>
              </a:defRPr>
            </a:lvl3pPr>
            <a:lvl4pPr marL="1600200" lvl="3" indent="-228600" algn="l">
              <a:defRPr sz="1800">
                <a:solidFill>
                  <a:schemeClr val="tx1"/>
                </a:solidFill>
                <a:latin typeface="Calibri"/>
                <a:ea typeface="Calibri"/>
                <a:cs typeface="Calibri"/>
              </a:defRPr>
            </a:lvl4pPr>
            <a:lvl5pPr marL="2057400" lvl="4" indent="-228600" algn="l">
              <a:defRPr sz="1800">
                <a:solidFill>
                  <a:schemeClr val="tx1"/>
                </a:solidFill>
                <a:latin typeface="Calibri"/>
                <a:ea typeface="Calibri"/>
                <a:cs typeface="Calibri"/>
              </a:defRPr>
            </a:lvl5pPr>
            <a:lvl6pPr marL="2514600" lvl="5" indent="-228600" algn="l">
              <a:defRPr sz="1800">
                <a:solidFill>
                  <a:schemeClr val="tx1"/>
                </a:solidFill>
                <a:latin typeface="Calibri"/>
                <a:ea typeface="Calibri"/>
                <a:cs typeface="Calibri"/>
              </a:defRPr>
            </a:lvl6pPr>
            <a:lvl7pPr marL="2971800" lvl="6" indent="-228600" algn="l">
              <a:defRPr sz="1800">
                <a:solidFill>
                  <a:schemeClr val="tx1"/>
                </a:solidFill>
                <a:latin typeface="Calibri"/>
                <a:ea typeface="Calibri"/>
                <a:cs typeface="Calibri"/>
              </a:defRPr>
            </a:lvl7pPr>
            <a:lvl8pPr marL="3429000" lvl="7" indent="-228600" algn="l">
              <a:defRPr sz="1800">
                <a:solidFill>
                  <a:schemeClr val="tx1"/>
                </a:solidFill>
                <a:latin typeface="Calibri"/>
                <a:ea typeface="Calibri"/>
                <a:cs typeface="Calibri"/>
              </a:defRPr>
            </a:lvl8pPr>
            <a:lvl9pPr marL="3886200" lvl="8" indent="-228600" algn="l">
              <a:defRPr sz="1800">
                <a:solidFill>
                  <a:schemeClr val="tx1"/>
                </a:solidFill>
                <a:latin typeface="Calibri"/>
                <a:ea typeface="Calibri"/>
                <a:cs typeface="Calibri"/>
              </a:defRPr>
            </a:lvl9pPr>
          </a:lstStyle>
          <a:p>
            <a:pPr marL="0" indent="0" algn="ctr">
              <a:lnSpc>
                <a:spcPts val="2800"/>
              </a:lnSpc>
              <a:spcBef>
                <a:spcPts val="333"/>
              </a:spcBef>
            </a:pPr>
            <a:r>
              <a:rPr sz="2800" b="1">
                <a:solidFill>
                  <a:srgbClr val="0B5D97"/>
                </a:solidFill>
                <a:latin typeface="Times New Roman"/>
                <a:ea typeface="Times New Roman"/>
                <a:cs typeface="Times New Roman"/>
              </a:rPr>
              <a:t>ЗАПРЕТ</a:t>
            </a:r>
          </a:p>
          <a:p>
            <a:pPr marL="0" indent="0" algn="ctr">
              <a:lnSpc>
                <a:spcPts val="2800"/>
              </a:lnSpc>
              <a:spcBef>
                <a:spcPts val="333"/>
              </a:spcBef>
            </a:pPr>
            <a:r>
              <a:rPr sz="1400" i="1">
                <a:latin typeface="Times New Roman"/>
                <a:ea typeface="Times New Roman"/>
                <a:cs typeface="Times New Roman"/>
              </a:rPr>
              <a:t>Запрет распространяется на конкурентные закупки и закупки у единственного поставщика</a:t>
            </a:r>
            <a:endParaRPr sz="1400" b="1">
              <a:latin typeface="Times New Roman"/>
              <a:ea typeface="Times New Roman"/>
              <a:cs typeface="Times New Roman"/>
            </a:endParaRPr>
          </a:p>
          <a:p>
            <a:pPr marL="0" indent="0" algn="ctr">
              <a:lnSpc>
                <a:spcPts val="2800"/>
              </a:lnSpc>
              <a:spcBef>
                <a:spcPts val="333"/>
              </a:spcBef>
            </a:pPr>
            <a:endParaRPr sz="2800" b="1">
              <a:solidFill>
                <a:srgbClr val="0B5D97"/>
              </a:solidFill>
              <a:latin typeface="Times New Roman"/>
              <a:ea typeface="Times New Roman"/>
              <a:cs typeface="Times New Roman"/>
            </a:endParaRPr>
          </a:p>
        </p:txBody>
      </p:sp>
      <p:sp>
        <p:nvSpPr>
          <p:cNvPr id="101" name="Shape 101"/>
          <p:cNvSpPr txBox="1"/>
          <p:nvPr/>
        </p:nvSpPr>
        <p:spPr>
          <a:xfrm>
            <a:off x="219076" y="933450"/>
            <a:ext cx="11596158" cy="6413422"/>
          </a:xfrm>
          <a:prstGeom prst="rect">
            <a:avLst/>
          </a:prstGeom>
          <a:noFill/>
          <a:ln>
            <a:solidFill>
              <a:schemeClr val="bg1"/>
            </a:solidFill>
            <a:prstDash val="solid"/>
          </a:ln>
        </p:spPr>
        <p:txBody>
          <a:bodyPr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just"/>
            <a:r>
              <a:rPr sz="1867" err="1">
                <a:solidFill>
                  <a:srgbClr val="000000"/>
                </a:solidFill>
                <a:latin typeface="Times New Roman"/>
                <a:ea typeface="Times New Roman"/>
                <a:cs typeface="Times New Roman"/>
              </a:rPr>
              <a:t>По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Закону</a:t>
            </a:r>
            <a:r>
              <a:rPr sz="1867">
                <a:solidFill>
                  <a:srgbClr val="000000"/>
                </a:solidFill>
                <a:latin typeface="Times New Roman"/>
                <a:ea typeface="Times New Roman"/>
                <a:cs typeface="Times New Roman"/>
              </a:rPr>
              <a:t> № 44-ФЗ и </a:t>
            </a:r>
            <a:r>
              <a:rPr sz="1867" err="1">
                <a:solidFill>
                  <a:srgbClr val="000000"/>
                </a:solidFill>
                <a:latin typeface="Times New Roman"/>
                <a:ea typeface="Times New Roman"/>
                <a:cs typeface="Times New Roman"/>
              </a:rPr>
              <a:t>Закону</a:t>
            </a:r>
            <a:r>
              <a:rPr sz="1867">
                <a:solidFill>
                  <a:srgbClr val="000000"/>
                </a:solidFill>
                <a:latin typeface="Times New Roman"/>
                <a:ea typeface="Times New Roman"/>
                <a:cs typeface="Times New Roman"/>
              </a:rPr>
              <a:t> № 223-ФЗ </a:t>
            </a:r>
            <a:r>
              <a:rPr sz="1867" err="1">
                <a:solidFill>
                  <a:srgbClr val="000000"/>
                </a:solidFill>
                <a:latin typeface="Times New Roman"/>
                <a:ea typeface="Times New Roman"/>
                <a:cs typeface="Times New Roman"/>
              </a:rPr>
              <a:t>установлен</a:t>
            </a:r>
            <a:r>
              <a:rPr sz="1867">
                <a:solidFill>
                  <a:srgbClr val="000000"/>
                </a:solidFill>
                <a:latin typeface="Times New Roman"/>
                <a:ea typeface="Times New Roman"/>
                <a:cs typeface="Times New Roman"/>
              </a:rPr>
              <a:t> </a:t>
            </a:r>
            <a:r>
              <a:rPr sz="1867" b="1" err="1">
                <a:solidFill>
                  <a:srgbClr val="000000"/>
                </a:solidFill>
                <a:latin typeface="Times New Roman"/>
                <a:ea typeface="Times New Roman"/>
                <a:cs typeface="Times New Roman"/>
              </a:rPr>
              <a:t>запрет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закупку</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отдельных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товаров</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происхождения</a:t>
            </a:r>
            <a:r>
              <a:rPr sz="1867">
                <a:solidFill>
                  <a:srgbClr val="000000"/>
                </a:solidFill>
                <a:latin typeface="Times New Roman"/>
                <a:ea typeface="Times New Roman"/>
                <a:cs typeface="Times New Roman"/>
              </a:rPr>
              <a:t> (в </a:t>
            </a:r>
            <a:r>
              <a:rPr sz="1867" err="1">
                <a:solidFill>
                  <a:srgbClr val="000000"/>
                </a:solidFill>
                <a:latin typeface="Times New Roman"/>
                <a:ea typeface="Times New Roman"/>
                <a:cs typeface="Times New Roman"/>
              </a:rPr>
              <a:t>том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числе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поставляемых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выполнении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закупаемых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работ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оказании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закупаемых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услуг</a:t>
            </a:r>
            <a:r>
              <a:rPr sz="1867">
                <a:solidFill>
                  <a:srgbClr val="000000"/>
                </a:solidFill>
                <a:latin typeface="Times New Roman"/>
                <a:ea typeface="Times New Roman"/>
                <a:cs typeface="Times New Roman"/>
              </a:rPr>
              <a:t>),</a:t>
            </a:r>
            <a:br>
              <a:rPr sz="1867">
                <a:solidFill>
                  <a:srgbClr val="000000"/>
                </a:solidFill>
                <a:latin typeface="Times New Roman"/>
                <a:ea typeface="Times New Roman"/>
                <a:cs typeface="Times New Roman"/>
              </a:rPr>
            </a:br>
            <a:r>
              <a:rPr sz="1867">
                <a:solidFill>
                  <a:srgbClr val="000000"/>
                </a:solidFill>
                <a:latin typeface="Times New Roman"/>
                <a:ea typeface="Times New Roman"/>
                <a:cs typeface="Times New Roman"/>
              </a:rPr>
              <a:t>а </a:t>
            </a:r>
            <a:r>
              <a:rPr sz="1867" err="1">
                <a:solidFill>
                  <a:srgbClr val="000000"/>
                </a:solidFill>
                <a:latin typeface="Times New Roman"/>
                <a:ea typeface="Times New Roman"/>
                <a:cs typeface="Times New Roman"/>
              </a:rPr>
              <a:t>также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отдельных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работ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услуг</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которые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выполняют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оказывают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иностранные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лица</a:t>
            </a:r>
            <a:r>
              <a:rPr sz="1867">
                <a:solidFill>
                  <a:srgbClr val="000000"/>
                </a:solidFill>
                <a:latin typeface="Times New Roman"/>
                <a:ea typeface="Times New Roman"/>
                <a:cs typeface="Times New Roman"/>
              </a:rPr>
              <a:t>. </a:t>
            </a:r>
            <a:endParaRPr sz="1800">
              <a:solidFill>
                <a:schemeClr val="tx1"/>
              </a:solidFill>
              <a:latin typeface="+mn-lt"/>
              <a:ea typeface="+mn-ea"/>
              <a:cs typeface="+mn-cs"/>
            </a:endParaRPr>
          </a:p>
          <a:p>
            <a:pPr marL="0" indent="0" algn="just"/>
            <a:endParaRPr sz="1867">
              <a:solidFill>
                <a:srgbClr val="000000"/>
              </a:solidFill>
              <a:latin typeface="Times New Roman"/>
              <a:ea typeface="Times New Roman"/>
              <a:cs typeface="Times New Roman"/>
            </a:endParaRPr>
          </a:p>
          <a:p>
            <a:pPr marL="0" indent="0" algn="just"/>
            <a:r>
              <a:rPr sz="1867" err="1">
                <a:solidFill>
                  <a:srgbClr val="000000"/>
                </a:solidFill>
                <a:latin typeface="Times New Roman"/>
                <a:ea typeface="Times New Roman"/>
                <a:cs typeface="Times New Roman"/>
              </a:rPr>
              <a:t>Применять</a:t>
            </a:r>
            <a:r>
              <a:rPr sz="1867">
                <a:solidFill>
                  <a:srgbClr val="000000"/>
                </a:solidFill>
                <a:latin typeface="Times New Roman"/>
                <a:ea typeface="Times New Roman"/>
                <a:cs typeface="Times New Roman"/>
              </a:rPr>
              <a:t> </a:t>
            </a:r>
            <a:r>
              <a:rPr sz="1867" b="1" err="1">
                <a:solidFill>
                  <a:srgbClr val="000000"/>
                </a:solidFill>
                <a:latin typeface="Times New Roman"/>
                <a:ea typeface="Times New Roman"/>
                <a:cs typeface="Times New Roman"/>
              </a:rPr>
              <a:t>запрет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необходимо</a:t>
            </a:r>
            <a:r>
              <a:rPr sz="1867">
                <a:solidFill>
                  <a:srgbClr val="000000"/>
                </a:solidFill>
                <a:latin typeface="Times New Roman"/>
                <a:ea typeface="Times New Roman"/>
                <a:cs typeface="Times New Roman"/>
              </a:rPr>
              <a:t> с </a:t>
            </a:r>
            <a:r>
              <a:rPr sz="1867" err="1">
                <a:solidFill>
                  <a:srgbClr val="000000"/>
                </a:solidFill>
                <a:latin typeface="Times New Roman"/>
                <a:ea typeface="Times New Roman"/>
                <a:cs typeface="Times New Roman"/>
              </a:rPr>
              <a:t>учетом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следующих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правил</a:t>
            </a:r>
            <a:r>
              <a:rPr sz="1867">
                <a:solidFill>
                  <a:srgbClr val="000000"/>
                </a:solidFill>
                <a:latin typeface="Times New Roman"/>
                <a:ea typeface="Times New Roman"/>
                <a:cs typeface="Times New Roman"/>
              </a:rPr>
              <a:t>:</a:t>
            </a:r>
            <a:endParaRPr sz="1800">
              <a:solidFill>
                <a:schemeClr val="tx1"/>
              </a:solidFill>
              <a:latin typeface="+mn-lt"/>
              <a:ea typeface="+mn-ea"/>
              <a:cs typeface="+mn-cs"/>
            </a:endParaRPr>
          </a:p>
          <a:p>
            <a:pPr marL="285764" indent="-285764" algn="just">
              <a:buClr>
                <a:srgbClr val="00345E"/>
              </a:buClr>
              <a:buFont typeface="Wingdings"/>
              <a:buChar char="§"/>
            </a:pPr>
            <a:r>
              <a:rPr sz="1867" err="1">
                <a:solidFill>
                  <a:srgbClr val="000000"/>
                </a:solidFill>
                <a:latin typeface="Times New Roman"/>
                <a:ea typeface="Times New Roman"/>
                <a:cs typeface="Times New Roman"/>
              </a:rPr>
              <a:t>отклонять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заявку</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если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содержит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предложение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поставить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иностранный</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закупке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работ</a:t>
            </a:r>
            <a:r>
              <a:rPr sz="1867">
                <a:solidFill>
                  <a:srgbClr val="000000"/>
                </a:solidFill>
                <a:latin typeface="Times New Roman"/>
                <a:ea typeface="Times New Roman"/>
                <a:cs typeface="Times New Roman"/>
              </a:rPr>
              <a:t> и </a:t>
            </a:r>
            <a:r>
              <a:rPr sz="1867" err="1">
                <a:solidFill>
                  <a:srgbClr val="000000"/>
                </a:solidFill>
                <a:latin typeface="Times New Roman"/>
                <a:ea typeface="Times New Roman"/>
                <a:cs typeface="Times New Roman"/>
              </a:rPr>
              <a:t>услуг</a:t>
            </a:r>
            <a:r>
              <a:rPr sz="1867">
                <a:solidFill>
                  <a:srgbClr val="000000"/>
                </a:solidFill>
                <a:latin typeface="Times New Roman"/>
                <a:ea typeface="Times New Roman"/>
                <a:cs typeface="Times New Roman"/>
              </a:rPr>
              <a:t> - </a:t>
            </a:r>
            <a:r>
              <a:rPr sz="1867" i="1" u="sng" err="1">
                <a:solidFill>
                  <a:srgbClr val="000000"/>
                </a:solidFill>
                <a:latin typeface="Times New Roman"/>
                <a:ea typeface="Times New Roman"/>
                <a:cs typeface="Times New Roman"/>
              </a:rPr>
              <a:t>если</a:t>
            </a:r>
            <a:r>
              <a:rPr sz="1867" i="1" u="sng">
                <a:solidFill>
                  <a:srgbClr val="000000"/>
                </a:solidFill>
                <a:latin typeface="Times New Roman"/>
                <a:ea typeface="Times New Roman"/>
                <a:cs typeface="Times New Roman"/>
              </a:rPr>
              <a:t> </a:t>
            </a:r>
            <a:r>
              <a:rPr sz="1867" i="1" u="sng" err="1">
                <a:solidFill>
                  <a:srgbClr val="000000"/>
                </a:solidFill>
                <a:latin typeface="Times New Roman"/>
                <a:ea typeface="Times New Roman"/>
                <a:cs typeface="Times New Roman"/>
              </a:rPr>
              <a:t>ее</a:t>
            </a:r>
            <a:r>
              <a:rPr sz="1867" i="1" u="sng">
                <a:solidFill>
                  <a:srgbClr val="000000"/>
                </a:solidFill>
                <a:latin typeface="Times New Roman"/>
                <a:ea typeface="Times New Roman"/>
                <a:cs typeface="Times New Roman"/>
              </a:rPr>
              <a:t> </a:t>
            </a:r>
            <a:r>
              <a:rPr sz="1867" i="1" u="sng" err="1">
                <a:solidFill>
                  <a:srgbClr val="000000"/>
                </a:solidFill>
                <a:latin typeface="Times New Roman"/>
                <a:ea typeface="Times New Roman"/>
                <a:cs typeface="Times New Roman"/>
              </a:rPr>
              <a:t>подало</a:t>
            </a:r>
            <a:r>
              <a:rPr sz="1867" i="1" u="sng">
                <a:solidFill>
                  <a:srgbClr val="000000"/>
                </a:solidFill>
                <a:latin typeface="Times New Roman"/>
                <a:ea typeface="Times New Roman"/>
                <a:cs typeface="Times New Roman"/>
              </a:rPr>
              <a:t> </a:t>
            </a:r>
            <a:r>
              <a:rPr sz="1867" i="1" u="sng" err="1">
                <a:solidFill>
                  <a:srgbClr val="000000"/>
                </a:solidFill>
                <a:latin typeface="Times New Roman"/>
                <a:ea typeface="Times New Roman"/>
                <a:cs typeface="Times New Roman"/>
              </a:rPr>
              <a:t>иностранное</a:t>
            </a:r>
            <a:r>
              <a:rPr sz="1867" i="1" u="sng">
                <a:solidFill>
                  <a:srgbClr val="000000"/>
                </a:solidFill>
                <a:latin typeface="Times New Roman"/>
                <a:ea typeface="Times New Roman"/>
                <a:cs typeface="Times New Roman"/>
              </a:rPr>
              <a:t> </a:t>
            </a:r>
            <a:r>
              <a:rPr sz="1867" i="1" u="sng" err="1">
                <a:solidFill>
                  <a:srgbClr val="000000"/>
                </a:solidFill>
                <a:latin typeface="Times New Roman"/>
                <a:ea typeface="Times New Roman"/>
                <a:cs typeface="Times New Roman"/>
              </a:rPr>
              <a:t>лицо</a:t>
            </a:r>
            <a:r>
              <a:rPr sz="1867">
                <a:solidFill>
                  <a:srgbClr val="000000"/>
                </a:solidFill>
                <a:latin typeface="Times New Roman"/>
                <a:ea typeface="Times New Roman"/>
                <a:cs typeface="Times New Roman"/>
              </a:rPr>
              <a:t>);</a:t>
            </a:r>
          </a:p>
          <a:p>
            <a:pPr marL="285764" indent="-285764" algn="just">
              <a:buClr>
                <a:srgbClr val="00345E"/>
              </a:buClr>
              <a:buFont typeface="Wingdings"/>
              <a:buChar char="§"/>
            </a:pPr>
            <a:r>
              <a:rPr sz="1867" err="1">
                <a:solidFill>
                  <a:srgbClr val="000000"/>
                </a:solidFill>
                <a:latin typeface="Times New Roman"/>
                <a:ea typeface="Times New Roman"/>
                <a:cs typeface="Times New Roman"/>
              </a:rPr>
              <a:t>не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заключать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контракт</a:t>
            </a:r>
            <a:r>
              <a:rPr sz="1867">
                <a:solidFill>
                  <a:srgbClr val="000000"/>
                </a:solidFill>
                <a:latin typeface="Times New Roman"/>
                <a:ea typeface="Times New Roman"/>
                <a:cs typeface="Times New Roman"/>
              </a:rPr>
              <a:t> с </a:t>
            </a:r>
            <a:r>
              <a:rPr sz="1867" err="1">
                <a:solidFill>
                  <a:srgbClr val="000000"/>
                </a:solidFill>
                <a:latin typeface="Times New Roman"/>
                <a:ea typeface="Times New Roman"/>
                <a:cs typeface="Times New Roman"/>
              </a:rPr>
              <a:t>единственным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поставщиком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поставку</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происхождения</a:t>
            </a:r>
            <a:r>
              <a:rPr sz="1867">
                <a:solidFill>
                  <a:srgbClr val="000000"/>
                </a:solidFill>
                <a:latin typeface="Times New Roman"/>
                <a:ea typeface="Times New Roman"/>
                <a:cs typeface="Times New Roman"/>
              </a:rPr>
              <a:t>,</a:t>
            </a:r>
            <a:br>
              <a:rPr sz="1867">
                <a:solidFill>
                  <a:srgbClr val="000000"/>
                </a:solidFill>
                <a:latin typeface="Times New Roman"/>
                <a:ea typeface="Times New Roman"/>
                <a:cs typeface="Times New Roman"/>
              </a:rPr>
            </a:br>
            <a:r>
              <a:rPr sz="1867">
                <a:solidFill>
                  <a:srgbClr val="000000"/>
                </a:solidFill>
                <a:latin typeface="Times New Roman"/>
                <a:ea typeface="Times New Roman"/>
                <a:cs typeface="Times New Roman"/>
              </a:rPr>
              <a:t>а </a:t>
            </a:r>
            <a:r>
              <a:rPr sz="1867" err="1">
                <a:solidFill>
                  <a:srgbClr val="000000"/>
                </a:solidFill>
                <a:latin typeface="Times New Roman"/>
                <a:ea typeface="Times New Roman"/>
                <a:cs typeface="Times New Roman"/>
              </a:rPr>
              <a:t>также</a:t>
            </a:r>
            <a:r>
              <a:rPr sz="1867">
                <a:solidFill>
                  <a:srgbClr val="000000"/>
                </a:solidFill>
                <a:latin typeface="Times New Roman"/>
                <a:ea typeface="Times New Roman"/>
                <a:cs typeface="Times New Roman"/>
              </a:rPr>
              <a:t> с </a:t>
            </a:r>
            <a:r>
              <a:rPr sz="1867" err="1">
                <a:solidFill>
                  <a:srgbClr val="000000"/>
                </a:solidFill>
                <a:latin typeface="Times New Roman"/>
                <a:ea typeface="Times New Roman"/>
                <a:cs typeface="Times New Roman"/>
              </a:rPr>
              <a:t>единственным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подрядчиком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исполнителем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который</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является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иностранным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лицом</a:t>
            </a:r>
            <a:r>
              <a:rPr sz="1867">
                <a:solidFill>
                  <a:srgbClr val="000000"/>
                </a:solidFill>
                <a:latin typeface="Times New Roman"/>
                <a:ea typeface="Times New Roman"/>
                <a:cs typeface="Times New Roman"/>
              </a:rPr>
              <a:t>;</a:t>
            </a:r>
          </a:p>
          <a:p>
            <a:pPr marL="285764" indent="-285764" algn="just">
              <a:buClr>
                <a:srgbClr val="00345E"/>
              </a:buClr>
              <a:buFont typeface="Wingdings"/>
              <a:buChar char="§"/>
            </a:pPr>
            <a:r>
              <a:rPr sz="1867" err="1">
                <a:solidFill>
                  <a:srgbClr val="000000"/>
                </a:solidFill>
                <a:latin typeface="Times New Roman"/>
                <a:ea typeface="Times New Roman"/>
                <a:cs typeface="Times New Roman"/>
              </a:rPr>
              <a:t>при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исполнении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контракта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поставку</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заменять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иностранным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закупка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которого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запрещена</a:t>
            </a:r>
            <a:r>
              <a:rPr sz="1867">
                <a:solidFill>
                  <a:srgbClr val="000000"/>
                </a:solidFill>
                <a:latin typeface="Times New Roman"/>
                <a:ea typeface="Times New Roman"/>
                <a:cs typeface="Times New Roman"/>
              </a:rPr>
              <a:t>. </a:t>
            </a:r>
          </a:p>
          <a:p>
            <a:pPr marL="285764" indent="-285764" algn="just">
              <a:buClr>
                <a:srgbClr val="087082"/>
              </a:buClr>
              <a:buFont typeface="Wingdings"/>
              <a:buChar char="§"/>
            </a:pPr>
            <a:endParaRPr sz="1867">
              <a:solidFill>
                <a:srgbClr val="000000"/>
              </a:solidFill>
              <a:latin typeface="Times New Roman"/>
              <a:ea typeface="Times New Roman"/>
              <a:cs typeface="Times New Roman"/>
            </a:endParaRPr>
          </a:p>
          <a:p>
            <a:pPr marL="0" indent="0" algn="just">
              <a:buClr>
                <a:srgbClr val="087082"/>
              </a:buClr>
            </a:pPr>
            <a:r>
              <a:rPr sz="1867" b="1" err="1">
                <a:solidFill>
                  <a:srgbClr val="000000"/>
                </a:solidFill>
                <a:latin typeface="Times New Roman"/>
                <a:ea typeface="Times New Roman"/>
                <a:cs typeface="Times New Roman"/>
              </a:rPr>
              <a:t>Запрет</a:t>
            </a:r>
            <a:r>
              <a:rPr sz="1867" b="1">
                <a:solidFill>
                  <a:srgbClr val="000000"/>
                </a:solidFill>
                <a:latin typeface="Times New Roman"/>
                <a:ea typeface="Times New Roman"/>
                <a:cs typeface="Times New Roman"/>
              </a:rPr>
              <a:t> </a:t>
            </a:r>
            <a:r>
              <a:rPr sz="1867" b="1" err="1">
                <a:solidFill>
                  <a:srgbClr val="000000"/>
                </a:solidFill>
                <a:latin typeface="Times New Roman"/>
                <a:ea typeface="Times New Roman"/>
                <a:cs typeface="Times New Roman"/>
              </a:rPr>
              <a:t>не</a:t>
            </a:r>
            <a:r>
              <a:rPr sz="1867" b="1">
                <a:solidFill>
                  <a:srgbClr val="000000"/>
                </a:solidFill>
                <a:latin typeface="Times New Roman"/>
                <a:ea typeface="Times New Roman"/>
                <a:cs typeface="Times New Roman"/>
              </a:rPr>
              <a:t> </a:t>
            </a:r>
            <a:r>
              <a:rPr sz="1867" b="1" err="1">
                <a:solidFill>
                  <a:srgbClr val="000000"/>
                </a:solidFill>
                <a:latin typeface="Times New Roman"/>
                <a:ea typeface="Times New Roman"/>
                <a:cs typeface="Times New Roman"/>
              </a:rPr>
              <a:t>применяется</a:t>
            </a:r>
            <a:r>
              <a:rPr sz="1867" b="1">
                <a:solidFill>
                  <a:srgbClr val="000000"/>
                </a:solidFill>
                <a:latin typeface="Times New Roman"/>
                <a:ea typeface="Times New Roman"/>
                <a:cs typeface="Times New Roman"/>
              </a:rPr>
              <a:t> </a:t>
            </a:r>
            <a:r>
              <a:rPr sz="1867">
                <a:solidFill>
                  <a:srgbClr val="000000"/>
                </a:solidFill>
                <a:latin typeface="Times New Roman"/>
                <a:ea typeface="Times New Roman"/>
                <a:cs typeface="Times New Roman"/>
              </a:rPr>
              <a:t>(п. 5 </a:t>
            </a:r>
            <a:r>
              <a:rPr sz="1867" err="1">
                <a:solidFill>
                  <a:srgbClr val="000000"/>
                </a:solidFill>
                <a:latin typeface="Times New Roman"/>
                <a:ea typeface="Times New Roman"/>
                <a:cs typeface="Times New Roman"/>
              </a:rPr>
              <a:t>Постановления</a:t>
            </a:r>
            <a:r>
              <a:rPr sz="1867">
                <a:solidFill>
                  <a:srgbClr val="000000"/>
                </a:solidFill>
                <a:latin typeface="Times New Roman"/>
                <a:ea typeface="Times New Roman"/>
                <a:cs typeface="Times New Roman"/>
              </a:rPr>
              <a:t> № 1875):</a:t>
            </a:r>
          </a:p>
          <a:p>
            <a:pPr marL="285764" indent="-285764" algn="just">
              <a:buClr>
                <a:srgbClr val="0B5D97"/>
              </a:buClr>
              <a:buFont typeface="Wingdings"/>
              <a:buChar char="§"/>
            </a:pPr>
            <a:r>
              <a:rPr sz="1867" err="1">
                <a:solidFill>
                  <a:srgbClr val="000000"/>
                </a:solidFill>
                <a:latin typeface="Times New Roman"/>
                <a:ea typeface="Times New Roman"/>
                <a:cs typeface="Times New Roman"/>
              </a:rPr>
              <a:t>закупается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промышленная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продукция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которая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производится</a:t>
            </a:r>
            <a:r>
              <a:rPr sz="1867">
                <a:solidFill>
                  <a:srgbClr val="000000"/>
                </a:solidFill>
                <a:latin typeface="Times New Roman"/>
                <a:ea typeface="Times New Roman"/>
                <a:cs typeface="Times New Roman"/>
              </a:rPr>
              <a:t> в РФ (</a:t>
            </a:r>
            <a:r>
              <a:rPr sz="1867" err="1">
                <a:solidFill>
                  <a:srgbClr val="000000"/>
                </a:solidFill>
                <a:latin typeface="Times New Roman"/>
                <a:ea typeface="Times New Roman"/>
                <a:cs typeface="Times New Roman"/>
              </a:rPr>
              <a:t>это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подтверждается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разрешением</a:t>
            </a:r>
            <a:r>
              <a:rPr sz="1867">
                <a:solidFill>
                  <a:srgbClr val="000000"/>
                </a:solidFill>
                <a:latin typeface="Times New Roman"/>
                <a:ea typeface="Times New Roman"/>
                <a:cs typeface="Times New Roman"/>
              </a:rPr>
              <a:t/>
            </a:r>
            <a:br>
              <a:rPr sz="1867">
                <a:solidFill>
                  <a:srgbClr val="000000"/>
                </a:solidFill>
                <a:latin typeface="Times New Roman"/>
                <a:ea typeface="Times New Roman"/>
                <a:cs typeface="Times New Roman"/>
              </a:rPr>
            </a:br>
            <a:r>
              <a:rPr sz="1867" err="1">
                <a:solidFill>
                  <a:srgbClr val="000000"/>
                </a:solidFill>
                <a:latin typeface="Times New Roman"/>
                <a:ea typeface="Times New Roman"/>
                <a:cs typeface="Times New Roman"/>
              </a:rPr>
              <a:t>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закупку</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происхождения</a:t>
            </a:r>
            <a:r>
              <a:rPr sz="1867">
                <a:solidFill>
                  <a:srgbClr val="000000"/>
                </a:solidFill>
                <a:latin typeface="Times New Roman"/>
                <a:ea typeface="Times New Roman"/>
                <a:cs typeface="Times New Roman"/>
              </a:rPr>
              <a:t>) ;</a:t>
            </a:r>
          </a:p>
          <a:p>
            <a:pPr marL="285764" indent="-285764" algn="just">
              <a:buClr>
                <a:srgbClr val="0B5D97"/>
              </a:buClr>
              <a:buFont typeface="Wingdings"/>
              <a:buChar char="§"/>
            </a:pPr>
            <a:r>
              <a:rPr sz="1867" err="1">
                <a:solidFill>
                  <a:srgbClr val="000000"/>
                </a:solidFill>
                <a:latin typeface="Times New Roman"/>
                <a:ea typeface="Times New Roman"/>
                <a:cs typeface="Times New Roman"/>
              </a:rPr>
              <a:t>закупается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промышленная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продукция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кроме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отдельных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позиций</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сумму</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менее</a:t>
            </a:r>
            <a:r>
              <a:rPr sz="1867">
                <a:solidFill>
                  <a:srgbClr val="000000"/>
                </a:solidFill>
                <a:latin typeface="Times New Roman"/>
                <a:ea typeface="Times New Roman"/>
                <a:cs typeface="Times New Roman"/>
              </a:rPr>
              <a:t> 1 </a:t>
            </a:r>
            <a:r>
              <a:rPr sz="1867" err="1">
                <a:solidFill>
                  <a:srgbClr val="000000"/>
                </a:solidFill>
                <a:latin typeface="Times New Roman"/>
                <a:ea typeface="Times New Roman"/>
                <a:cs typeface="Times New Roman"/>
              </a:rPr>
              <a:t>млн</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руб</a:t>
            </a:r>
            <a:r>
              <a:rPr sz="1867">
                <a:solidFill>
                  <a:srgbClr val="000000"/>
                </a:solidFill>
                <a:latin typeface="Times New Roman"/>
                <a:ea typeface="Times New Roman"/>
                <a:cs typeface="Times New Roman"/>
              </a:rPr>
              <a:t>. и </a:t>
            </a:r>
            <a:r>
              <a:rPr sz="1867" err="1">
                <a:solidFill>
                  <a:srgbClr val="000000"/>
                </a:solidFill>
                <a:latin typeface="Times New Roman"/>
                <a:ea typeface="Times New Roman"/>
                <a:cs typeface="Times New Roman"/>
              </a:rPr>
              <a:t>цена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каждой</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единицы</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превышает</a:t>
            </a:r>
            <a:r>
              <a:rPr sz="1867">
                <a:solidFill>
                  <a:srgbClr val="000000"/>
                </a:solidFill>
                <a:latin typeface="Times New Roman"/>
                <a:ea typeface="Times New Roman"/>
                <a:cs typeface="Times New Roman"/>
              </a:rPr>
              <a:t> 300 </a:t>
            </a:r>
            <a:r>
              <a:rPr sz="1867" err="1">
                <a:solidFill>
                  <a:srgbClr val="000000"/>
                </a:solidFill>
                <a:latin typeface="Times New Roman"/>
                <a:ea typeface="Times New Roman"/>
                <a:cs typeface="Times New Roman"/>
              </a:rPr>
              <a:t>тыс</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руб</a:t>
            </a:r>
            <a:r>
              <a:rPr sz="1867">
                <a:solidFill>
                  <a:srgbClr val="000000"/>
                </a:solidFill>
                <a:latin typeface="Times New Roman"/>
                <a:ea typeface="Times New Roman"/>
                <a:cs typeface="Times New Roman"/>
              </a:rPr>
              <a:t>.;</a:t>
            </a:r>
          </a:p>
          <a:p>
            <a:pPr marL="285764" indent="-285764" algn="just">
              <a:buClr>
                <a:srgbClr val="0B5D97"/>
              </a:buClr>
              <a:buFont typeface="Wingdings"/>
              <a:buChar char="§"/>
            </a:pPr>
            <a:r>
              <a:rPr sz="1867" err="1">
                <a:solidFill>
                  <a:srgbClr val="000000"/>
                </a:solidFill>
                <a:latin typeface="Times New Roman"/>
                <a:ea typeface="Times New Roman"/>
                <a:cs typeface="Times New Roman"/>
              </a:rPr>
              <a:t>закупается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иностранное</a:t>
            </a:r>
            <a:r>
              <a:rPr sz="1867">
                <a:solidFill>
                  <a:srgbClr val="000000"/>
                </a:solidFill>
                <a:latin typeface="Times New Roman"/>
                <a:ea typeface="Times New Roman"/>
                <a:cs typeface="Times New Roman"/>
              </a:rPr>
              <a:t> ПО;</a:t>
            </a:r>
          </a:p>
          <a:p>
            <a:pPr marL="285764" indent="-285764" algn="just">
              <a:buClr>
                <a:srgbClr val="0B5D97"/>
              </a:buClr>
              <a:buFont typeface="Wingdings"/>
              <a:buChar char="§"/>
            </a:pPr>
            <a:r>
              <a:rPr sz="1867" err="1">
                <a:solidFill>
                  <a:srgbClr val="000000"/>
                </a:solidFill>
                <a:latin typeface="Times New Roman"/>
                <a:ea typeface="Times New Roman"/>
                <a:cs typeface="Times New Roman"/>
              </a:rPr>
              <a:t>осуществляется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закупка</a:t>
            </a:r>
            <a:r>
              <a:rPr sz="1867">
                <a:solidFill>
                  <a:srgbClr val="000000"/>
                </a:solidFill>
                <a:latin typeface="Times New Roman"/>
                <a:ea typeface="Times New Roman"/>
                <a:cs typeface="Times New Roman"/>
              </a:rPr>
              <a:t> в </a:t>
            </a:r>
            <a:r>
              <a:rPr sz="1867" err="1">
                <a:solidFill>
                  <a:srgbClr val="000000"/>
                </a:solidFill>
                <a:latin typeface="Times New Roman"/>
                <a:ea typeface="Times New Roman"/>
                <a:cs typeface="Times New Roman"/>
              </a:rPr>
              <a:t>особых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ситуациях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например</a:t>
            </a:r>
            <a:r>
              <a:rPr sz="1867">
                <a:solidFill>
                  <a:srgbClr val="000000"/>
                </a:solidFill>
                <a:latin typeface="Times New Roman"/>
                <a:ea typeface="Times New Roman"/>
                <a:cs typeface="Times New Roman"/>
              </a:rPr>
              <a:t> в </a:t>
            </a:r>
            <a:r>
              <a:rPr sz="1867" err="1">
                <a:solidFill>
                  <a:srgbClr val="000000"/>
                </a:solidFill>
                <a:latin typeface="Times New Roman"/>
                <a:ea typeface="Times New Roman"/>
                <a:cs typeface="Times New Roman"/>
              </a:rPr>
              <a:t>целях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оказания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неотложной</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медпомощи</a:t>
            </a:r>
            <a:r>
              <a:rPr sz="1867">
                <a:solidFill>
                  <a:srgbClr val="000000"/>
                </a:solidFill>
                <a:latin typeface="Times New Roman"/>
                <a:ea typeface="Times New Roman"/>
                <a:cs typeface="Times New Roman"/>
              </a:rPr>
              <a:t>,</a:t>
            </a:r>
            <a:br>
              <a:rPr sz="1867">
                <a:solidFill>
                  <a:srgbClr val="000000"/>
                </a:solidFill>
                <a:latin typeface="Times New Roman"/>
                <a:ea typeface="Times New Roman"/>
                <a:cs typeface="Times New Roman"/>
              </a:rPr>
            </a:br>
            <a:r>
              <a:rPr sz="1867" err="1">
                <a:solidFill>
                  <a:srgbClr val="000000"/>
                </a:solidFill>
                <a:latin typeface="Times New Roman"/>
                <a:ea typeface="Times New Roman"/>
                <a:cs typeface="Times New Roman"/>
              </a:rPr>
              <a:t>из-за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аварии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обстоятельств</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непреодолимой</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силы</a:t>
            </a:r>
            <a:r>
              <a:rPr sz="1867">
                <a:solidFill>
                  <a:srgbClr val="000000"/>
                </a:solidFill>
                <a:latin typeface="Times New Roman"/>
                <a:ea typeface="Times New Roman"/>
                <a:cs typeface="Times New Roman"/>
              </a:rPr>
              <a:t>.</a:t>
            </a:r>
          </a:p>
          <a:p>
            <a:pPr marL="285764" indent="-285764" algn="just">
              <a:buClr>
                <a:srgbClr val="087082"/>
              </a:buClr>
              <a:buFont typeface="Wingdings"/>
              <a:buChar char="§"/>
            </a:pPr>
            <a:endParaRPr sz="1867">
              <a:solidFill>
                <a:srgbClr val="000000"/>
              </a:solidFill>
              <a:latin typeface="Times New Roman"/>
              <a:ea typeface="Times New Roman"/>
              <a:cs typeface="Times New Roman"/>
            </a:endParaRPr>
          </a:p>
          <a:p>
            <a:pPr marL="0" indent="0" algn="l"/>
            <a:endParaRPr sz="1867">
              <a:solidFill>
                <a:srgbClr val="000000"/>
              </a:solidFill>
              <a:latin typeface="Times New Roman"/>
              <a:ea typeface="Times New Roman"/>
              <a:cs typeface="Times New Roman"/>
            </a:endParaRPr>
          </a:p>
        </p:txBody>
      </p:sp>
      <p:sp>
        <p:nvSpPr>
          <p:cNvPr id="102" name="Shape 102"/>
          <p:cNvSpPr/>
          <p:nvPr/>
        </p:nvSpPr>
        <p:spPr>
          <a:xfrm>
            <a:off x="271992" y="869950"/>
            <a:ext cx="11543241" cy="0"/>
          </a:xfrm>
          <a:prstGeom prst="line">
            <a:avLst/>
          </a:prstGeom>
          <a:ln w="38100">
            <a:solidFill>
              <a:srgbClr val="00345E"/>
            </a:solidFill>
            <a:prstDash val="solid"/>
          </a:ln>
        </p:spPr>
        <p:style>
          <a:lnRef idx="0">
            <a:scrgbClr r="0" g="0" b="0"/>
          </a:lnRef>
          <a:fillRef idx="0">
            <a:schemeClr val="accent1"/>
          </a:fillRef>
          <a:effectRef idx="0">
            <a:scrgbClr r="0" g="0" b="0"/>
          </a:effectRef>
          <a:fontRef idx="none"/>
        </p:style>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GroupShape 725"/>
        <p:cNvGrpSpPr/>
        <p:nvPr/>
      </p:nvGrpSpPr>
      <p:grpSpPr>
        <a:xfrm>
          <a:off x="0" y="0"/>
          <a:ext cx="0" cy="0"/>
          <a:chOff x="0" y="0"/>
          <a:chExt cx="0" cy="0"/>
        </a:xfrm>
      </p:grpSpPr>
      <p:pic>
        <p:nvPicPr>
          <p:cNvPr id="727" name="Picture 727"/>
          <p:cNvPicPr/>
          <p:nvPr/>
        </p:nvPicPr>
        <p:blipFill>
          <a:blip r:embed="rId2"/>
          <a:srcRect l="31461"/>
          <a:stretch/>
        </p:blipFill>
        <p:spPr>
          <a:xfrm>
            <a:off x="7406792" y="457200"/>
            <a:ext cx="5606144" cy="6228354"/>
          </a:xfrm>
          <a:prstGeom prst="rect">
            <a:avLst/>
          </a:prstGeom>
          <a:ln>
            <a:noFill/>
          </a:ln>
        </p:spPr>
      </p:pic>
      <p:pic>
        <p:nvPicPr>
          <p:cNvPr id="729" name="Picture 729"/>
          <p:cNvPicPr/>
          <p:nvPr/>
        </p:nvPicPr>
        <p:blipFill>
          <a:blip r:embed="rId3"/>
          <a:stretch/>
        </p:blipFill>
        <p:spPr>
          <a:xfrm>
            <a:off x="113058" y="699439"/>
            <a:ext cx="3423864" cy="3423864"/>
          </a:xfrm>
          <a:prstGeom prst="rect">
            <a:avLst/>
          </a:prstGeom>
        </p:spPr>
      </p:pic>
      <p:sp>
        <p:nvSpPr>
          <p:cNvPr id="730" name="Shape 730"/>
          <p:cNvSpPr/>
          <p:nvPr/>
        </p:nvSpPr>
        <p:spPr>
          <a:xfrm>
            <a:off x="324877" y="1218352"/>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731" name="Shape 731"/>
          <p:cNvSpPr txBox="1"/>
          <p:nvPr/>
        </p:nvSpPr>
        <p:spPr>
          <a:xfrm>
            <a:off x="357517" y="1672316"/>
            <a:ext cx="2838547" cy="1077218"/>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28/06/105-2924/2025</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p:txBody>
      </p:sp>
      <p:pic>
        <p:nvPicPr>
          <p:cNvPr id="733" name="Picture 733"/>
          <p:cNvPicPr/>
          <p:nvPr/>
        </p:nvPicPr>
        <p:blipFill>
          <a:blip r:embed="rId4"/>
          <a:srcRect l="18378" t="22518" r="14078" b="25491"/>
          <a:stretch/>
        </p:blipFill>
        <p:spPr>
          <a:xfrm>
            <a:off x="1843565" y="3194607"/>
            <a:ext cx="1398980" cy="619418"/>
          </a:xfrm>
          <a:prstGeom prst="rect">
            <a:avLst/>
          </a:prstGeom>
        </p:spPr>
      </p:pic>
      <p:sp>
        <p:nvSpPr>
          <p:cNvPr id="734" name="Shape 734"/>
          <p:cNvSpPr txBox="1"/>
          <p:nvPr/>
        </p:nvSpPr>
        <p:spPr>
          <a:xfrm>
            <a:off x="324877" y="5151058"/>
            <a:ext cx="11535921" cy="584775"/>
          </a:xfrm>
          <a:prstGeom prst="rect">
            <a:avLst/>
          </a:prstGeom>
          <a:noFill/>
        </p:spPr>
        <p:txBody>
          <a:bodyPr wrap="square" lIns="91440" tIns="45720" rIns="91440" bIns="45720">
            <a:spAutoFit/>
          </a:bodyPr>
          <a:lstStyle/>
          <a:p>
            <a:pPr marL="0" indent="452438" algn="just"/>
            <a:r>
              <a:rPr sz="1600" err="1">
                <a:solidFill>
                  <a:schemeClr val="tx1"/>
                </a:solidFill>
                <a:latin typeface="Times New Roman"/>
                <a:ea typeface="Times New Roman"/>
                <a:cs typeface="Times New Roman"/>
              </a:rPr>
              <a:t>Действия</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Комиссии</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по</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осуществлению</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закупок</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соответствуют</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законодательству</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Российской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Федерации</a:t>
            </a:r>
            <a:r>
              <a:rPr sz="1600">
                <a:solidFill>
                  <a:schemeClr val="tx1"/>
                </a:solidFill>
                <a:latin typeface="Times New Roman"/>
                <a:ea typeface="Times New Roman"/>
                <a:cs typeface="Times New Roman"/>
              </a:rPr>
              <a:t> о </a:t>
            </a:r>
            <a:r>
              <a:rPr sz="1600" err="1">
                <a:solidFill>
                  <a:schemeClr val="tx1"/>
                </a:solidFill>
                <a:latin typeface="Times New Roman"/>
                <a:ea typeface="Times New Roman"/>
                <a:cs typeface="Times New Roman"/>
              </a:rPr>
              <a:t>контрактной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системе</a:t>
            </a:r>
            <a:r>
              <a:rPr sz="1600">
                <a:solidFill>
                  <a:schemeClr val="tx1"/>
                </a:solidFill>
                <a:latin typeface="Times New Roman"/>
                <a:ea typeface="Times New Roman"/>
                <a:cs typeface="Times New Roman"/>
              </a:rPr>
              <a:t> в </a:t>
            </a:r>
            <a:r>
              <a:rPr sz="1600" err="1">
                <a:solidFill>
                  <a:schemeClr val="tx1"/>
                </a:solidFill>
                <a:latin typeface="Times New Roman"/>
                <a:ea typeface="Times New Roman"/>
                <a:cs typeface="Times New Roman"/>
              </a:rPr>
              <a:t>сфере</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закупок</a:t>
            </a:r>
            <a:r>
              <a:rPr sz="1600">
                <a:solidFill>
                  <a:schemeClr val="tx1"/>
                </a:solidFill>
                <a:latin typeface="Times New Roman"/>
                <a:ea typeface="Times New Roman"/>
                <a:cs typeface="Times New Roman"/>
              </a:rPr>
              <a:t>. </a:t>
            </a:r>
            <a:endParaRPr sz="1800">
              <a:solidFill>
                <a:schemeClr val="tx1"/>
              </a:solidFill>
              <a:latin typeface="+mn-lt"/>
              <a:ea typeface="+mn-ea"/>
              <a:cs typeface="+mn-cs"/>
            </a:endParaRPr>
          </a:p>
        </p:txBody>
      </p:sp>
      <p:pic>
        <p:nvPicPr>
          <p:cNvPr id="736" name="Picture 736"/>
          <p:cNvPicPr/>
          <p:nvPr/>
        </p:nvPicPr>
        <p:blipFill>
          <a:blip r:embed="rId5"/>
          <a:srcRect l="96064" r="-2107"/>
          <a:stretch/>
        </p:blipFill>
        <p:spPr>
          <a:xfrm rot="16200000">
            <a:off x="5766685" y="556290"/>
            <a:ext cx="629646" cy="12192000"/>
          </a:xfrm>
          <a:prstGeom prst="rect">
            <a:avLst/>
          </a:prstGeom>
        </p:spPr>
      </p:pic>
      <p:sp>
        <p:nvSpPr>
          <p:cNvPr id="737" name="Shape 737"/>
          <p:cNvSpPr/>
          <p:nvPr/>
        </p:nvSpPr>
        <p:spPr>
          <a:xfrm>
            <a:off x="3560362" y="1748522"/>
            <a:ext cx="879151" cy="369331"/>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Довод:</a:t>
            </a:r>
          </a:p>
        </p:txBody>
      </p:sp>
      <p:sp>
        <p:nvSpPr>
          <p:cNvPr id="738" name="Shape 738"/>
          <p:cNvSpPr txBox="1"/>
          <p:nvPr/>
        </p:nvSpPr>
        <p:spPr>
          <a:xfrm>
            <a:off x="3999937" y="1754475"/>
            <a:ext cx="7860861" cy="1077217"/>
          </a:xfrm>
          <a:prstGeom prst="rect">
            <a:avLst/>
          </a:prstGeom>
          <a:noFill/>
        </p:spPr>
        <p:txBody>
          <a:bodyPr wrap="square" lIns="91440" tIns="45720" rIns="91440" bIns="45720">
            <a:spAutoFit/>
          </a:bodyPr>
          <a:lstStyle/>
          <a:p>
            <a:pPr marL="0" indent="452438" algn="just"/>
            <a:r>
              <a:rPr sz="1600" err="1">
                <a:solidFill>
                  <a:schemeClr val="tx1"/>
                </a:solidFill>
                <a:latin typeface="Times New Roman"/>
                <a:ea typeface="Times New Roman"/>
                <a:cs typeface="Times New Roman"/>
              </a:rPr>
              <a:t>Комиссией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по</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осуществлению</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закупок</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неправомерно</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принято</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решение</a:t>
            </a:r>
            <a:r>
              <a:rPr sz="1600">
                <a:solidFill>
                  <a:schemeClr val="tx1"/>
                </a:solidFill>
                <a:latin typeface="Times New Roman"/>
                <a:ea typeface="Times New Roman"/>
                <a:cs typeface="Times New Roman"/>
              </a:rPr>
              <a:t> </a:t>
            </a:r>
            <a:r>
              <a:rPr lang="ru-RU" sz="1600">
                <a:solidFill>
                  <a:schemeClr val="tx1"/>
                </a:solidFill>
                <a:latin typeface="Times New Roman"/>
                <a:ea typeface="Times New Roman"/>
                <a:cs typeface="Times New Roman"/>
              </a:rPr>
              <a:t/>
            </a:r>
            <a:br>
              <a:rPr lang="ru-RU"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о </a:t>
            </a:r>
            <a:r>
              <a:rPr sz="1600" err="1">
                <a:solidFill>
                  <a:schemeClr val="tx1"/>
                </a:solidFill>
                <a:latin typeface="Times New Roman"/>
                <a:ea typeface="Times New Roman"/>
                <a:cs typeface="Times New Roman"/>
              </a:rPr>
              <a:t>признании</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заявки</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Заявителя</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не</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соответствующей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требованиям</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Извещения</a:t>
            </a:r>
            <a:r>
              <a:rPr sz="1600">
                <a:solidFill>
                  <a:schemeClr val="tx1"/>
                </a:solidFill>
                <a:latin typeface="Times New Roman"/>
                <a:ea typeface="Times New Roman"/>
                <a:cs typeface="Times New Roman"/>
              </a:rPr>
              <a:t> и </a:t>
            </a:r>
            <a:r>
              <a:rPr sz="1600" err="1">
                <a:solidFill>
                  <a:schemeClr val="tx1"/>
                </a:solidFill>
                <a:latin typeface="Times New Roman"/>
                <a:ea typeface="Times New Roman"/>
                <a:cs typeface="Times New Roman"/>
              </a:rPr>
              <a:t>Закона</a:t>
            </a:r>
            <a:r>
              <a:rPr sz="1600">
                <a:solidFill>
                  <a:schemeClr val="tx1"/>
                </a:solidFill>
                <a:latin typeface="Times New Roman"/>
                <a:ea typeface="Times New Roman"/>
                <a:cs typeface="Times New Roman"/>
              </a:rPr>
              <a:t> </a:t>
            </a:r>
            <a:r>
              <a:rPr lang="ru-RU" sz="1600">
                <a:solidFill>
                  <a:schemeClr val="tx1"/>
                </a:solidFill>
                <a:latin typeface="Times New Roman"/>
                <a:ea typeface="Times New Roman"/>
                <a:cs typeface="Times New Roman"/>
              </a:rPr>
              <a:t/>
            </a:r>
            <a:br>
              <a:rPr lang="ru-RU"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о </a:t>
            </a:r>
            <a:r>
              <a:rPr sz="1600" err="1">
                <a:solidFill>
                  <a:schemeClr val="tx1"/>
                </a:solidFill>
                <a:latin typeface="Times New Roman"/>
                <a:ea typeface="Times New Roman"/>
                <a:cs typeface="Times New Roman"/>
              </a:rPr>
              <a:t>контрактной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системе</a:t>
            </a:r>
            <a:r>
              <a:rPr sz="1600">
                <a:solidFill>
                  <a:schemeClr val="tx1"/>
                </a:solidFill>
                <a:latin typeface="Times New Roman"/>
                <a:ea typeface="Times New Roman"/>
                <a:cs typeface="Times New Roman"/>
              </a:rPr>
              <a:t>, в </a:t>
            </a:r>
            <a:r>
              <a:rPr sz="1600" err="1">
                <a:solidFill>
                  <a:schemeClr val="tx1"/>
                </a:solidFill>
                <a:latin typeface="Times New Roman"/>
                <a:ea typeface="Times New Roman"/>
                <a:cs typeface="Times New Roman"/>
              </a:rPr>
              <a:t>связи</a:t>
            </a:r>
            <a:r>
              <a:rPr sz="1600">
                <a:solidFill>
                  <a:schemeClr val="tx1"/>
                </a:solidFill>
                <a:latin typeface="Times New Roman"/>
                <a:ea typeface="Times New Roman"/>
                <a:cs typeface="Times New Roman"/>
              </a:rPr>
              <a:t> с </a:t>
            </a:r>
            <a:r>
              <a:rPr sz="1600" err="1">
                <a:solidFill>
                  <a:schemeClr val="tx1"/>
                </a:solidFill>
                <a:latin typeface="Times New Roman"/>
                <a:ea typeface="Times New Roman"/>
                <a:cs typeface="Times New Roman"/>
              </a:rPr>
              <a:t>несоответствием</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дополнительным</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требованиям</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предусмотренным</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частью</a:t>
            </a:r>
            <a:r>
              <a:rPr sz="1600">
                <a:solidFill>
                  <a:schemeClr val="tx1"/>
                </a:solidFill>
                <a:latin typeface="Times New Roman"/>
                <a:ea typeface="Times New Roman"/>
                <a:cs typeface="Times New Roman"/>
              </a:rPr>
              <a:t> 2 </a:t>
            </a:r>
            <a:r>
              <a:rPr sz="1600" err="1">
                <a:solidFill>
                  <a:schemeClr val="tx1"/>
                </a:solidFill>
                <a:latin typeface="Times New Roman"/>
                <a:ea typeface="Times New Roman"/>
                <a:cs typeface="Times New Roman"/>
              </a:rPr>
              <a:t>статьи</a:t>
            </a:r>
            <a:r>
              <a:rPr sz="1600">
                <a:solidFill>
                  <a:schemeClr val="tx1"/>
                </a:solidFill>
                <a:latin typeface="Times New Roman"/>
                <a:ea typeface="Times New Roman"/>
                <a:cs typeface="Times New Roman"/>
              </a:rPr>
              <a:t> 31 </a:t>
            </a:r>
            <a:r>
              <a:rPr sz="1600" err="1">
                <a:solidFill>
                  <a:schemeClr val="tx1"/>
                </a:solidFill>
                <a:latin typeface="Times New Roman"/>
                <a:ea typeface="Times New Roman"/>
                <a:cs typeface="Times New Roman"/>
              </a:rPr>
              <a:t>Закона</a:t>
            </a:r>
            <a:r>
              <a:rPr sz="1600">
                <a:solidFill>
                  <a:schemeClr val="tx1"/>
                </a:solidFill>
                <a:latin typeface="Times New Roman"/>
                <a:ea typeface="Times New Roman"/>
                <a:cs typeface="Times New Roman"/>
              </a:rPr>
              <a:t> № 44-ФЗ.</a:t>
            </a:r>
            <a:endParaRPr sz="1800">
              <a:solidFill>
                <a:schemeClr val="tx1"/>
              </a:solidFill>
              <a:latin typeface="+mn-lt"/>
              <a:ea typeface="+mn-ea"/>
              <a:cs typeface="+mn-cs"/>
            </a:endParaRPr>
          </a:p>
        </p:txBody>
      </p:sp>
      <p:sp>
        <p:nvSpPr>
          <p:cNvPr id="739" name="Shape 739"/>
          <p:cNvSpPr/>
          <p:nvPr/>
        </p:nvSpPr>
        <p:spPr>
          <a:xfrm>
            <a:off x="3573361" y="3284043"/>
            <a:ext cx="2254463"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Решение Комиссии:</a:t>
            </a:r>
          </a:p>
        </p:txBody>
      </p:sp>
      <p:sp>
        <p:nvSpPr>
          <p:cNvPr id="740" name="Shape 740"/>
          <p:cNvSpPr txBox="1"/>
          <p:nvPr/>
        </p:nvSpPr>
        <p:spPr>
          <a:xfrm>
            <a:off x="4347148" y="2173574"/>
            <a:ext cx="184730" cy="369332"/>
          </a:xfrm>
          <a:prstGeom prst="rect">
            <a:avLst/>
          </a:prstGeom>
          <a:noFill/>
        </p:spPr>
        <p:txBody>
          <a:bodyPr wrap="none" lIns="91440" tIns="45720" rIns="91440" bIns="45720">
            <a:spAutoFit/>
          </a:bodyPr>
          <a:lstStyle/>
          <a:p>
            <a:pPr marL="0" indent="0" algn="l"/>
            <a:endParaRPr sz="1800">
              <a:solidFill>
                <a:schemeClr val="tx1"/>
              </a:solidFill>
              <a:latin typeface="+mn-lt"/>
              <a:ea typeface="+mn-ea"/>
              <a:cs typeface="+mn-cs"/>
            </a:endParaRPr>
          </a:p>
        </p:txBody>
      </p:sp>
      <p:sp>
        <p:nvSpPr>
          <p:cNvPr id="741" name="Shape 741"/>
          <p:cNvSpPr txBox="1"/>
          <p:nvPr/>
        </p:nvSpPr>
        <p:spPr>
          <a:xfrm>
            <a:off x="3536922" y="3653375"/>
            <a:ext cx="8323876" cy="1323439"/>
          </a:xfrm>
          <a:prstGeom prst="rect">
            <a:avLst/>
          </a:prstGeom>
          <a:noFill/>
        </p:spPr>
        <p:txBody>
          <a:bodyPr wrap="square" lIns="91440" tIns="45720" rIns="91440" bIns="45720">
            <a:spAutoFit/>
          </a:bodyPr>
          <a:lstStyle/>
          <a:p>
            <a:pPr marL="0" indent="452438" algn="just"/>
            <a:r>
              <a:rPr sz="1600" err="1">
                <a:solidFill>
                  <a:schemeClr val="tx1"/>
                </a:solidFill>
                <a:latin typeface="Times New Roman"/>
                <a:ea typeface="Times New Roman"/>
                <a:cs typeface="Times New Roman"/>
              </a:rPr>
              <a:t>Исходя</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из</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Единой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информационной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системы</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жилищного</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строительства</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которая</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является</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государственной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цифровой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платформой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созданной</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для</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повышения</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прозрачности</a:t>
            </a:r>
            <a:r>
              <a:rPr sz="1600">
                <a:solidFill>
                  <a:schemeClr val="tx1"/>
                </a:solidFill>
                <a:latin typeface="Times New Roman"/>
                <a:ea typeface="Times New Roman"/>
                <a:cs typeface="Times New Roman"/>
              </a:rPr>
              <a:t> и </a:t>
            </a:r>
            <a:r>
              <a:rPr sz="1600" err="1">
                <a:solidFill>
                  <a:schemeClr val="tx1"/>
                </a:solidFill>
                <a:latin typeface="Times New Roman"/>
                <a:ea typeface="Times New Roman"/>
                <a:cs typeface="Times New Roman"/>
              </a:rPr>
              <a:t>эффективности</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управления</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данными</a:t>
            </a:r>
            <a:r>
              <a:rPr sz="1600">
                <a:solidFill>
                  <a:schemeClr val="tx1"/>
                </a:solidFill>
                <a:latin typeface="Times New Roman"/>
                <a:ea typeface="Times New Roman"/>
                <a:cs typeface="Times New Roman"/>
              </a:rPr>
              <a:t> в </a:t>
            </a:r>
            <a:r>
              <a:rPr sz="1600" err="1">
                <a:solidFill>
                  <a:schemeClr val="tx1"/>
                </a:solidFill>
                <a:latin typeface="Times New Roman"/>
                <a:ea typeface="Times New Roman"/>
                <a:cs typeface="Times New Roman"/>
              </a:rPr>
              <a:t>сфере</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жилищного</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строительства</a:t>
            </a:r>
            <a:r>
              <a:rPr sz="1600">
                <a:solidFill>
                  <a:schemeClr val="tx1"/>
                </a:solidFill>
                <a:latin typeface="Times New Roman"/>
                <a:ea typeface="Times New Roman"/>
                <a:cs typeface="Times New Roman"/>
              </a:rPr>
              <a:t> в </a:t>
            </a:r>
            <a:r>
              <a:rPr sz="1600" err="1">
                <a:solidFill>
                  <a:schemeClr val="tx1"/>
                </a:solidFill>
                <a:latin typeface="Times New Roman"/>
                <a:ea typeface="Times New Roman"/>
                <a:cs typeface="Times New Roman"/>
              </a:rPr>
              <a:t>России</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Заявителем</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представлены</a:t>
            </a:r>
            <a:r>
              <a:rPr sz="1600">
                <a:solidFill>
                  <a:schemeClr val="tx1"/>
                </a:solidFill>
                <a:latin typeface="Times New Roman"/>
                <a:ea typeface="Times New Roman"/>
                <a:cs typeface="Times New Roman"/>
              </a:rPr>
              <a:t> </a:t>
            </a:r>
            <a:r>
              <a:rPr sz="1600" b="1" err="1">
                <a:solidFill>
                  <a:schemeClr val="tx1"/>
                </a:solidFill>
                <a:latin typeface="Times New Roman"/>
                <a:ea typeface="Times New Roman"/>
                <a:cs typeface="Times New Roman"/>
              </a:rPr>
              <a:t>недостоверные</a:t>
            </a:r>
            <a:r>
              <a:rPr sz="1600" b="1">
                <a:solidFill>
                  <a:schemeClr val="tx1"/>
                </a:solidFill>
                <a:latin typeface="Times New Roman"/>
                <a:ea typeface="Times New Roman"/>
                <a:cs typeface="Times New Roman"/>
              </a:rPr>
              <a:t> </a:t>
            </a:r>
            <a:r>
              <a:rPr sz="1600" b="1" err="1">
                <a:solidFill>
                  <a:schemeClr val="tx1"/>
                </a:solidFill>
                <a:latin typeface="Times New Roman"/>
                <a:ea typeface="Times New Roman"/>
                <a:cs typeface="Times New Roman"/>
              </a:rPr>
              <a:t>сведения</a:t>
            </a:r>
            <a:r>
              <a:rPr sz="1600" b="1">
                <a:solidFill>
                  <a:schemeClr val="tx1"/>
                </a:solidFill>
                <a:latin typeface="Times New Roman"/>
                <a:ea typeface="Times New Roman"/>
                <a:cs typeface="Times New Roman"/>
              </a:rPr>
              <a:t> </a:t>
            </a:r>
            <a:r>
              <a:rPr sz="1600">
                <a:solidFill>
                  <a:schemeClr val="tx1"/>
                </a:solidFill>
                <a:latin typeface="Times New Roman"/>
                <a:ea typeface="Times New Roman"/>
                <a:cs typeface="Times New Roman"/>
              </a:rPr>
              <a:t>(</a:t>
            </a:r>
            <a:r>
              <a:rPr sz="1600" err="1">
                <a:solidFill>
                  <a:schemeClr val="tx1"/>
                </a:solidFill>
                <a:latin typeface="Times New Roman"/>
                <a:ea typeface="Times New Roman"/>
                <a:cs typeface="Times New Roman"/>
              </a:rPr>
              <a:t>генеральным</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подрядчиком</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является</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иное</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лицо</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не</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совпадает</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этажность</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объекта</a:t>
            </a:r>
            <a:r>
              <a:rPr sz="1600">
                <a:solidFill>
                  <a:schemeClr val="tx1"/>
                </a:solidFill>
                <a:latin typeface="Times New Roman"/>
                <a:ea typeface="Times New Roman"/>
                <a:cs typeface="Times New Roman"/>
              </a:rPr>
              <a:t> и </a:t>
            </a:r>
            <a:r>
              <a:rPr sz="1600" err="1">
                <a:solidFill>
                  <a:schemeClr val="tx1"/>
                </a:solidFill>
                <a:latin typeface="Times New Roman"/>
                <a:ea typeface="Times New Roman"/>
                <a:cs typeface="Times New Roman"/>
              </a:rPr>
              <a:t>тд</a:t>
            </a:r>
            <a:r>
              <a:rPr sz="1600">
                <a:solidFill>
                  <a:schemeClr val="tx1"/>
                </a:solidFill>
                <a:latin typeface="Times New Roman"/>
                <a:ea typeface="Times New Roman"/>
                <a:cs typeface="Times New Roman"/>
              </a:rPr>
              <a:t>.)</a:t>
            </a:r>
            <a:endParaRPr sz="1800">
              <a:solidFill>
                <a:schemeClr val="tx1"/>
              </a:solidFill>
              <a:latin typeface="+mn-lt"/>
              <a:ea typeface="+mn-ea"/>
              <a:cs typeface="+mn-cs"/>
            </a:endParaRPr>
          </a:p>
        </p:txBody>
      </p:sp>
      <p:sp>
        <p:nvSpPr>
          <p:cNvPr id="742" name="Shape 742"/>
          <p:cNvSpPr/>
          <p:nvPr/>
        </p:nvSpPr>
        <p:spPr>
          <a:xfrm>
            <a:off x="3374477" y="475962"/>
            <a:ext cx="1945341" cy="369331"/>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Объект закупки:</a:t>
            </a:r>
          </a:p>
        </p:txBody>
      </p:sp>
      <p:sp>
        <p:nvSpPr>
          <p:cNvPr id="743" name="Shape 743"/>
          <p:cNvSpPr txBox="1"/>
          <p:nvPr/>
        </p:nvSpPr>
        <p:spPr>
          <a:xfrm>
            <a:off x="4733186" y="506739"/>
            <a:ext cx="6684221" cy="338554"/>
          </a:xfrm>
          <a:prstGeom prst="rect">
            <a:avLst/>
          </a:prstGeom>
          <a:noFill/>
        </p:spPr>
        <p:txBody>
          <a:bodyPr wrap="square" lIns="91440" tIns="45720" rIns="91440" bIns="45720">
            <a:spAutoFit/>
          </a:bodyPr>
          <a:lstStyle/>
          <a:p>
            <a:pPr marL="0" indent="452438" algn="l"/>
            <a:r>
              <a:rPr sz="1600" err="1">
                <a:solidFill>
                  <a:schemeClr val="tx1"/>
                </a:solidFill>
                <a:latin typeface="Times New Roman"/>
                <a:ea typeface="Times New Roman"/>
                <a:cs typeface="Times New Roman"/>
              </a:rPr>
              <a:t>Строительство</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спортивно-оздоровительного</a:t>
            </a:r>
            <a:r>
              <a:rPr sz="1600">
                <a:solidFill>
                  <a:schemeClr val="tx1"/>
                </a:solidFill>
                <a:latin typeface="Times New Roman"/>
                <a:ea typeface="Times New Roman"/>
                <a:cs typeface="Times New Roman"/>
              </a:rPr>
              <a:t> </a:t>
            </a:r>
            <a:r>
              <a:rPr sz="1600" err="1">
                <a:solidFill>
                  <a:schemeClr val="tx1"/>
                </a:solidFill>
                <a:latin typeface="Times New Roman"/>
                <a:ea typeface="Times New Roman"/>
                <a:cs typeface="Times New Roman"/>
              </a:rPr>
              <a:t>комплекса</a:t>
            </a:r>
            <a:r>
              <a:rPr sz="1600">
                <a:solidFill>
                  <a:schemeClr val="tx1"/>
                </a:solidFill>
                <a:latin typeface="Times New Roman"/>
                <a:ea typeface="Times New Roman"/>
                <a:cs typeface="Times New Roman"/>
              </a:rPr>
              <a:t> с </a:t>
            </a:r>
            <a:r>
              <a:rPr sz="1600" err="1">
                <a:solidFill>
                  <a:schemeClr val="tx1"/>
                </a:solidFill>
                <a:latin typeface="Times New Roman"/>
                <a:ea typeface="Times New Roman"/>
                <a:cs typeface="Times New Roman"/>
              </a:rPr>
              <a:t>бассейном</a:t>
            </a:r>
            <a:endParaRPr sz="1800">
              <a:solidFill>
                <a:schemeClr val="tx1"/>
              </a:solidFill>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GroupShape 744"/>
        <p:cNvGrpSpPr/>
        <p:nvPr/>
      </p:nvGrpSpPr>
      <p:grpSpPr>
        <a:xfrm>
          <a:off x="0" y="0"/>
          <a:ext cx="0" cy="0"/>
          <a:chOff x="0" y="0"/>
          <a:chExt cx="0" cy="0"/>
        </a:xfrm>
      </p:grpSpPr>
      <p:pic>
        <p:nvPicPr>
          <p:cNvPr id="746" name="Picture 746"/>
          <p:cNvPicPr/>
          <p:nvPr/>
        </p:nvPicPr>
        <p:blipFill>
          <a:blip r:embed="rId2"/>
          <a:srcRect l="31461"/>
          <a:stretch/>
        </p:blipFill>
        <p:spPr>
          <a:xfrm>
            <a:off x="7406792" y="457200"/>
            <a:ext cx="5606144" cy="6228354"/>
          </a:xfrm>
          <a:prstGeom prst="rect">
            <a:avLst/>
          </a:prstGeom>
          <a:ln>
            <a:noFill/>
          </a:ln>
        </p:spPr>
      </p:pic>
      <p:pic>
        <p:nvPicPr>
          <p:cNvPr id="748" name="Picture 748"/>
          <p:cNvPicPr/>
          <p:nvPr/>
        </p:nvPicPr>
        <p:blipFill>
          <a:blip r:embed="rId3"/>
          <a:stretch/>
        </p:blipFill>
        <p:spPr>
          <a:xfrm>
            <a:off x="149497" y="-279325"/>
            <a:ext cx="3423864" cy="3423864"/>
          </a:xfrm>
          <a:prstGeom prst="rect">
            <a:avLst/>
          </a:prstGeom>
        </p:spPr>
      </p:pic>
      <p:sp>
        <p:nvSpPr>
          <p:cNvPr id="749" name="Shape 749"/>
          <p:cNvSpPr/>
          <p:nvPr/>
        </p:nvSpPr>
        <p:spPr>
          <a:xfrm>
            <a:off x="324877" y="185060"/>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750" name="Shape 750"/>
          <p:cNvSpPr txBox="1"/>
          <p:nvPr/>
        </p:nvSpPr>
        <p:spPr>
          <a:xfrm>
            <a:off x="324877" y="607388"/>
            <a:ext cx="2838547" cy="1077218"/>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П-159/24</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p:txBody>
      </p:sp>
      <p:pic>
        <p:nvPicPr>
          <p:cNvPr id="752" name="Picture 752"/>
          <p:cNvPicPr/>
          <p:nvPr/>
        </p:nvPicPr>
        <p:blipFill>
          <a:blip r:embed="rId4"/>
          <a:srcRect l="18378" t="22518" r="14078" b="25491"/>
          <a:stretch/>
        </p:blipFill>
        <p:spPr>
          <a:xfrm>
            <a:off x="1902386" y="2128345"/>
            <a:ext cx="1398979" cy="619418"/>
          </a:xfrm>
          <a:prstGeom prst="rect">
            <a:avLst/>
          </a:prstGeom>
        </p:spPr>
      </p:pic>
      <p:sp>
        <p:nvSpPr>
          <p:cNvPr id="753" name="Shape 753"/>
          <p:cNvSpPr txBox="1"/>
          <p:nvPr/>
        </p:nvSpPr>
        <p:spPr>
          <a:xfrm>
            <a:off x="35775" y="2807050"/>
            <a:ext cx="11867122" cy="3108543"/>
          </a:xfrm>
          <a:prstGeom prst="rect">
            <a:avLst/>
          </a:prstGeom>
          <a:noFill/>
        </p:spPr>
        <p:txBody>
          <a:bodyPr wrap="square" lIns="91440" tIns="45720" rIns="91440" bIns="45720">
            <a:spAutoFit/>
          </a:bodyPr>
          <a:lstStyle>
            <a:defPPr/>
            <a:lvl1pPr marL="0" lvl="0" indent="452438" algn="just">
              <a:defRPr sz="1400">
                <a:solidFill>
                  <a:srgbClr val="00345E"/>
                </a:solidFill>
                <a:latin typeface="Times New Roman"/>
                <a:ea typeface="Times New Roman"/>
                <a:cs typeface="Times New Roman"/>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452438" algn="just"/>
            <a:r>
              <a:rPr>
                <a:solidFill>
                  <a:schemeClr val="tx1"/>
                </a:solidFill>
              </a:rPr>
              <a:t>- акт приемки объекта капитального строительства, а также акты выполненных работ, подтверждающие цену выполненных работ; </a:t>
            </a:r>
          </a:p>
          <a:p>
            <a:pPr marL="0" indent="452438" algn="just"/>
            <a:r>
              <a:rPr>
                <a:solidFill>
                  <a:schemeClr val="tx1"/>
                </a:solidFill>
              </a:rPr>
              <a:t>- разрешение на ввод Объекта в эксплуатацию от </a:t>
            </a:r>
            <a:r>
              <a:rPr b="1" u="sng">
                <a:solidFill>
                  <a:schemeClr val="tx1"/>
                </a:solidFill>
              </a:rPr>
              <a:t>25.12.2018 </a:t>
            </a:r>
            <a:r>
              <a:rPr>
                <a:solidFill>
                  <a:schemeClr val="tx1"/>
                </a:solidFill>
              </a:rPr>
              <a:t>№ 63-301000-158-2015, выданное Министерством строительства Самарской области.</a:t>
            </a:r>
          </a:p>
          <a:p>
            <a:pPr marL="0" indent="452438" algn="just"/>
            <a:r>
              <a:rPr>
                <a:solidFill>
                  <a:schemeClr val="tx1"/>
                </a:solidFill>
              </a:rPr>
              <a:t>	ФАС России в адрес Министерства строительства Самарской области направлен запрос информации от 08.07.2024 № ПИ/59907/24 о предоставлении оригинала разрешения на ввод Объекта в эксплуатацию от 25.12.2018 № 63-301000-158-2015.</a:t>
            </a:r>
          </a:p>
          <a:p>
            <a:pPr marL="0" indent="452438" algn="just"/>
            <a:r>
              <a:rPr>
                <a:solidFill>
                  <a:schemeClr val="tx1"/>
                </a:solidFill>
              </a:rPr>
              <a:t>	В ответ на вышеуказанный запрос, представлено разрешение на ввод Объекта в эксплуатацию № 63-301000-158-2015, выданное  </a:t>
            </a:r>
            <a:r>
              <a:rPr b="1" u="sng">
                <a:solidFill>
                  <a:schemeClr val="tx1"/>
                </a:solidFill>
              </a:rPr>
              <a:t>25.12.2017</a:t>
            </a:r>
            <a:r>
              <a:rPr>
                <a:solidFill>
                  <a:schemeClr val="tx1"/>
                </a:solidFill>
              </a:rPr>
              <a:t>. Кроме того, ФНС России адрес ФАС России направило письмо от 03.07.2024 № 31-1-04/0046ДСП@, согласно которому договорные отношения и взаиморасчеты по Договору отсутствуют.</a:t>
            </a:r>
          </a:p>
          <a:p>
            <a:pPr marL="0" indent="452438" algn="just"/>
            <a:r>
              <a:rPr>
                <a:solidFill>
                  <a:schemeClr val="tx1"/>
                </a:solidFill>
              </a:rPr>
              <a:t>	Учитывая изложенное, Комиссия приходит к выводу, что представленные Победителем документы в качестве подтверждения опыта выполнения работ по позиции 7 приложения к Постановлению № 2571 являются подложными и носят мнимый характер, следовательно, не подтверждают наличие у Победителя опыта выполнения работ, связанного с предметом контракта. </a:t>
            </a:r>
          </a:p>
          <a:p>
            <a:pPr marL="0" indent="452438" algn="just"/>
            <a:endParaRPr>
              <a:solidFill>
                <a:schemeClr val="tx1"/>
              </a:solidFill>
            </a:endParaRPr>
          </a:p>
          <a:p>
            <a:pPr marL="0" indent="452438" algn="just"/>
            <a:r>
              <a:rPr>
                <a:solidFill>
                  <a:schemeClr val="tx1"/>
                </a:solidFill>
              </a:rPr>
              <a:t>	</a:t>
            </a:r>
            <a:r>
              <a:rPr i="1">
                <a:solidFill>
                  <a:schemeClr val="tx1"/>
                </a:solidFill>
              </a:rPr>
              <a:t>Выдано предписание, согласно которому Оператору электронной площадки отменить размещение информации и документов</a:t>
            </a:r>
            <a:br>
              <a:rPr i="1">
                <a:solidFill>
                  <a:schemeClr val="tx1"/>
                </a:solidFill>
              </a:rPr>
            </a:br>
            <a:r>
              <a:rPr i="1">
                <a:solidFill>
                  <a:schemeClr val="tx1"/>
                </a:solidFill>
              </a:rPr>
              <a:t>ООО «Парк-Инвест» в реестре участников закупок, аккредитованных на электронной площадке, в соответствии с требованиями законодательства Российской Федерации о контрактной системе в сфере закупок и с учетом решения от 11.07.2024 по делу № П-159/24.</a:t>
            </a:r>
          </a:p>
        </p:txBody>
      </p:sp>
      <p:pic>
        <p:nvPicPr>
          <p:cNvPr id="755" name="Picture 755"/>
          <p:cNvPicPr/>
          <p:nvPr/>
        </p:nvPicPr>
        <p:blipFill>
          <a:blip r:embed="rId5"/>
          <a:srcRect l="96064" r="-2107"/>
          <a:stretch/>
        </p:blipFill>
        <p:spPr>
          <a:xfrm rot="16200000">
            <a:off x="5781177" y="434701"/>
            <a:ext cx="629646" cy="12192000"/>
          </a:xfrm>
          <a:prstGeom prst="rect">
            <a:avLst/>
          </a:prstGeom>
        </p:spPr>
      </p:pic>
      <p:sp>
        <p:nvSpPr>
          <p:cNvPr id="756" name="Shape 756"/>
          <p:cNvSpPr txBox="1"/>
          <p:nvPr/>
        </p:nvSpPr>
        <p:spPr>
          <a:xfrm>
            <a:off x="3573361" y="900048"/>
            <a:ext cx="8293762" cy="1815882"/>
          </a:xfrm>
          <a:prstGeom prst="rect">
            <a:avLst/>
          </a:prstGeom>
          <a:noFill/>
        </p:spPr>
        <p:txBody>
          <a:bodyPr wrap="square" lIns="91440" tIns="45720" rIns="91440" bIns="45720">
            <a:spAutoFit/>
          </a:bodyPr>
          <a:lstStyle/>
          <a:p>
            <a:pPr marL="0" indent="0" algn="just"/>
            <a:r>
              <a:rPr sz="1400">
                <a:solidFill>
                  <a:srgbClr val="00345E"/>
                </a:solidFill>
                <a:latin typeface="Times New Roman"/>
                <a:ea typeface="Times New Roman"/>
                <a:cs typeface="Times New Roman"/>
              </a:rPr>
              <a:t>	</a:t>
            </a:r>
            <a:r>
              <a:rPr sz="1400">
                <a:solidFill>
                  <a:schemeClr val="tx1"/>
                </a:solidFill>
                <a:latin typeface="Times New Roman"/>
                <a:ea typeface="Times New Roman"/>
                <a:cs typeface="Times New Roman"/>
              </a:rPr>
              <a:t>Комиссией по осуществлению закупок неправомерно признана заявка Победителя соответствующей требованиям Извещения и Закона о контрактной системе.</a:t>
            </a:r>
            <a:endParaRPr sz="1800">
              <a:solidFill>
                <a:schemeClr val="tx1"/>
              </a:solidFill>
              <a:latin typeface="+mn-lt"/>
              <a:ea typeface="+mn-ea"/>
              <a:cs typeface="+mn-cs"/>
            </a:endParaRPr>
          </a:p>
          <a:p>
            <a:pPr marL="0" indent="0" algn="just"/>
            <a:r>
              <a:rPr sz="1400">
                <a:solidFill>
                  <a:schemeClr val="tx1"/>
                </a:solidFill>
                <a:latin typeface="Times New Roman"/>
                <a:ea typeface="Times New Roman"/>
                <a:cs typeface="Times New Roman"/>
              </a:rPr>
              <a:t>	Комиссией установлено, что в реестре участников закупок, аккредитованных на электронной площадке, по позиции 7 приложения к Постановлению № 2571 размещены следующие документы Победителя:</a:t>
            </a:r>
            <a:endParaRPr sz="1800">
              <a:solidFill>
                <a:schemeClr val="tx1"/>
              </a:solidFill>
              <a:latin typeface="+mn-lt"/>
              <a:ea typeface="+mn-ea"/>
              <a:cs typeface="+mn-cs"/>
            </a:endParaRPr>
          </a:p>
          <a:p>
            <a:pPr marL="0" indent="0" algn="just"/>
            <a:r>
              <a:rPr sz="1400">
                <a:solidFill>
                  <a:schemeClr val="tx1"/>
                </a:solidFill>
                <a:latin typeface="Times New Roman"/>
                <a:ea typeface="Times New Roman"/>
                <a:cs typeface="Times New Roman"/>
              </a:rPr>
              <a:t>	- договор генерального подряда от 22.07.2015 № 22-ПИ2015, заключенный между Победителем и ООО «Альфа-Строй» на выполнение работ по строительству объекта на сумму</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1 957 272 263 руб.; </a:t>
            </a:r>
            <a:endParaRPr sz="1800">
              <a:solidFill>
                <a:schemeClr val="tx1"/>
              </a:solidFill>
              <a:latin typeface="+mn-lt"/>
              <a:ea typeface="+mn-ea"/>
              <a:cs typeface="+mn-cs"/>
            </a:endParaRPr>
          </a:p>
        </p:txBody>
      </p:sp>
      <p:sp>
        <p:nvSpPr>
          <p:cNvPr id="757" name="Shape 757"/>
          <p:cNvSpPr/>
          <p:nvPr/>
        </p:nvSpPr>
        <p:spPr>
          <a:xfrm>
            <a:off x="3633391" y="599654"/>
            <a:ext cx="2027350" cy="338554"/>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Решение Комиссии:</a:t>
            </a:r>
          </a:p>
        </p:txBody>
      </p:sp>
      <p:sp>
        <p:nvSpPr>
          <p:cNvPr id="758" name="Shape 758"/>
          <p:cNvSpPr txBox="1"/>
          <p:nvPr/>
        </p:nvSpPr>
        <p:spPr>
          <a:xfrm>
            <a:off x="4347148" y="2173574"/>
            <a:ext cx="184730" cy="369332"/>
          </a:xfrm>
          <a:prstGeom prst="rect">
            <a:avLst/>
          </a:prstGeom>
          <a:noFill/>
        </p:spPr>
        <p:txBody>
          <a:bodyPr wrap="none" lIns="91440" tIns="45720" rIns="91440" bIns="45720">
            <a:spAutoFit/>
          </a:bodyPr>
          <a:lstStyle/>
          <a:p>
            <a:pPr marL="0" indent="0" algn="l"/>
            <a:endParaRPr sz="1800">
              <a:solidFill>
                <a:schemeClr val="tx1"/>
              </a:solidFill>
              <a:latin typeface="+mn-lt"/>
              <a:ea typeface="+mn-ea"/>
              <a:cs typeface="+mn-cs"/>
            </a:endParaRPr>
          </a:p>
        </p:txBody>
      </p:sp>
      <p:sp>
        <p:nvSpPr>
          <p:cNvPr id="759" name="Shape 759"/>
          <p:cNvSpPr/>
          <p:nvPr/>
        </p:nvSpPr>
        <p:spPr>
          <a:xfrm>
            <a:off x="3633391" y="155863"/>
            <a:ext cx="1752402" cy="338554"/>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Объект закупки:</a:t>
            </a:r>
          </a:p>
        </p:txBody>
      </p:sp>
      <p:sp>
        <p:nvSpPr>
          <p:cNvPr id="760" name="Shape 760"/>
          <p:cNvSpPr txBox="1"/>
          <p:nvPr/>
        </p:nvSpPr>
        <p:spPr>
          <a:xfrm>
            <a:off x="4785209" y="157739"/>
            <a:ext cx="7081915" cy="523220"/>
          </a:xfrm>
          <a:prstGeom prst="rect">
            <a:avLst/>
          </a:prstGeom>
          <a:noFill/>
        </p:spPr>
        <p:txBody>
          <a:bodyPr wrap="square" lIns="91440" tIns="45720" rIns="91440" bIns="45720">
            <a:spAutoFit/>
          </a:bodyPr>
          <a:lstStyle/>
          <a:p>
            <a:pPr marL="0" indent="452438" algn="just"/>
            <a:r>
              <a:rPr sz="1400">
                <a:solidFill>
                  <a:schemeClr val="tx1"/>
                </a:solidFill>
                <a:latin typeface="Times New Roman"/>
                <a:ea typeface="Times New Roman"/>
                <a:cs typeface="Times New Roman"/>
              </a:rPr>
              <a:t>выполнение работ по строительству объекта: «Административное здание ИФНС России по г. Сургуту»</a:t>
            </a:r>
            <a:endParaRPr sz="1800">
              <a:solidFill>
                <a:schemeClr val="tx1"/>
              </a:solidFill>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GroupShape 761"/>
        <p:cNvGrpSpPr/>
        <p:nvPr/>
      </p:nvGrpSpPr>
      <p:grpSpPr>
        <a:xfrm>
          <a:off x="0" y="0"/>
          <a:ext cx="0" cy="0"/>
          <a:chOff x="0" y="0"/>
          <a:chExt cx="0" cy="0"/>
        </a:xfrm>
      </p:grpSpPr>
      <p:pic>
        <p:nvPicPr>
          <p:cNvPr id="763" name="Picture 763"/>
          <p:cNvPicPr/>
          <p:nvPr/>
        </p:nvPicPr>
        <p:blipFill>
          <a:blip r:embed="rId2"/>
          <a:srcRect l="31461"/>
          <a:stretch/>
        </p:blipFill>
        <p:spPr>
          <a:xfrm>
            <a:off x="7406792" y="457200"/>
            <a:ext cx="5606144" cy="6228354"/>
          </a:xfrm>
          <a:prstGeom prst="rect">
            <a:avLst/>
          </a:prstGeom>
          <a:ln>
            <a:noFill/>
          </a:ln>
        </p:spPr>
      </p:pic>
      <p:pic>
        <p:nvPicPr>
          <p:cNvPr id="765" name="Picture 765"/>
          <p:cNvPicPr/>
          <p:nvPr/>
        </p:nvPicPr>
        <p:blipFill>
          <a:blip r:embed="rId3"/>
          <a:stretch/>
        </p:blipFill>
        <p:spPr>
          <a:xfrm>
            <a:off x="149497" y="-279325"/>
            <a:ext cx="3423864" cy="3423864"/>
          </a:xfrm>
          <a:prstGeom prst="rect">
            <a:avLst/>
          </a:prstGeom>
        </p:spPr>
      </p:pic>
      <p:sp>
        <p:nvSpPr>
          <p:cNvPr id="766" name="Shape 766"/>
          <p:cNvSpPr/>
          <p:nvPr/>
        </p:nvSpPr>
        <p:spPr>
          <a:xfrm>
            <a:off x="324877" y="185060"/>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767" name="Shape 767"/>
          <p:cNvSpPr txBox="1"/>
          <p:nvPr/>
        </p:nvSpPr>
        <p:spPr>
          <a:xfrm>
            <a:off x="324877" y="607388"/>
            <a:ext cx="2838547" cy="1077218"/>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28/06/105-2009/2024</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p:txBody>
      </p:sp>
      <p:pic>
        <p:nvPicPr>
          <p:cNvPr id="769" name="Picture 769"/>
          <p:cNvPicPr/>
          <p:nvPr/>
        </p:nvPicPr>
        <p:blipFill>
          <a:blip r:embed="rId4"/>
          <a:srcRect l="18378" t="22518" r="14078" b="25491"/>
          <a:stretch/>
        </p:blipFill>
        <p:spPr>
          <a:xfrm>
            <a:off x="1902386" y="2128345"/>
            <a:ext cx="1398979" cy="619418"/>
          </a:xfrm>
          <a:prstGeom prst="rect">
            <a:avLst/>
          </a:prstGeom>
        </p:spPr>
      </p:pic>
      <p:sp>
        <p:nvSpPr>
          <p:cNvPr id="770" name="Shape 770"/>
          <p:cNvSpPr txBox="1"/>
          <p:nvPr/>
        </p:nvSpPr>
        <p:spPr>
          <a:xfrm>
            <a:off x="35775" y="2807050"/>
            <a:ext cx="11867122" cy="2462213"/>
          </a:xfrm>
          <a:prstGeom prst="rect">
            <a:avLst/>
          </a:prstGeom>
          <a:noFill/>
        </p:spPr>
        <p:txBody>
          <a:bodyPr wrap="square" lIns="91440" tIns="45720" rIns="91440" bIns="45720">
            <a:spAutoFit/>
          </a:bodyPr>
          <a:lstStyle>
            <a:defPPr/>
            <a:lvl1pPr marL="0" lvl="0" indent="452438" algn="just">
              <a:defRPr sz="1400">
                <a:solidFill>
                  <a:srgbClr val="00345E"/>
                </a:solidFill>
                <a:latin typeface="Times New Roman"/>
                <a:ea typeface="Times New Roman"/>
                <a:cs typeface="Times New Roman"/>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452438" algn="just"/>
            <a:r>
              <a:rPr>
                <a:solidFill>
                  <a:schemeClr val="tx1"/>
                </a:solidFill>
              </a:rPr>
              <a:t>‒ договор генерального подряда на выполнение работ по строительству ИЖС от 30.11.2021 № КП-972 заключенный между ООО «Инженерные системы» и Ивонинским А.Н. (далее – Договор);</a:t>
            </a:r>
          </a:p>
          <a:p>
            <a:pPr marL="0" indent="452438" algn="just"/>
            <a:r>
              <a:rPr>
                <a:solidFill>
                  <a:schemeClr val="tx1"/>
                </a:solidFill>
              </a:rPr>
              <a:t>‒ акты приемки выполненных работ.</a:t>
            </a:r>
          </a:p>
          <a:p>
            <a:pPr marL="0" indent="452438" algn="just"/>
            <a:r>
              <a:rPr>
                <a:solidFill>
                  <a:schemeClr val="tx1"/>
                </a:solidFill>
              </a:rPr>
              <a:t>Комиссией в адрес Ивонинского А.Н. направлен запрос от 27.08.2024 № 28/76745/24 о достоверности Договора. По результатам рассмотрения запроса получен ответ об отсутствии между Заявителем и Ивонинским А.Н. каких-либо договорных обязательств, в том числе по Договору.</a:t>
            </a:r>
          </a:p>
          <a:p>
            <a:pPr marL="0" indent="452438" algn="just"/>
            <a:r>
              <a:rPr>
                <a:solidFill>
                  <a:schemeClr val="tx1"/>
                </a:solidFill>
              </a:rPr>
              <a:t>Учитывая изложенное, Комиссия приходит к выводу, что действия Комиссии по осуществлению закупок, отклонившей заявку Заявителя ввиду представления недостоверных сведений в качестве подтверждения наличия опыта по позиции 7 приложения к Постановлению № 2571, не противоречат положениям Закона о контрактной системе, в связи с чем довод Заявителя не нашел своего подтверждения.</a:t>
            </a:r>
          </a:p>
          <a:p>
            <a:pPr marL="0" indent="452438" algn="just"/>
            <a:r>
              <a:rPr>
                <a:solidFill>
                  <a:schemeClr val="tx1"/>
                </a:solidFill>
              </a:rPr>
              <a:t>	</a:t>
            </a:r>
            <a:r>
              <a:rPr b="1" i="1">
                <a:solidFill>
                  <a:schemeClr val="tx1"/>
                </a:solidFill>
              </a:rPr>
              <a:t>Кроме того, в действиях Заявителя,  предоставившего в контролирующий орган заведомо недостоверную информацию и документы, образуют признаки состава административного правонарушения, ответственность за совершение которого предусмотренного частью 1 статьи 19.7.2 КоАП.</a:t>
            </a:r>
          </a:p>
        </p:txBody>
      </p:sp>
      <p:pic>
        <p:nvPicPr>
          <p:cNvPr id="772" name="Picture 772"/>
          <p:cNvPicPr/>
          <p:nvPr/>
        </p:nvPicPr>
        <p:blipFill>
          <a:blip r:embed="rId5"/>
          <a:srcRect l="96064" r="-2107"/>
          <a:stretch/>
        </p:blipFill>
        <p:spPr>
          <a:xfrm rot="16200000">
            <a:off x="5781177" y="434701"/>
            <a:ext cx="629646" cy="12192000"/>
          </a:xfrm>
          <a:prstGeom prst="rect">
            <a:avLst/>
          </a:prstGeom>
        </p:spPr>
      </p:pic>
      <p:sp>
        <p:nvSpPr>
          <p:cNvPr id="773" name="Shape 773"/>
          <p:cNvSpPr txBox="1"/>
          <p:nvPr/>
        </p:nvSpPr>
        <p:spPr>
          <a:xfrm>
            <a:off x="3567009" y="1192084"/>
            <a:ext cx="8293762" cy="1600438"/>
          </a:xfrm>
          <a:prstGeom prst="rect">
            <a:avLst/>
          </a:prstGeom>
          <a:noFill/>
        </p:spPr>
        <p:txBody>
          <a:bodyPr wrap="square" lIns="91440" tIns="45720" rIns="91440" bIns="45720">
            <a:spAutoFit/>
          </a:bodyPr>
          <a:lstStyle/>
          <a:p>
            <a:pPr marL="0" indent="452438" algn="just"/>
            <a:r>
              <a:rPr sz="1400">
                <a:solidFill>
                  <a:schemeClr val="tx1"/>
                </a:solidFill>
                <a:latin typeface="Times New Roman"/>
                <a:ea typeface="Times New Roman"/>
                <a:cs typeface="Times New Roman"/>
              </a:rPr>
              <a:t>Согласно протоколу подведения итогов заявка Заявителя признана не соответствующей требованиям Извещения и Закона о контрактной системе в связи с выявлением недостоверной информации, содержащейся в заявке на участие в закупке.</a:t>
            </a:r>
            <a:endParaRPr sz="1800">
              <a:solidFill>
                <a:schemeClr val="tx1"/>
              </a:solidFill>
              <a:latin typeface="+mn-lt"/>
              <a:ea typeface="+mn-ea"/>
              <a:cs typeface="+mn-cs"/>
            </a:endParaRPr>
          </a:p>
          <a:p>
            <a:pPr marL="0" indent="452438" algn="just"/>
            <a:r>
              <a:rPr sz="1400">
                <a:solidFill>
                  <a:schemeClr val="tx1"/>
                </a:solidFill>
                <a:latin typeface="Times New Roman"/>
                <a:ea typeface="Times New Roman"/>
                <a:cs typeface="Times New Roman"/>
              </a:rPr>
              <a:t>Комиссией установлено, что Оператором электронной площадки в реестре участников закупки, аккредитованных на электронной площадке, в качестве подтверждения наличия у Заявителя опыта выполнения работ в соответствии с позицией 7 приложения к Постановлению № 2571 размещены, в том числе копии следующих документов:</a:t>
            </a:r>
            <a:endParaRPr sz="1800">
              <a:solidFill>
                <a:schemeClr val="tx1"/>
              </a:solidFill>
              <a:latin typeface="+mn-lt"/>
              <a:ea typeface="+mn-ea"/>
              <a:cs typeface="+mn-cs"/>
            </a:endParaRPr>
          </a:p>
        </p:txBody>
      </p:sp>
      <p:sp>
        <p:nvSpPr>
          <p:cNvPr id="774" name="Shape 774"/>
          <p:cNvSpPr/>
          <p:nvPr/>
        </p:nvSpPr>
        <p:spPr>
          <a:xfrm>
            <a:off x="3567009" y="924298"/>
            <a:ext cx="2027350" cy="338553"/>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Решение Комиссии:</a:t>
            </a:r>
          </a:p>
        </p:txBody>
      </p:sp>
      <p:sp>
        <p:nvSpPr>
          <p:cNvPr id="775" name="Shape 775"/>
          <p:cNvSpPr txBox="1"/>
          <p:nvPr/>
        </p:nvSpPr>
        <p:spPr>
          <a:xfrm>
            <a:off x="4347148" y="2173574"/>
            <a:ext cx="184730" cy="369332"/>
          </a:xfrm>
          <a:prstGeom prst="rect">
            <a:avLst/>
          </a:prstGeom>
          <a:noFill/>
        </p:spPr>
        <p:txBody>
          <a:bodyPr wrap="none" lIns="91440" tIns="45720" rIns="91440" bIns="45720">
            <a:spAutoFit/>
          </a:bodyPr>
          <a:lstStyle/>
          <a:p>
            <a:pPr marL="0" indent="0" algn="l"/>
            <a:endParaRPr sz="1800">
              <a:solidFill>
                <a:schemeClr val="tx1"/>
              </a:solidFill>
              <a:latin typeface="+mn-lt"/>
              <a:ea typeface="+mn-ea"/>
              <a:cs typeface="+mn-cs"/>
            </a:endParaRPr>
          </a:p>
        </p:txBody>
      </p:sp>
      <p:sp>
        <p:nvSpPr>
          <p:cNvPr id="776" name="Shape 776"/>
          <p:cNvSpPr/>
          <p:nvPr/>
        </p:nvSpPr>
        <p:spPr>
          <a:xfrm>
            <a:off x="3633391" y="155863"/>
            <a:ext cx="1752402" cy="338554"/>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Объект закупки:</a:t>
            </a:r>
          </a:p>
        </p:txBody>
      </p:sp>
      <p:sp>
        <p:nvSpPr>
          <p:cNvPr id="777" name="Shape 777"/>
          <p:cNvSpPr txBox="1"/>
          <p:nvPr/>
        </p:nvSpPr>
        <p:spPr>
          <a:xfrm>
            <a:off x="4785209" y="157739"/>
            <a:ext cx="7081915" cy="523220"/>
          </a:xfrm>
          <a:prstGeom prst="rect">
            <a:avLst/>
          </a:prstGeom>
          <a:noFill/>
        </p:spPr>
        <p:txBody>
          <a:bodyPr wrap="square" lIns="91440" tIns="45720" rIns="91440" bIns="45720">
            <a:spAutoFit/>
          </a:bodyPr>
          <a:lstStyle/>
          <a:p>
            <a:pPr marL="0" indent="452438" algn="just"/>
            <a:r>
              <a:rPr sz="1400">
                <a:solidFill>
                  <a:schemeClr val="tx1"/>
                </a:solidFill>
                <a:latin typeface="Times New Roman"/>
                <a:ea typeface="Times New Roman"/>
                <a:cs typeface="Times New Roman"/>
              </a:rPr>
              <a:t>на проектирование и строительство объекта: «Средняя общеобразовательная школа на 600 мест по адресу Ленинградская область, г. Тихвин, 1а микрорайон, 25»</a:t>
            </a:r>
            <a:endParaRPr sz="1800">
              <a:solidFill>
                <a:schemeClr val="tx1"/>
              </a:solidFill>
              <a:latin typeface="+mn-lt"/>
              <a:ea typeface="+mn-ea"/>
              <a:cs typeface="+mn-cs"/>
            </a:endParaRPr>
          </a:p>
        </p:txBody>
      </p:sp>
      <p:sp>
        <p:nvSpPr>
          <p:cNvPr id="778" name="Shape 778"/>
          <p:cNvSpPr/>
          <p:nvPr/>
        </p:nvSpPr>
        <p:spPr>
          <a:xfrm>
            <a:off x="3633391" y="623427"/>
            <a:ext cx="802206" cy="338554"/>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Довод:</a:t>
            </a:r>
          </a:p>
        </p:txBody>
      </p:sp>
      <p:sp>
        <p:nvSpPr>
          <p:cNvPr id="779" name="Shape 779"/>
          <p:cNvSpPr txBox="1"/>
          <p:nvPr/>
        </p:nvSpPr>
        <p:spPr>
          <a:xfrm>
            <a:off x="4375272" y="642122"/>
            <a:ext cx="6509288" cy="307777"/>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согласно жалобе заявка заявителя неправомерно отклонена</a:t>
            </a:r>
            <a:endParaRPr sz="1800">
              <a:solidFill>
                <a:schemeClr val="tx1"/>
              </a:solidFill>
              <a:latin typeface="+mn-lt"/>
              <a:ea typeface="+mn-ea"/>
              <a:cs typeface="+mn-cs"/>
            </a:endParaRPr>
          </a:p>
        </p:txBody>
      </p:sp>
      <p:sp>
        <p:nvSpPr>
          <p:cNvPr id="780" name="Shape 780"/>
          <p:cNvSpPr/>
          <p:nvPr/>
        </p:nvSpPr>
        <p:spPr>
          <a:xfrm>
            <a:off x="4662152" y="5668319"/>
            <a:ext cx="7529848" cy="584775"/>
          </a:xfrm>
          <a:prstGeom prst="rect">
            <a:avLst/>
          </a:prstGeom>
        </p:spPr>
        <p:txBody>
          <a:bodyPr wrap="square" lIns="91440" tIns="45720" rIns="91440" bIns="45720">
            <a:spAutoFit/>
          </a:bodyPr>
          <a:lstStyle/>
          <a:p>
            <a:pPr marL="0" indent="0" algn="just"/>
            <a:r>
              <a:rPr sz="1600" b="1">
                <a:solidFill>
                  <a:srgbClr val="FF0000"/>
                </a:solidFill>
                <a:latin typeface="Times New Roman"/>
                <a:ea typeface="Times New Roman"/>
                <a:cs typeface="Times New Roman"/>
              </a:rPr>
              <a:t>влечет наложение административного штрафа на должностных лиц в размере пятнадцати тысяч рублей; на юридических лиц - ста тысяч рублей.</a:t>
            </a:r>
            <a:endParaRPr sz="1800">
              <a:solidFill>
                <a:schemeClr val="tx1"/>
              </a:solidFill>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EB20F8C-3F77-BEF8-F601-A2E5CE08D4B6}"/>
            </a:ext>
          </a:extLst>
        </p:cNvPr>
        <p:cNvGrpSpPr/>
        <p:nvPr/>
      </p:nvGrpSpPr>
      <p:grpSpPr>
        <a:xfrm>
          <a:off x="0" y="0"/>
          <a:ext cx="0" cy="0"/>
          <a:chOff x="0" y="0"/>
          <a:chExt cx="0" cy="0"/>
        </a:xfrm>
      </p:grpSpPr>
      <p:pic>
        <p:nvPicPr>
          <p:cNvPr id="28" name="Picture 155">
            <a:extLst>
              <a:ext uri="{FF2B5EF4-FFF2-40B4-BE49-F238E27FC236}">
                <a16:creationId xmlns:a16="http://schemas.microsoft.com/office/drawing/2014/main" xmlns="" id="{D1AE52B2-6409-70A8-5511-41FF69A4B2EC}"/>
              </a:ext>
            </a:extLst>
          </p:cNvPr>
          <p:cNvPicPr/>
          <p:nvPr/>
        </p:nvPicPr>
        <p:blipFill>
          <a:blip r:embed="rId2"/>
          <a:srcRect l="31461"/>
          <a:stretch/>
        </p:blipFill>
        <p:spPr>
          <a:xfrm>
            <a:off x="9164754" y="0"/>
            <a:ext cx="6265188" cy="6944644"/>
          </a:xfrm>
          <a:prstGeom prst="rect">
            <a:avLst/>
          </a:prstGeom>
          <a:ln>
            <a:noFill/>
          </a:ln>
        </p:spPr>
      </p:pic>
      <p:pic>
        <p:nvPicPr>
          <p:cNvPr id="27" name="Рисунок 26">
            <a:extLst>
              <a:ext uri="{FF2B5EF4-FFF2-40B4-BE49-F238E27FC236}">
                <a16:creationId xmlns:a16="http://schemas.microsoft.com/office/drawing/2014/main" xmlns="" id="{383FFD53-1D71-032D-DD66-DE5E99FCA9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4" r="-8"/>
          <a:stretch/>
        </p:blipFill>
        <p:spPr>
          <a:xfrm rot="16200000">
            <a:off x="4383659" y="-5955280"/>
            <a:ext cx="3468555" cy="12192000"/>
          </a:xfrm>
          <a:prstGeom prst="rect">
            <a:avLst/>
          </a:prstGeom>
        </p:spPr>
      </p:pic>
      <p:pic>
        <p:nvPicPr>
          <p:cNvPr id="37" name="Рисунок 36">
            <a:extLst>
              <a:ext uri="{FF2B5EF4-FFF2-40B4-BE49-F238E27FC236}">
                <a16:creationId xmlns:a16="http://schemas.microsoft.com/office/drawing/2014/main" xmlns="" id="{BE0B43A9-E192-FE64-75A7-4CC1CFE28F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953" y="0"/>
            <a:ext cx="1960091" cy="1102659"/>
          </a:xfrm>
          <a:prstGeom prst="rect">
            <a:avLst/>
          </a:prstGeom>
        </p:spPr>
      </p:pic>
      <p:cxnSp>
        <p:nvCxnSpPr>
          <p:cNvPr id="4" name="Прямая соединительная линия 3">
            <a:extLst>
              <a:ext uri="{FF2B5EF4-FFF2-40B4-BE49-F238E27FC236}">
                <a16:creationId xmlns:a16="http://schemas.microsoft.com/office/drawing/2014/main" xmlns="" id="{6789A385-38AB-CD60-BC45-040BDC30E156}"/>
              </a:ext>
            </a:extLst>
          </p:cNvPr>
          <p:cNvCxnSpPr/>
          <p:nvPr/>
        </p:nvCxnSpPr>
        <p:spPr>
          <a:xfrm>
            <a:off x="2403231" y="5546361"/>
            <a:ext cx="0" cy="0"/>
          </a:xfrm>
          <a:prstGeom prst="line">
            <a:avLst/>
          </a:prstGeom>
          <a:ln>
            <a:solidFill>
              <a:srgbClr val="396CE8"/>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EFD56BF9-D2D0-62D9-ED41-226429F55491}"/>
              </a:ext>
            </a:extLst>
          </p:cNvPr>
          <p:cNvSpPr txBox="1"/>
          <p:nvPr/>
        </p:nvSpPr>
        <p:spPr>
          <a:xfrm>
            <a:off x="2796933" y="-94258"/>
            <a:ext cx="8637853" cy="1384995"/>
          </a:xfrm>
          <a:prstGeom prst="rect">
            <a:avLst/>
          </a:prstGeom>
          <a:noFill/>
          <a:ln>
            <a:noFill/>
          </a:ln>
        </p:spPr>
        <p:txBody>
          <a:bodyPr wrap="square" rtlCol="0">
            <a:spAutoFit/>
          </a:bodyPr>
          <a:lstStyle/>
          <a:p>
            <a:r>
              <a:rPr lang="ru-RU" sz="2800" b="1">
                <a:solidFill>
                  <a:schemeClr val="bg1"/>
                </a:solidFill>
                <a:latin typeface="Times New Roman" panose="02020603050405020304" pitchFamily="18" charset="0"/>
                <a:cs typeface="Times New Roman" panose="02020603050405020304" pitchFamily="18" charset="0"/>
              </a:rPr>
              <a:t>Реестр недостоверных сведений, представленных участниками закупок</a:t>
            </a:r>
          </a:p>
          <a:p>
            <a:endParaRPr lang="ru-RU" sz="2800" b="1">
              <a:solidFill>
                <a:schemeClr val="bg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343F9CF8-05D2-DA24-44CB-77B871D21E99}"/>
              </a:ext>
            </a:extLst>
          </p:cNvPr>
          <p:cNvPicPr>
            <a:picLocks noChangeAspect="1"/>
          </p:cNvPicPr>
          <p:nvPr/>
        </p:nvPicPr>
        <p:blipFill>
          <a:blip r:embed="rId5"/>
          <a:stretch>
            <a:fillRect/>
          </a:stretch>
        </p:blipFill>
        <p:spPr>
          <a:xfrm>
            <a:off x="7115860" y="598240"/>
            <a:ext cx="5143500" cy="457200"/>
          </a:xfrm>
          <a:prstGeom prst="rect">
            <a:avLst/>
          </a:prstGeom>
          <a:solidFill>
            <a:schemeClr val="accent2"/>
          </a:solidFill>
          <a:ln>
            <a:solidFill>
              <a:schemeClr val="accent1"/>
            </a:solidFill>
          </a:ln>
        </p:spPr>
      </p:pic>
      <p:pic>
        <p:nvPicPr>
          <p:cNvPr id="5" name="Рисунок 4">
            <a:extLst>
              <a:ext uri="{FF2B5EF4-FFF2-40B4-BE49-F238E27FC236}">
                <a16:creationId xmlns:a16="http://schemas.microsoft.com/office/drawing/2014/main" xmlns="" id="{0A329474-EF41-2EFA-6641-7ADB23741C39}"/>
              </a:ext>
            </a:extLst>
          </p:cNvPr>
          <p:cNvPicPr>
            <a:picLocks noChangeAspect="1"/>
          </p:cNvPicPr>
          <p:nvPr/>
        </p:nvPicPr>
        <p:blipFill>
          <a:blip r:embed="rId6"/>
          <a:stretch>
            <a:fillRect/>
          </a:stretch>
        </p:blipFill>
        <p:spPr>
          <a:xfrm>
            <a:off x="-23487" y="907941"/>
            <a:ext cx="12237424" cy="6036703"/>
          </a:xfrm>
          <a:prstGeom prst="rect">
            <a:avLst/>
          </a:prstGeom>
        </p:spPr>
      </p:pic>
    </p:spTree>
    <p:extLst>
      <p:ext uri="{BB962C8B-B14F-4D97-AF65-F5344CB8AC3E}">
        <p14:creationId xmlns:p14="http://schemas.microsoft.com/office/powerpoint/2010/main" val="475795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55"/>
          <p:cNvPicPr/>
          <p:nvPr/>
        </p:nvPicPr>
        <p:blipFill>
          <a:blip r:embed="rId3"/>
          <a:srcRect l="31461"/>
          <a:stretch/>
        </p:blipFill>
        <p:spPr>
          <a:xfrm>
            <a:off x="9164754" y="0"/>
            <a:ext cx="6265188" cy="6858000"/>
          </a:xfrm>
          <a:prstGeom prst="rect">
            <a:avLst/>
          </a:prstGeom>
          <a:ln>
            <a:noFill/>
          </a:ln>
        </p:spPr>
      </p:pic>
      <p:sp>
        <p:nvSpPr>
          <p:cNvPr id="9" name="TextBox 8"/>
          <p:cNvSpPr txBox="1"/>
          <p:nvPr/>
        </p:nvSpPr>
        <p:spPr>
          <a:xfrm>
            <a:off x="2661223" y="227042"/>
            <a:ext cx="9534807" cy="830997"/>
          </a:xfrm>
          <a:prstGeom prst="rect">
            <a:avLst/>
          </a:prstGeom>
          <a:noFill/>
          <a:ln>
            <a:noFill/>
          </a:ln>
        </p:spPr>
        <p:txBody>
          <a:bodyPr wrap="square" rtlCol="0">
            <a:spAutoFit/>
          </a:bodyPr>
          <a:lstStyle/>
          <a:p>
            <a:pPr algn="ctr"/>
            <a:r>
              <a:rPr lang="ru-RU" sz="2400" b="1">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РЕЕСТР НЕДОСТОВЕРНЫХ СВЕДЕНИЙ ПРЕДСТАВЛЕННЫХ УЧАСТНИКАМИ ЗАКУПОК</a:t>
            </a:r>
          </a:p>
        </p:txBody>
      </p:sp>
      <p:cxnSp>
        <p:nvCxnSpPr>
          <p:cNvPr id="11" name="Прямая соединительная линия 10"/>
          <p:cNvCxnSpPr>
            <a:cxnSpLocks/>
          </p:cNvCxnSpPr>
          <p:nvPr/>
        </p:nvCxnSpPr>
        <p:spPr>
          <a:xfrm>
            <a:off x="2820805" y="1151146"/>
            <a:ext cx="8109679" cy="0"/>
          </a:xfrm>
          <a:prstGeom prst="line">
            <a:avLst/>
          </a:prstGeom>
          <a:ln w="28575">
            <a:solidFill>
              <a:srgbClr val="396CE8"/>
            </a:solidFill>
          </a:ln>
        </p:spPr>
        <p:style>
          <a:lnRef idx="1">
            <a:schemeClr val="accent1"/>
          </a:lnRef>
          <a:fillRef idx="0">
            <a:schemeClr val="accent1"/>
          </a:fillRef>
          <a:effectRef idx="0">
            <a:schemeClr val="accent1"/>
          </a:effectRef>
          <a:fontRef idx="minor">
            <a:schemeClr val="tx1"/>
          </a:fontRef>
        </p:style>
      </p:cxnSp>
      <p:pic>
        <p:nvPicPr>
          <p:cNvPr id="27" name="Рисунок 26"/>
          <p:cNvPicPr>
            <a:picLocks noChangeAspect="1"/>
          </p:cNvPicPr>
          <p:nvPr/>
        </p:nvPicPr>
        <p:blipFill rotWithShape="1">
          <a:blip r:embed="rId4" cstate="print">
            <a:extLst>
              <a:ext uri="{28A0092B-C50C-407E-A947-70E740481C1C}">
                <a14:useLocalDpi xmlns:a14="http://schemas.microsoft.com/office/drawing/2010/main" val="0"/>
              </a:ext>
            </a:extLst>
          </a:blip>
          <a:srcRect l="96064" r="-8"/>
          <a:stretch/>
        </p:blipFill>
        <p:spPr>
          <a:xfrm>
            <a:off x="-219676" y="-77057"/>
            <a:ext cx="2622907" cy="12192000"/>
          </a:xfrm>
          <a:prstGeom prst="rect">
            <a:avLst/>
          </a:prstGeom>
        </p:spPr>
      </p:pic>
      <p:pic>
        <p:nvPicPr>
          <p:cNvPr id="37" name="Рисунок 36">
            <a:extLst>
              <a:ext uri="{FF2B5EF4-FFF2-40B4-BE49-F238E27FC236}">
                <a16:creationId xmlns:a16="http://schemas.microsoft.com/office/drawing/2014/main" xmlns="" id="{5B1EECAC-C2AD-68EC-4080-B678BC56B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464" y="-93319"/>
            <a:ext cx="1960091" cy="1102659"/>
          </a:xfrm>
          <a:prstGeom prst="rect">
            <a:avLst/>
          </a:prstGeom>
        </p:spPr>
      </p:pic>
      <p:cxnSp>
        <p:nvCxnSpPr>
          <p:cNvPr id="4" name="Прямая соединительная линия 3"/>
          <p:cNvCxnSpPr/>
          <p:nvPr/>
        </p:nvCxnSpPr>
        <p:spPr>
          <a:xfrm>
            <a:off x="2403231" y="5546361"/>
            <a:ext cx="0" cy="0"/>
          </a:xfrm>
          <a:prstGeom prst="line">
            <a:avLst/>
          </a:prstGeom>
          <a:ln>
            <a:solidFill>
              <a:srgbClr val="396CE8"/>
            </a:solidFill>
          </a:ln>
        </p:spPr>
        <p:style>
          <a:lnRef idx="1">
            <a:schemeClr val="accent1"/>
          </a:lnRef>
          <a:fillRef idx="0">
            <a:schemeClr val="accent1"/>
          </a:fillRef>
          <a:effectRef idx="0">
            <a:schemeClr val="accent1"/>
          </a:effectRef>
          <a:fontRef idx="minor">
            <a:schemeClr val="tx1"/>
          </a:fontRef>
        </p:style>
      </p:cxnSp>
      <p:pic>
        <p:nvPicPr>
          <p:cNvPr id="17" name="Рисунок 16"/>
          <p:cNvPicPr>
            <a:picLocks noChangeAspect="1"/>
          </p:cNvPicPr>
          <p:nvPr/>
        </p:nvPicPr>
        <p:blipFill>
          <a:blip r:embed="rId6"/>
          <a:stretch>
            <a:fillRect/>
          </a:stretch>
        </p:blipFill>
        <p:spPr>
          <a:xfrm>
            <a:off x="2403231" y="1462599"/>
            <a:ext cx="6398160" cy="5395401"/>
          </a:xfrm>
          <a:prstGeom prst="rect">
            <a:avLst/>
          </a:prstGeom>
        </p:spPr>
      </p:pic>
      <p:pic>
        <p:nvPicPr>
          <p:cNvPr id="19" name="Рисунок 18"/>
          <p:cNvPicPr>
            <a:picLocks noChangeAspect="1"/>
          </p:cNvPicPr>
          <p:nvPr/>
        </p:nvPicPr>
        <p:blipFill rotWithShape="1">
          <a:blip r:embed="rId7"/>
          <a:srcRect t="11911" r="1400" b="6134"/>
          <a:stretch/>
        </p:blipFill>
        <p:spPr>
          <a:xfrm>
            <a:off x="2694127" y="1733006"/>
            <a:ext cx="5816368" cy="2978331"/>
          </a:xfrm>
          <a:prstGeom prst="rect">
            <a:avLst/>
          </a:prstGeom>
        </p:spPr>
      </p:pic>
      <p:pic>
        <p:nvPicPr>
          <p:cNvPr id="21" name="Рисунок 20">
            <a:extLst>
              <a:ext uri="{FF2B5EF4-FFF2-40B4-BE49-F238E27FC236}">
                <a16:creationId xmlns:a16="http://schemas.microsoft.com/office/drawing/2014/main" xmlns="" id="{9C7EE61B-3210-8DB7-89EF-3E9087508F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9868" y="3822678"/>
            <a:ext cx="1889445" cy="1777318"/>
          </a:xfrm>
          <a:prstGeom prst="rect">
            <a:avLst/>
          </a:prstGeom>
        </p:spPr>
      </p:pic>
      <p:pic>
        <p:nvPicPr>
          <p:cNvPr id="23" name="Рисунок 22"/>
          <p:cNvPicPr>
            <a:picLocks noChangeAspect="1"/>
          </p:cNvPicPr>
          <p:nvPr/>
        </p:nvPicPr>
        <p:blipFill rotWithShape="1">
          <a:blip r:embed="rId9"/>
          <a:srcRect b="22447"/>
          <a:stretch/>
        </p:blipFill>
        <p:spPr>
          <a:xfrm>
            <a:off x="6198274" y="4973798"/>
            <a:ext cx="4122613" cy="284197"/>
          </a:xfrm>
          <a:prstGeom prst="rect">
            <a:avLst/>
          </a:prstGeom>
          <a:solidFill>
            <a:schemeClr val="accent2"/>
          </a:solidFill>
          <a:ln>
            <a:solidFill>
              <a:srgbClr val="009380"/>
            </a:solidFill>
          </a:ln>
        </p:spPr>
      </p:pic>
      <p:sp>
        <p:nvSpPr>
          <p:cNvPr id="25" name="Прямоугольник 24"/>
          <p:cNvSpPr/>
          <p:nvPr/>
        </p:nvSpPr>
        <p:spPr>
          <a:xfrm>
            <a:off x="8572650" y="2690803"/>
            <a:ext cx="3496473" cy="1569660"/>
          </a:xfrm>
          <a:prstGeom prst="rect">
            <a:avLst/>
          </a:prstGeom>
        </p:spPr>
        <p:txBody>
          <a:bodyPr wrap="square">
            <a:spAutoFit/>
          </a:bodyPr>
          <a:lstStyle/>
          <a:p>
            <a:pPr marL="14288" algn="ctr"/>
            <a:r>
              <a:rPr lang="ru-RU" sz="2400" b="1">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По состоянию </a:t>
            </a:r>
          </a:p>
          <a:p>
            <a:pPr marL="14288" algn="ctr"/>
            <a:r>
              <a:rPr lang="ru-RU" sz="2400" b="1">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на 23 апреля 2026 года </a:t>
            </a:r>
            <a:br>
              <a:rPr lang="ru-RU" sz="2400" b="1">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br>
            <a:r>
              <a:rPr lang="ru-RU" sz="2400" b="1">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реестр содержит</a:t>
            </a:r>
          </a:p>
          <a:p>
            <a:pPr marL="14288" algn="ctr"/>
            <a:r>
              <a:rPr lang="ru-RU" sz="2400" b="1">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684 позиции</a:t>
            </a:r>
          </a:p>
        </p:txBody>
      </p:sp>
    </p:spTree>
    <p:extLst>
      <p:ext uri="{BB962C8B-B14F-4D97-AF65-F5344CB8AC3E}">
        <p14:creationId xmlns:p14="http://schemas.microsoft.com/office/powerpoint/2010/main" val="17202345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GroupShape 792"/>
        <p:cNvGrpSpPr/>
        <p:nvPr/>
      </p:nvGrpSpPr>
      <p:grpSpPr>
        <a:xfrm>
          <a:off x="0" y="0"/>
          <a:ext cx="0" cy="0"/>
          <a:chOff x="0" y="0"/>
          <a:chExt cx="0" cy="0"/>
        </a:xfrm>
      </p:grpSpPr>
      <p:pic>
        <p:nvPicPr>
          <p:cNvPr id="794" name="Picture 794"/>
          <p:cNvPicPr/>
          <p:nvPr/>
        </p:nvPicPr>
        <p:blipFill>
          <a:blip r:embed="rId2"/>
          <a:srcRect l="31461"/>
          <a:stretch/>
        </p:blipFill>
        <p:spPr>
          <a:xfrm>
            <a:off x="9164754" y="0"/>
            <a:ext cx="6265188" cy="6944644"/>
          </a:xfrm>
          <a:prstGeom prst="rect">
            <a:avLst/>
          </a:prstGeom>
          <a:ln>
            <a:noFill/>
          </a:ln>
        </p:spPr>
      </p:pic>
      <p:pic>
        <p:nvPicPr>
          <p:cNvPr id="796" name="Picture 796"/>
          <p:cNvPicPr/>
          <p:nvPr/>
        </p:nvPicPr>
        <p:blipFill>
          <a:blip r:embed="rId3"/>
          <a:srcRect l="96064" r="-8"/>
          <a:stretch/>
        </p:blipFill>
        <p:spPr>
          <a:xfrm>
            <a:off x="-17528" y="0"/>
            <a:ext cx="2788623" cy="12192000"/>
          </a:xfrm>
          <a:prstGeom prst="rect">
            <a:avLst/>
          </a:prstGeom>
        </p:spPr>
      </p:pic>
      <p:pic>
        <p:nvPicPr>
          <p:cNvPr id="798" name="Picture 798"/>
          <p:cNvPicPr/>
          <p:nvPr/>
        </p:nvPicPr>
        <p:blipFill>
          <a:blip r:embed="rId4"/>
          <a:stretch/>
        </p:blipFill>
        <p:spPr>
          <a:xfrm>
            <a:off x="-325464" y="-93319"/>
            <a:ext cx="1960091" cy="1102659"/>
          </a:xfrm>
          <a:prstGeom prst="rect">
            <a:avLst/>
          </a:prstGeom>
        </p:spPr>
      </p:pic>
      <p:sp>
        <p:nvSpPr>
          <p:cNvPr id="799" name="Shape 799"/>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800" name="Shape 800"/>
          <p:cNvSpPr txBox="1"/>
          <p:nvPr/>
        </p:nvSpPr>
        <p:spPr>
          <a:xfrm>
            <a:off x="118467" y="1530032"/>
            <a:ext cx="2652628" cy="954107"/>
          </a:xfrm>
          <a:prstGeom prst="rect">
            <a:avLst/>
          </a:prstGeom>
          <a:noFill/>
          <a:ln>
            <a:noFill/>
          </a:ln>
        </p:spPr>
        <p:txBody>
          <a:bodyPr wrap="square" lIns="91440" tIns="45720" rIns="91440" bIns="45720">
            <a:spAutoFit/>
          </a:bodyPr>
          <a:lstStyle/>
          <a:p>
            <a:pPr marL="0" indent="0" algn="l"/>
            <a:r>
              <a:rPr sz="2800" b="1">
                <a:solidFill>
                  <a:schemeClr val="bg1"/>
                </a:solidFill>
                <a:latin typeface="Times New Roman"/>
                <a:ea typeface="Times New Roman"/>
                <a:cs typeface="Times New Roman"/>
              </a:rPr>
              <a:t>Закон 138-ФЗ</a:t>
            </a:r>
          </a:p>
          <a:p>
            <a:pPr marL="0" indent="0" algn="l"/>
            <a:endParaRPr sz="2800" b="1">
              <a:solidFill>
                <a:schemeClr val="bg1"/>
              </a:solidFill>
              <a:latin typeface="Times New Roman"/>
              <a:ea typeface="Times New Roman"/>
              <a:cs typeface="Times New Roman"/>
            </a:endParaRPr>
          </a:p>
        </p:txBody>
      </p:sp>
      <p:sp>
        <p:nvSpPr>
          <p:cNvPr id="801" name="Shape 801"/>
          <p:cNvSpPr/>
          <p:nvPr/>
        </p:nvSpPr>
        <p:spPr>
          <a:xfrm>
            <a:off x="2771095" y="332813"/>
            <a:ext cx="9302437" cy="4247317"/>
          </a:xfrm>
          <a:prstGeom prst="rect">
            <a:avLst/>
          </a:prstGeom>
          <a:noFill/>
          <a:ln>
            <a:noFill/>
          </a:ln>
        </p:spPr>
        <p:txBody>
          <a:bodyPr wrap="square" lIns="91440" tIns="45720" rIns="91440" bIns="45720">
            <a:spAutoFit/>
          </a:bodyPr>
          <a:lstStyle>
            <a:defPPr/>
            <a:lvl1pPr marL="514350" lvl="0" indent="-514350" algn="l">
              <a:defRPr sz="1800">
                <a:solidFill>
                  <a:schemeClr val="tx1"/>
                </a:solidFill>
                <a:latin typeface="Calibri"/>
                <a:ea typeface="Calibri"/>
                <a:cs typeface="Calibri"/>
              </a:defRPr>
            </a:lvl1pPr>
            <a:lvl2pPr marL="742950" lvl="1" indent="-285750" algn="l">
              <a:defRPr sz="1800">
                <a:solidFill>
                  <a:schemeClr val="tx1"/>
                </a:solidFill>
                <a:latin typeface="Calibri"/>
                <a:ea typeface="Calibri"/>
                <a:cs typeface="Calibri"/>
              </a:defRPr>
            </a:lvl2pPr>
            <a:lvl3pPr marL="1143000" lvl="2" indent="-228600" algn="l">
              <a:defRPr sz="1800">
                <a:solidFill>
                  <a:schemeClr val="tx1"/>
                </a:solidFill>
                <a:latin typeface="Calibri"/>
                <a:ea typeface="Calibri"/>
                <a:cs typeface="Calibri"/>
              </a:defRPr>
            </a:lvl3pPr>
            <a:lvl4pPr marL="1600200" lvl="3" indent="-228600" algn="l">
              <a:defRPr sz="1800">
                <a:solidFill>
                  <a:schemeClr val="tx1"/>
                </a:solidFill>
                <a:latin typeface="Calibri"/>
                <a:ea typeface="Calibri"/>
                <a:cs typeface="Calibri"/>
              </a:defRPr>
            </a:lvl4pPr>
            <a:lvl5pPr marL="2057400" lvl="4" indent="-228600" algn="l">
              <a:defRPr sz="1800">
                <a:solidFill>
                  <a:schemeClr val="tx1"/>
                </a:solidFill>
                <a:latin typeface="Calibri"/>
                <a:ea typeface="Calibri"/>
                <a:cs typeface="Calibri"/>
              </a:defRPr>
            </a:lvl5pPr>
            <a:lvl6pPr marL="2514600" lvl="5" indent="-228600" algn="l">
              <a:defRPr sz="1800">
                <a:solidFill>
                  <a:schemeClr val="tx1"/>
                </a:solidFill>
                <a:latin typeface="Calibri"/>
                <a:ea typeface="Calibri"/>
                <a:cs typeface="Calibri"/>
              </a:defRPr>
            </a:lvl6pPr>
            <a:lvl7pPr marL="2971800" lvl="6" indent="-228600" algn="l">
              <a:defRPr sz="1800">
                <a:solidFill>
                  <a:schemeClr val="tx1"/>
                </a:solidFill>
                <a:latin typeface="Calibri"/>
                <a:ea typeface="Calibri"/>
                <a:cs typeface="Calibri"/>
              </a:defRPr>
            </a:lvl7pPr>
            <a:lvl8pPr marL="3429000" lvl="7" indent="-228600" algn="l">
              <a:defRPr sz="1800">
                <a:solidFill>
                  <a:schemeClr val="tx1"/>
                </a:solidFill>
                <a:latin typeface="Calibri"/>
                <a:ea typeface="Calibri"/>
                <a:cs typeface="Calibri"/>
              </a:defRPr>
            </a:lvl8pPr>
            <a:lvl9pPr marL="3886200" lvl="8" indent="-228600" algn="l">
              <a:defRPr sz="1800">
                <a:solidFill>
                  <a:schemeClr val="tx1"/>
                </a:solidFill>
                <a:latin typeface="Calibri"/>
                <a:ea typeface="Calibri"/>
                <a:cs typeface="Calibri"/>
              </a:defRPr>
            </a:lvl9pPr>
          </a:lstStyle>
          <a:p>
            <a:pPr marL="514350" indent="-514350" algn="just">
              <a:lnSpc>
                <a:spcPct val="150000"/>
              </a:lnSpc>
            </a:pPr>
            <a:r>
              <a:rPr sz="1500" b="1">
                <a:latin typeface="Times New Roman"/>
                <a:ea typeface="Times New Roman"/>
                <a:cs typeface="Times New Roman"/>
              </a:rPr>
              <a:t>1. Законопроект предусматривает ОБЯЗАННОСТЬ:</a:t>
            </a:r>
          </a:p>
          <a:p>
            <a:pPr marL="285750" indent="-285750" algn="just">
              <a:lnSpc>
                <a:spcPct val="150000"/>
              </a:lnSpc>
              <a:buFont typeface="Wingdings"/>
              <a:buChar char="§"/>
            </a:pPr>
            <a:r>
              <a:rPr sz="1500">
                <a:latin typeface="Times New Roman"/>
                <a:ea typeface="Times New Roman"/>
                <a:cs typeface="Times New Roman"/>
              </a:rPr>
              <a:t>отстранить участника закупки от участия в определении поставщика в любой момент до подведения итогов;</a:t>
            </a:r>
          </a:p>
          <a:p>
            <a:pPr marL="285750" indent="-285750" algn="just">
              <a:lnSpc>
                <a:spcPct val="150000"/>
              </a:lnSpc>
              <a:buFont typeface="Wingdings"/>
              <a:buChar char="§"/>
            </a:pPr>
            <a:r>
              <a:rPr sz="1500">
                <a:latin typeface="Times New Roman"/>
                <a:ea typeface="Times New Roman"/>
                <a:cs typeface="Times New Roman"/>
              </a:rPr>
              <a:t>отказ заказчика от заключения контракта с участником закупки после подведения итогов и до заключения контракта.</a:t>
            </a:r>
          </a:p>
          <a:p>
            <a:pPr marL="514350" indent="-514350" algn="just">
              <a:lnSpc>
                <a:spcPct val="150000"/>
              </a:lnSpc>
            </a:pPr>
            <a:r>
              <a:rPr sz="1500" i="1">
                <a:latin typeface="Times New Roman"/>
                <a:ea typeface="Times New Roman"/>
                <a:cs typeface="Times New Roman"/>
              </a:rPr>
              <a:t>	если участник закупки не соответствует требованиям, установленным в соответствии со статьей 31 Закона № 44-ФЗ,  и (или) предоставил недостоверную информацию  о соответствии таким требованиям </a:t>
            </a:r>
            <a:r>
              <a:rPr sz="1500" b="1" i="1">
                <a:latin typeface="Times New Roman"/>
                <a:ea typeface="Times New Roman"/>
                <a:cs typeface="Times New Roman"/>
              </a:rPr>
              <a:t>либо недостоверную информацию и (или) документы, содержащиеся в заявке на участие в закупке</a:t>
            </a:r>
          </a:p>
          <a:p>
            <a:pPr marL="514350" indent="-514350" algn="just">
              <a:lnSpc>
                <a:spcPct val="150000"/>
              </a:lnSpc>
            </a:pPr>
            <a:r>
              <a:rPr sz="1500" b="1">
                <a:latin typeface="Times New Roman"/>
                <a:ea typeface="Times New Roman"/>
                <a:cs typeface="Times New Roman"/>
              </a:rPr>
              <a:t>2. </a:t>
            </a:r>
            <a:r>
              <a:rPr sz="1500">
                <a:latin typeface="Times New Roman"/>
                <a:ea typeface="Times New Roman"/>
                <a:cs typeface="Times New Roman"/>
              </a:rPr>
              <a:t>Статью 43 Закона № 44-ФЗ дополнится частью 12 следующего содержания: «12. Ответственность</a:t>
            </a:r>
            <a:br>
              <a:rPr sz="1500">
                <a:latin typeface="Times New Roman"/>
                <a:ea typeface="Times New Roman"/>
                <a:cs typeface="Times New Roman"/>
              </a:rPr>
            </a:br>
            <a:r>
              <a:rPr sz="1500">
                <a:latin typeface="Times New Roman"/>
                <a:ea typeface="Times New Roman"/>
                <a:cs typeface="Times New Roman"/>
              </a:rPr>
              <a:t>за недостоверность информации и (или) документов, включенных в заявку на участие в закупке, за действия, совершенные на основании указанных информации и (или) документов, несет </a:t>
            </a:r>
            <a:r>
              <a:rPr sz="1500" b="1">
                <a:latin typeface="Times New Roman"/>
                <a:ea typeface="Times New Roman"/>
                <a:cs typeface="Times New Roman"/>
              </a:rPr>
              <a:t>участник закупки</a:t>
            </a:r>
            <a:r>
              <a:rPr sz="1500">
                <a:latin typeface="Times New Roman"/>
                <a:ea typeface="Times New Roman"/>
                <a:cs typeface="Times New Roman"/>
              </a:rPr>
              <a:t>».</a:t>
            </a:r>
            <a:endParaRPr sz="1500"/>
          </a:p>
        </p:txBody>
      </p:sp>
      <p:pic>
        <p:nvPicPr>
          <p:cNvPr id="803" name="Picture 803"/>
          <p:cNvPicPr/>
          <p:nvPr/>
        </p:nvPicPr>
        <p:blipFill>
          <a:blip r:embed="rId5"/>
          <a:stretch/>
        </p:blipFill>
        <p:spPr>
          <a:xfrm>
            <a:off x="2771095" y="4673449"/>
            <a:ext cx="10936226" cy="166710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GroupShape 825"/>
        <p:cNvGrpSpPr/>
        <p:nvPr/>
      </p:nvGrpSpPr>
      <p:grpSpPr>
        <a:xfrm>
          <a:off x="0" y="0"/>
          <a:ext cx="0" cy="0"/>
          <a:chOff x="0" y="0"/>
          <a:chExt cx="0" cy="0"/>
        </a:xfrm>
      </p:grpSpPr>
      <p:pic>
        <p:nvPicPr>
          <p:cNvPr id="827" name="Picture 827"/>
          <p:cNvPicPr/>
          <p:nvPr/>
        </p:nvPicPr>
        <p:blipFill>
          <a:blip r:embed="rId2"/>
          <a:srcRect l="31461"/>
          <a:stretch/>
        </p:blipFill>
        <p:spPr>
          <a:xfrm>
            <a:off x="7453480" y="0"/>
            <a:ext cx="5606144" cy="6228354"/>
          </a:xfrm>
          <a:prstGeom prst="rect">
            <a:avLst/>
          </a:prstGeom>
          <a:ln>
            <a:noFill/>
          </a:ln>
        </p:spPr>
      </p:pic>
      <p:sp>
        <p:nvSpPr>
          <p:cNvPr id="828" name="Shape 828"/>
          <p:cNvSpPr/>
          <p:nvPr/>
        </p:nvSpPr>
        <p:spPr>
          <a:xfrm>
            <a:off x="3818444" y="358008"/>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829" name="Shape 829"/>
          <p:cNvSpPr txBox="1"/>
          <p:nvPr/>
        </p:nvSpPr>
        <p:spPr>
          <a:xfrm>
            <a:off x="5559627" y="290529"/>
            <a:ext cx="5036631" cy="738664"/>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Выполнение работ по приведению земельного участка в первоначальное </a:t>
            </a:r>
            <a:r>
              <a:rPr sz="1400" smtClean="0">
                <a:solidFill>
                  <a:schemeClr val="tx1"/>
                </a:solidFill>
                <a:latin typeface="Times New Roman"/>
                <a:ea typeface="Times New Roman"/>
                <a:cs typeface="Times New Roman"/>
              </a:rPr>
              <a:t>состояни</a:t>
            </a:r>
            <a:r>
              <a:rPr lang="ru-RU" sz="1400" smtClean="0">
                <a:solidFill>
                  <a:schemeClr val="tx1"/>
                </a:solidFill>
                <a:latin typeface="Times New Roman"/>
                <a:ea typeface="Times New Roman"/>
                <a:cs typeface="Times New Roman"/>
              </a:rPr>
              <a:t>е.</a:t>
            </a:r>
            <a:endParaRPr sz="1400">
              <a:solidFill>
                <a:schemeClr val="tx1"/>
              </a:solidFill>
              <a:latin typeface="Times New Roman"/>
              <a:ea typeface="Times New Roman"/>
              <a:cs typeface="Times New Roman"/>
            </a:endParaRPr>
          </a:p>
        </p:txBody>
      </p:sp>
      <p:pic>
        <p:nvPicPr>
          <p:cNvPr id="831" name="Picture 831"/>
          <p:cNvPicPr/>
          <p:nvPr/>
        </p:nvPicPr>
        <p:blipFill>
          <a:blip r:embed="rId3"/>
          <a:stretch/>
        </p:blipFill>
        <p:spPr>
          <a:xfrm>
            <a:off x="206562" y="848785"/>
            <a:ext cx="3423864" cy="3423864"/>
          </a:xfrm>
          <a:prstGeom prst="rect">
            <a:avLst/>
          </a:prstGeom>
        </p:spPr>
      </p:pic>
      <p:sp>
        <p:nvSpPr>
          <p:cNvPr id="832" name="Shape 832"/>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833" name="Shape 833"/>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28/06/105-814/2024  </a:t>
            </a: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0173100012624000003</a:t>
            </a:r>
            <a:endParaRPr sz="1800">
              <a:solidFill>
                <a:schemeClr val="tx1"/>
              </a:solidFill>
              <a:latin typeface="+mn-lt"/>
              <a:ea typeface="+mn-ea"/>
              <a:cs typeface="+mn-cs"/>
            </a:endParaRPr>
          </a:p>
        </p:txBody>
      </p:sp>
      <p:pic>
        <p:nvPicPr>
          <p:cNvPr id="835" name="Picture 835"/>
          <p:cNvPicPr/>
          <p:nvPr/>
        </p:nvPicPr>
        <p:blipFill>
          <a:blip r:embed="rId4"/>
          <a:srcRect l="18378" t="22518" r="14078" b="25491"/>
          <a:stretch/>
        </p:blipFill>
        <p:spPr>
          <a:xfrm>
            <a:off x="2192549" y="3353257"/>
            <a:ext cx="1398979" cy="619418"/>
          </a:xfrm>
          <a:prstGeom prst="rect">
            <a:avLst/>
          </a:prstGeom>
        </p:spPr>
      </p:pic>
      <p:pic>
        <p:nvPicPr>
          <p:cNvPr id="837" name="Picture 837"/>
          <p:cNvPicPr/>
          <p:nvPr/>
        </p:nvPicPr>
        <p:blipFill>
          <a:blip r:embed="rId5"/>
          <a:srcRect l="96064" r="-2107"/>
          <a:stretch/>
        </p:blipFill>
        <p:spPr>
          <a:xfrm rot="16200000">
            <a:off x="5781177" y="447177"/>
            <a:ext cx="629646" cy="12192000"/>
          </a:xfrm>
          <a:prstGeom prst="rect">
            <a:avLst/>
          </a:prstGeom>
        </p:spPr>
      </p:pic>
      <p:sp>
        <p:nvSpPr>
          <p:cNvPr id="838" name="Shape 838"/>
          <p:cNvSpPr/>
          <p:nvPr/>
        </p:nvSpPr>
        <p:spPr>
          <a:xfrm>
            <a:off x="3710444" y="2113665"/>
            <a:ext cx="8158828" cy="1708159"/>
          </a:xfrm>
          <a:prstGeom prst="rect">
            <a:avLst/>
          </a:prstGeom>
        </p:spPr>
        <p:txBody>
          <a:bodyPr wrap="square" lIns="91440" tIns="45720" rIns="91440" bIns="45720">
            <a:spAutoFit/>
          </a:bodyPr>
          <a:lstStyle/>
          <a:p>
            <a:pPr marL="0" indent="442913" algn="just">
              <a:lnSpc>
                <a:spcPct val="150000"/>
              </a:lnSpc>
            </a:pPr>
            <a:r>
              <a:rPr sz="1400">
                <a:solidFill>
                  <a:schemeClr val="tx1"/>
                </a:solidFill>
                <a:latin typeface="Times New Roman"/>
                <a:ea typeface="Times New Roman"/>
                <a:cs typeface="Times New Roman"/>
              </a:rPr>
              <a:t>В соответствии с пунктом 6 статьи 2 Федерального закона от 28.12.2009 № 381-ФЗ нестационарный торговый объект – это торговый объект, представляющий собой </a:t>
            </a:r>
            <a:r>
              <a:rPr sz="1400" b="1" i="1">
                <a:solidFill>
                  <a:schemeClr val="tx1"/>
                </a:solidFill>
                <a:latin typeface="Times New Roman"/>
                <a:ea typeface="Times New Roman"/>
                <a:cs typeface="Times New Roman"/>
              </a:rPr>
              <a:t>временное сооружение </a:t>
            </a:r>
            <a:r>
              <a:rPr sz="1400">
                <a:solidFill>
                  <a:schemeClr val="tx1"/>
                </a:solidFill>
                <a:latin typeface="Times New Roman"/>
                <a:ea typeface="Times New Roman"/>
                <a:cs typeface="Times New Roman"/>
              </a:rPr>
              <a:t>или временную конструкцию, </a:t>
            </a:r>
            <a:r>
              <a:rPr sz="1400" b="1" i="1">
                <a:solidFill>
                  <a:schemeClr val="tx1"/>
                </a:solidFill>
                <a:latin typeface="Times New Roman"/>
                <a:ea typeface="Times New Roman"/>
                <a:cs typeface="Times New Roman"/>
              </a:rPr>
              <a:t>не связанные прочно с земельным участком</a:t>
            </a:r>
            <a:br>
              <a:rPr sz="1400" b="1" i="1">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вне зависимости от наличия или отсутствия подключения (технологического присоединения) к сетям  инженерно-технического обеспечения, в том числе передвижное сооружение.</a:t>
            </a:r>
          </a:p>
        </p:txBody>
      </p:sp>
      <p:sp>
        <p:nvSpPr>
          <p:cNvPr id="839" name="Shape 839"/>
          <p:cNvSpPr/>
          <p:nvPr/>
        </p:nvSpPr>
        <p:spPr>
          <a:xfrm>
            <a:off x="3833095" y="1078188"/>
            <a:ext cx="802206"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sp>
        <p:nvSpPr>
          <p:cNvPr id="840" name="Shape 840"/>
          <p:cNvSpPr txBox="1"/>
          <p:nvPr/>
        </p:nvSpPr>
        <p:spPr>
          <a:xfrm>
            <a:off x="4587033" y="1004954"/>
            <a:ext cx="6959508" cy="738664"/>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По мнению Заявителя, Заказчиком неправомерно установлены дополнительные требования к участникам закупки в соответствии с позицией 12 приложения</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к Постановлению № 2571</a:t>
            </a:r>
          </a:p>
        </p:txBody>
      </p:sp>
      <p:sp>
        <p:nvSpPr>
          <p:cNvPr id="841" name="Shape 841"/>
          <p:cNvSpPr/>
          <p:nvPr/>
        </p:nvSpPr>
        <p:spPr>
          <a:xfrm>
            <a:off x="3818444" y="1701876"/>
            <a:ext cx="2004395"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842" name="Shape 842"/>
          <p:cNvSpPr/>
          <p:nvPr/>
        </p:nvSpPr>
        <p:spPr>
          <a:xfrm>
            <a:off x="352604" y="3851059"/>
            <a:ext cx="11516667" cy="2677655"/>
          </a:xfrm>
          <a:prstGeom prst="rect">
            <a:avLst/>
          </a:prstGeom>
        </p:spPr>
        <p:txBody>
          <a:bodyPr wrap="square" lIns="91440" tIns="45720" rIns="91440" bIns="45720">
            <a:spAutoFit/>
          </a:bodyPr>
          <a:lstStyle/>
          <a:p>
            <a:pPr marL="0" indent="442913" algn="just">
              <a:lnSpc>
                <a:spcPct val="150000"/>
              </a:lnSpc>
            </a:pPr>
            <a:r>
              <a:rPr sz="1400">
                <a:solidFill>
                  <a:schemeClr val="tx1"/>
                </a:solidFill>
                <a:latin typeface="Times New Roman"/>
                <a:ea typeface="Times New Roman"/>
                <a:cs typeface="Times New Roman"/>
              </a:rPr>
              <a:t>Вместе с тем согласно пункту 10 статьи 1 ГрК РФ объект капитального строительства – это здание, строение, сооружение, объекты, строительство которых не завершено, за исключением некапитальных строений, сооружений и неотделимых улучшений земельного участка (замощение, покрытие и другие).</a:t>
            </a:r>
            <a:endParaRPr sz="1800">
              <a:solidFill>
                <a:schemeClr val="tx1"/>
              </a:solidFill>
              <a:latin typeface="+mn-lt"/>
              <a:ea typeface="+mn-ea"/>
              <a:cs typeface="+mn-cs"/>
            </a:endParaRPr>
          </a:p>
          <a:p>
            <a:pPr marL="0" indent="442913" algn="just">
              <a:lnSpc>
                <a:spcPct val="150000"/>
              </a:lnSpc>
            </a:pPr>
            <a:r>
              <a:rPr sz="1400">
                <a:solidFill>
                  <a:schemeClr val="tx1"/>
                </a:solidFill>
                <a:latin typeface="Times New Roman"/>
                <a:ea typeface="Times New Roman"/>
                <a:cs typeface="Times New Roman"/>
              </a:rPr>
              <a:t>Комиссия, изучив Извещение, установила, что </a:t>
            </a:r>
            <a:r>
              <a:rPr sz="1400" b="1" i="1">
                <a:solidFill>
                  <a:schemeClr val="tx1"/>
                </a:solidFill>
                <a:latin typeface="Times New Roman"/>
                <a:ea typeface="Times New Roman"/>
                <a:cs typeface="Times New Roman"/>
              </a:rPr>
              <a:t>подлежащие сносу в рамках исполнения контракта нестационарные объекты питания не являются объектами капитального строительства,</a:t>
            </a:r>
            <a:r>
              <a:rPr sz="1400">
                <a:solidFill>
                  <a:schemeClr val="tx1"/>
                </a:solidFill>
                <a:latin typeface="Times New Roman"/>
                <a:ea typeface="Times New Roman"/>
                <a:cs typeface="Times New Roman"/>
              </a:rPr>
              <a:t> в связи с чем Заказчиком </a:t>
            </a:r>
            <a:r>
              <a:rPr sz="1400" b="1">
                <a:solidFill>
                  <a:schemeClr val="tx1"/>
                </a:solidFill>
                <a:latin typeface="Times New Roman"/>
                <a:ea typeface="Times New Roman"/>
                <a:cs typeface="Times New Roman"/>
              </a:rPr>
              <a:t>неправомерно</a:t>
            </a:r>
            <a:r>
              <a:rPr sz="1400">
                <a:solidFill>
                  <a:schemeClr val="tx1"/>
                </a:solidFill>
                <a:latin typeface="Times New Roman"/>
                <a:ea typeface="Times New Roman"/>
                <a:cs typeface="Times New Roman"/>
              </a:rPr>
              <a:t> установлены дополнительные требования к участникам закупки в соответствии с позицией 12 приложения к Постановлению № 2571.</a:t>
            </a:r>
            <a:endParaRPr sz="1800">
              <a:solidFill>
                <a:schemeClr val="tx1"/>
              </a:solidFill>
              <a:latin typeface="+mn-lt"/>
              <a:ea typeface="+mn-ea"/>
              <a:cs typeface="+mn-cs"/>
            </a:endParaRPr>
          </a:p>
          <a:p>
            <a:pPr marL="0" indent="442913" algn="just">
              <a:lnSpc>
                <a:spcPct val="150000"/>
              </a:lnSpc>
            </a:pPr>
            <a:r>
              <a:rPr sz="1400">
                <a:solidFill>
                  <a:schemeClr val="tx1"/>
                </a:solidFill>
                <a:latin typeface="Times New Roman"/>
                <a:ea typeface="Times New Roman"/>
                <a:cs typeface="Times New Roman"/>
              </a:rPr>
              <a:t>Кроме того, представителем Заказчика на заседании Комиссии не представлено сведений, подтверждающих, что в рамках исполнения контракта сносу подлежат именно объекты капитального строительства.</a:t>
            </a:r>
            <a:endParaRPr sz="1800">
              <a:solidFill>
                <a:schemeClr val="tx1"/>
              </a:solidFill>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GroupShape 859"/>
        <p:cNvGrpSpPr/>
        <p:nvPr/>
      </p:nvGrpSpPr>
      <p:grpSpPr>
        <a:xfrm>
          <a:off x="0" y="0"/>
          <a:ext cx="0" cy="0"/>
          <a:chOff x="0" y="0"/>
          <a:chExt cx="0" cy="0"/>
        </a:xfrm>
      </p:grpSpPr>
      <p:pic>
        <p:nvPicPr>
          <p:cNvPr id="861" name="Picture 861"/>
          <p:cNvPicPr/>
          <p:nvPr/>
        </p:nvPicPr>
        <p:blipFill>
          <a:blip r:embed="rId2"/>
          <a:srcRect l="31461"/>
          <a:stretch/>
        </p:blipFill>
        <p:spPr>
          <a:xfrm>
            <a:off x="9164754" y="0"/>
            <a:ext cx="6265188" cy="6944644"/>
          </a:xfrm>
          <a:prstGeom prst="rect">
            <a:avLst/>
          </a:prstGeom>
          <a:ln>
            <a:noFill/>
          </a:ln>
        </p:spPr>
      </p:pic>
      <p:pic>
        <p:nvPicPr>
          <p:cNvPr id="863" name="Picture 863"/>
          <p:cNvPicPr/>
          <p:nvPr/>
        </p:nvPicPr>
        <p:blipFill>
          <a:blip r:embed="rId3"/>
          <a:srcRect l="96064" r="-8"/>
          <a:stretch/>
        </p:blipFill>
        <p:spPr>
          <a:xfrm>
            <a:off x="-17528" y="0"/>
            <a:ext cx="2788623" cy="12192000"/>
          </a:xfrm>
          <a:prstGeom prst="rect">
            <a:avLst/>
          </a:prstGeom>
        </p:spPr>
      </p:pic>
      <p:pic>
        <p:nvPicPr>
          <p:cNvPr id="865" name="Picture 865"/>
          <p:cNvPicPr/>
          <p:nvPr/>
        </p:nvPicPr>
        <p:blipFill>
          <a:blip r:embed="rId4"/>
          <a:stretch/>
        </p:blipFill>
        <p:spPr>
          <a:xfrm>
            <a:off x="-325464" y="-93319"/>
            <a:ext cx="1960091" cy="1102659"/>
          </a:xfrm>
          <a:prstGeom prst="rect">
            <a:avLst/>
          </a:prstGeom>
        </p:spPr>
      </p:pic>
      <p:sp>
        <p:nvSpPr>
          <p:cNvPr id="866" name="Shape 866"/>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867" name="Shape 867"/>
          <p:cNvSpPr txBox="1"/>
          <p:nvPr/>
        </p:nvSpPr>
        <p:spPr>
          <a:xfrm>
            <a:off x="55395" y="2371346"/>
            <a:ext cx="2652628" cy="1815882"/>
          </a:xfrm>
          <a:prstGeom prst="rect">
            <a:avLst/>
          </a:prstGeom>
          <a:noFill/>
          <a:ln>
            <a:noFill/>
          </a:ln>
        </p:spPr>
        <p:txBody>
          <a:bodyPr wrap="square" lIns="91440" tIns="45720" rIns="91440" bIns="45720">
            <a:spAutoFit/>
          </a:bodyPr>
          <a:lstStyle/>
          <a:p>
            <a:pPr marL="0" indent="0" algn="l"/>
            <a:r>
              <a:rPr sz="2800" b="1">
                <a:solidFill>
                  <a:schemeClr val="bg1"/>
                </a:solidFill>
                <a:latin typeface="Times New Roman"/>
                <a:ea typeface="Times New Roman"/>
                <a:cs typeface="Times New Roman"/>
              </a:rPr>
              <a:t>Письмо ФАС России от 11.01.2024 </a:t>
            </a:r>
            <a:br>
              <a:rPr sz="2800" b="1">
                <a:solidFill>
                  <a:schemeClr val="bg1"/>
                </a:solidFill>
                <a:latin typeface="Times New Roman"/>
                <a:ea typeface="Times New Roman"/>
                <a:cs typeface="Times New Roman"/>
              </a:rPr>
            </a:br>
            <a:r>
              <a:rPr sz="2800" b="1">
                <a:solidFill>
                  <a:schemeClr val="bg1"/>
                </a:solidFill>
                <a:latin typeface="Times New Roman"/>
                <a:ea typeface="Times New Roman"/>
                <a:cs typeface="Times New Roman"/>
              </a:rPr>
              <a:t>№ МШ/875/24</a:t>
            </a:r>
            <a:endParaRPr sz="1800">
              <a:solidFill>
                <a:schemeClr val="tx1"/>
              </a:solidFill>
              <a:latin typeface="+mn-lt"/>
              <a:ea typeface="+mn-ea"/>
              <a:cs typeface="+mn-cs"/>
            </a:endParaRPr>
          </a:p>
        </p:txBody>
      </p:sp>
      <p:sp>
        <p:nvSpPr>
          <p:cNvPr id="868" name="Shape 868"/>
          <p:cNvSpPr/>
          <p:nvPr/>
        </p:nvSpPr>
        <p:spPr>
          <a:xfrm>
            <a:off x="2771096" y="-1"/>
            <a:ext cx="9302437" cy="6886501"/>
          </a:xfrm>
          <a:prstGeom prst="rect">
            <a:avLst/>
          </a:prstGeom>
          <a:noFill/>
          <a:ln>
            <a:noFill/>
          </a:ln>
        </p:spPr>
        <p:txBody>
          <a:bodyPr wrap="square" lIns="91440" tIns="45720" rIns="91440" bIns="45720">
            <a:spAutoFit/>
          </a:bodyPr>
          <a:lstStyle>
            <a:defPPr/>
            <a:lvl1pPr marL="514350" lvl="0" indent="-514350" algn="l">
              <a:defRPr sz="1800">
                <a:solidFill>
                  <a:schemeClr val="tx1"/>
                </a:solidFill>
                <a:latin typeface="Calibri"/>
                <a:ea typeface="Calibri"/>
                <a:cs typeface="Calibri"/>
              </a:defRPr>
            </a:lvl1pPr>
            <a:lvl2pPr marL="742950" lvl="1" indent="-285750" algn="l">
              <a:defRPr sz="1800">
                <a:solidFill>
                  <a:schemeClr val="tx1"/>
                </a:solidFill>
                <a:latin typeface="Calibri"/>
                <a:ea typeface="Calibri"/>
                <a:cs typeface="Calibri"/>
              </a:defRPr>
            </a:lvl2pPr>
            <a:lvl3pPr marL="1143000" lvl="2" indent="-228600" algn="l">
              <a:defRPr sz="1800">
                <a:solidFill>
                  <a:schemeClr val="tx1"/>
                </a:solidFill>
                <a:latin typeface="Calibri"/>
                <a:ea typeface="Calibri"/>
                <a:cs typeface="Calibri"/>
              </a:defRPr>
            </a:lvl3pPr>
            <a:lvl4pPr marL="1600200" lvl="3" indent="-228600" algn="l">
              <a:defRPr sz="1800">
                <a:solidFill>
                  <a:schemeClr val="tx1"/>
                </a:solidFill>
                <a:latin typeface="Calibri"/>
                <a:ea typeface="Calibri"/>
                <a:cs typeface="Calibri"/>
              </a:defRPr>
            </a:lvl4pPr>
            <a:lvl5pPr marL="2057400" lvl="4" indent="-228600" algn="l">
              <a:defRPr sz="1800">
                <a:solidFill>
                  <a:schemeClr val="tx1"/>
                </a:solidFill>
                <a:latin typeface="Calibri"/>
                <a:ea typeface="Calibri"/>
                <a:cs typeface="Calibri"/>
              </a:defRPr>
            </a:lvl5pPr>
            <a:lvl6pPr marL="2514600" lvl="5" indent="-228600" algn="l">
              <a:defRPr sz="1800">
                <a:solidFill>
                  <a:schemeClr val="tx1"/>
                </a:solidFill>
                <a:latin typeface="Calibri"/>
                <a:ea typeface="Calibri"/>
                <a:cs typeface="Calibri"/>
              </a:defRPr>
            </a:lvl6pPr>
            <a:lvl7pPr marL="2971800" lvl="6" indent="-228600" algn="l">
              <a:defRPr sz="1800">
                <a:solidFill>
                  <a:schemeClr val="tx1"/>
                </a:solidFill>
                <a:latin typeface="Calibri"/>
                <a:ea typeface="Calibri"/>
                <a:cs typeface="Calibri"/>
              </a:defRPr>
            </a:lvl7pPr>
            <a:lvl8pPr marL="3429000" lvl="7" indent="-228600" algn="l">
              <a:defRPr sz="1800">
                <a:solidFill>
                  <a:schemeClr val="tx1"/>
                </a:solidFill>
                <a:latin typeface="Calibri"/>
                <a:ea typeface="Calibri"/>
                <a:cs typeface="Calibri"/>
              </a:defRPr>
            </a:lvl8pPr>
            <a:lvl9pPr marL="3886200" lvl="8" indent="-228600" algn="l">
              <a:defRPr sz="1800">
                <a:solidFill>
                  <a:schemeClr val="tx1"/>
                </a:solidFill>
                <a:latin typeface="Calibri"/>
                <a:ea typeface="Calibri"/>
                <a:cs typeface="Calibri"/>
              </a:defRPr>
            </a:lvl9pPr>
          </a:lstStyle>
          <a:p>
            <a:pPr marL="0" indent="0" algn="just">
              <a:lnSpc>
                <a:spcPct val="150000"/>
              </a:lnSpc>
            </a:pPr>
            <a:r>
              <a:rPr sz="1600" b="1" i="1">
                <a:solidFill>
                  <a:srgbClr val="00345E"/>
                </a:solidFill>
                <a:latin typeface="Times New Roman"/>
                <a:ea typeface="Times New Roman"/>
                <a:cs typeface="Times New Roman"/>
              </a:rPr>
              <a:t>О порядке подтверждения наличия опыта строительства (реконструкции) объектов капитального строительства в целях соответствия участника закупки дополнительным требованиям согласно Постановлению № 2571</a:t>
            </a:r>
          </a:p>
          <a:p>
            <a:pPr marL="0" indent="0" algn="just">
              <a:lnSpc>
                <a:spcPct val="150000"/>
              </a:lnSpc>
            </a:pPr>
            <a:endParaRPr b="1">
              <a:latin typeface="Times New Roman"/>
              <a:ea typeface="Times New Roman"/>
              <a:cs typeface="Times New Roman"/>
            </a:endParaRPr>
          </a:p>
          <a:p>
            <a:pPr marL="514350" indent="-155575" algn="just"/>
            <a:r>
              <a:rPr sz="1600">
                <a:latin typeface="Times New Roman"/>
                <a:ea typeface="Times New Roman"/>
                <a:cs typeface="Times New Roman"/>
              </a:rPr>
              <a:t>ФАС России отмечает, что </a:t>
            </a:r>
            <a:r>
              <a:rPr sz="1600" u="sng">
                <a:latin typeface="Times New Roman"/>
                <a:ea typeface="Times New Roman"/>
                <a:cs typeface="Times New Roman"/>
              </a:rPr>
              <a:t>лицо, выполнявшее в качестве субподрядчика </a:t>
            </a:r>
            <a:r>
              <a:rPr sz="1600">
                <a:latin typeface="Times New Roman"/>
                <a:ea typeface="Times New Roman"/>
                <a:cs typeface="Times New Roman"/>
              </a:rPr>
              <a:t>строительно-монтажные работы на объекте капитального строительства, </a:t>
            </a:r>
            <a:r>
              <a:rPr sz="1600" u="sng">
                <a:latin typeface="Times New Roman"/>
                <a:ea typeface="Times New Roman"/>
                <a:cs typeface="Times New Roman"/>
              </a:rPr>
              <a:t>не может быть признано лицом, имеющим опыт строительства </a:t>
            </a:r>
            <a:r>
              <a:rPr sz="1600">
                <a:latin typeface="Times New Roman"/>
                <a:ea typeface="Times New Roman"/>
                <a:cs typeface="Times New Roman"/>
              </a:rPr>
              <a:t>(реконструкции) объекта капитального строительства </a:t>
            </a:r>
            <a:r>
              <a:rPr sz="1600" u="sng">
                <a:latin typeface="Times New Roman"/>
                <a:ea typeface="Times New Roman"/>
                <a:cs typeface="Times New Roman"/>
              </a:rPr>
              <a:t>в совокупном объеме возникающих обязательств</a:t>
            </a:r>
            <a:r>
              <a:rPr sz="1600">
                <a:latin typeface="Times New Roman"/>
                <a:ea typeface="Times New Roman"/>
                <a:cs typeface="Times New Roman"/>
              </a:rPr>
              <a:t>, поскольку в силу пункта 3 статьи 706 Гражданского кодекса Российской Федерации генеральный подрядчик несет перед заказчиком ответственность за последствия неисполнения  или ненадлежащего исполнения обязательств субподрядчиком, а перед субподрядчиком - ответственность за неисполнение или ненадлежащее исполнение заказчиком обязательств по договору подряда. </a:t>
            </a:r>
            <a:r>
              <a:rPr sz="1600" u="sng">
                <a:latin typeface="Times New Roman"/>
                <a:ea typeface="Times New Roman"/>
                <a:cs typeface="Times New Roman"/>
              </a:rPr>
              <a:t>Кроме того, субподрядчик не имеет опыта по сдаче и вводу </a:t>
            </a:r>
            <a:r>
              <a:rPr sz="1600">
                <a:latin typeface="Times New Roman"/>
                <a:ea typeface="Times New Roman"/>
                <a:cs typeface="Times New Roman"/>
              </a:rPr>
              <a:t>объекта капитального строительства в эксплуатацию, а также </a:t>
            </a:r>
            <a:r>
              <a:rPr sz="1600" u="sng">
                <a:latin typeface="Times New Roman"/>
                <a:ea typeface="Times New Roman"/>
                <a:cs typeface="Times New Roman"/>
              </a:rPr>
              <a:t>не несет гарантийных обязательств </a:t>
            </a:r>
            <a:r>
              <a:rPr sz="1600">
                <a:latin typeface="Times New Roman"/>
                <a:ea typeface="Times New Roman"/>
                <a:cs typeface="Times New Roman"/>
              </a:rPr>
              <a:t>по объекту в целом.</a:t>
            </a:r>
          </a:p>
          <a:p>
            <a:pPr marL="514350" indent="-155575" algn="just"/>
            <a:endParaRPr sz="1600">
              <a:latin typeface="Times New Roman"/>
              <a:ea typeface="Times New Roman"/>
              <a:cs typeface="Times New Roman"/>
            </a:endParaRPr>
          </a:p>
          <a:p>
            <a:pPr marL="514350" indent="-155575" algn="just"/>
            <a:r>
              <a:rPr sz="1600">
                <a:latin typeface="Times New Roman"/>
                <a:ea typeface="Times New Roman"/>
                <a:cs typeface="Times New Roman"/>
              </a:rPr>
              <a:t>	Учитывая изложенное, по мнению ФАС России, договор (контракт), подтверждающий наличие опыта по строительству (реконструкции) объекта капитального строительства, должен быть заключен с участником закупки и исполнен участником закупки  в полном объеме.</a:t>
            </a:r>
          </a:p>
          <a:p>
            <a:pPr marL="514350" indent="-155575" algn="just"/>
            <a:endParaRPr sz="1600">
              <a:latin typeface="Times New Roman"/>
              <a:ea typeface="Times New Roman"/>
              <a:cs typeface="Times New Roman"/>
            </a:endParaRPr>
          </a:p>
          <a:p>
            <a:pPr marL="514350" indent="-155575" algn="just"/>
            <a:r>
              <a:rPr sz="1600">
                <a:latin typeface="Times New Roman"/>
                <a:ea typeface="Times New Roman"/>
                <a:cs typeface="Times New Roman"/>
              </a:rPr>
              <a:t>	При этом документы, предусмотренные графой «Информация и документы, подтверждающие соответствие участников закупки дополнительным требованиям» Постановления № 2571 должны быть выданы в отношении участника закупки, в связи с чем предоставление участником закупки документов об опыте иных лиц не соответствует требованиям Постановления № 2571.</a:t>
            </a:r>
          </a:p>
          <a:p>
            <a:pPr marL="514350" indent="-514350" algn="just">
              <a:lnSpc>
                <a:spcPct val="150000"/>
              </a:lnSpc>
            </a:pPr>
            <a:endParaRPr sz="1500" b="1">
              <a:solidFill>
                <a:srgbClr val="00345E"/>
              </a:solidFill>
              <a:latin typeface="Times New Roman"/>
              <a:ea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GroupShape 869"/>
        <p:cNvGrpSpPr/>
        <p:nvPr/>
      </p:nvGrpSpPr>
      <p:grpSpPr>
        <a:xfrm>
          <a:off x="0" y="0"/>
          <a:ext cx="0" cy="0"/>
          <a:chOff x="0" y="0"/>
          <a:chExt cx="0" cy="0"/>
        </a:xfrm>
      </p:grpSpPr>
      <p:pic>
        <p:nvPicPr>
          <p:cNvPr id="871" name="Picture 871"/>
          <p:cNvPicPr/>
          <p:nvPr/>
        </p:nvPicPr>
        <p:blipFill>
          <a:blip r:embed="rId2"/>
          <a:srcRect l="31461"/>
          <a:stretch/>
        </p:blipFill>
        <p:spPr>
          <a:xfrm>
            <a:off x="7406792" y="457200"/>
            <a:ext cx="5606144" cy="6228354"/>
          </a:xfrm>
          <a:prstGeom prst="rect">
            <a:avLst/>
          </a:prstGeom>
          <a:ln>
            <a:noFill/>
          </a:ln>
        </p:spPr>
      </p:pic>
      <p:pic>
        <p:nvPicPr>
          <p:cNvPr id="873" name="Picture 873"/>
          <p:cNvPicPr/>
          <p:nvPr/>
        </p:nvPicPr>
        <p:blipFill>
          <a:blip r:embed="rId3"/>
          <a:stretch/>
        </p:blipFill>
        <p:spPr>
          <a:xfrm>
            <a:off x="149497" y="-279325"/>
            <a:ext cx="3423864" cy="3423864"/>
          </a:xfrm>
          <a:prstGeom prst="rect">
            <a:avLst/>
          </a:prstGeom>
        </p:spPr>
      </p:pic>
      <p:sp>
        <p:nvSpPr>
          <p:cNvPr id="874" name="Shape 874"/>
          <p:cNvSpPr/>
          <p:nvPr/>
        </p:nvSpPr>
        <p:spPr>
          <a:xfrm>
            <a:off x="324877" y="185060"/>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875" name="Shape 875"/>
          <p:cNvSpPr txBox="1"/>
          <p:nvPr/>
        </p:nvSpPr>
        <p:spPr>
          <a:xfrm>
            <a:off x="324877" y="607388"/>
            <a:ext cx="2838547" cy="1323439"/>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a:t>
            </a:r>
            <a:r>
              <a:rPr sz="1600" i="1">
                <a:solidFill>
                  <a:srgbClr val="FFFFFF"/>
                </a:solidFill>
                <a:latin typeface="Times New Roman"/>
                <a:ea typeface="Times New Roman"/>
                <a:cs typeface="Times New Roman"/>
              </a:rPr>
              <a:t>28/06/105-1377/2024</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endParaRPr sz="1600">
              <a:solidFill>
                <a:schemeClr val="bg1"/>
              </a:solidFill>
              <a:latin typeface="Times New Roman"/>
              <a:ea typeface="Times New Roman"/>
              <a:cs typeface="Times New Roman"/>
            </a:endParaRPr>
          </a:p>
        </p:txBody>
      </p:sp>
      <p:pic>
        <p:nvPicPr>
          <p:cNvPr id="877" name="Picture 877"/>
          <p:cNvPicPr/>
          <p:nvPr/>
        </p:nvPicPr>
        <p:blipFill>
          <a:blip r:embed="rId4"/>
          <a:srcRect l="18378" t="22518" r="14078" b="25491"/>
          <a:stretch/>
        </p:blipFill>
        <p:spPr>
          <a:xfrm>
            <a:off x="1902386" y="2128345"/>
            <a:ext cx="1398979" cy="619418"/>
          </a:xfrm>
          <a:prstGeom prst="rect">
            <a:avLst/>
          </a:prstGeom>
        </p:spPr>
      </p:pic>
      <p:pic>
        <p:nvPicPr>
          <p:cNvPr id="879" name="Picture 879"/>
          <p:cNvPicPr/>
          <p:nvPr/>
        </p:nvPicPr>
        <p:blipFill>
          <a:blip r:embed="rId5"/>
          <a:srcRect l="96064" r="-2107"/>
          <a:stretch/>
        </p:blipFill>
        <p:spPr>
          <a:xfrm rot="16200000">
            <a:off x="5781177" y="434701"/>
            <a:ext cx="629646" cy="12192000"/>
          </a:xfrm>
          <a:prstGeom prst="rect">
            <a:avLst/>
          </a:prstGeom>
        </p:spPr>
      </p:pic>
      <p:sp>
        <p:nvSpPr>
          <p:cNvPr id="880" name="Shape 880"/>
          <p:cNvSpPr txBox="1"/>
          <p:nvPr/>
        </p:nvSpPr>
        <p:spPr>
          <a:xfrm>
            <a:off x="394448" y="3378023"/>
            <a:ext cx="11813178" cy="2631490"/>
          </a:xfrm>
          <a:prstGeom prst="rect">
            <a:avLst/>
          </a:prstGeom>
          <a:noFill/>
        </p:spPr>
        <p:txBody>
          <a:bodyPr wrap="square" lIns="91440" tIns="45720" rIns="91440" bIns="45720">
            <a:spAutoFit/>
          </a:bodyPr>
          <a:lstStyle/>
          <a:p>
            <a:pPr marL="0" indent="358775" algn="just"/>
            <a:r>
              <a:rPr sz="1500">
                <a:solidFill>
                  <a:schemeClr val="tx1"/>
                </a:solidFill>
                <a:latin typeface="Times New Roman"/>
                <a:ea typeface="Times New Roman"/>
                <a:cs typeface="Times New Roman"/>
              </a:rPr>
              <a:t>На заседании Комиссии установлено, что договор заключен в рамках исполнения обязательств в качестве субподрядчика. Кроме того, пунктом 2 Акта установлено, что строительство объекта осуществлялось генеральным подрядчиком ООО «СК «Автодор».</a:t>
            </a:r>
            <a:endParaRPr sz="1800">
              <a:solidFill>
                <a:schemeClr val="tx1"/>
              </a:solidFill>
              <a:latin typeface="+mn-lt"/>
              <a:ea typeface="+mn-ea"/>
              <a:cs typeface="+mn-cs"/>
            </a:endParaRPr>
          </a:p>
          <a:p>
            <a:pPr marL="0" indent="358775" algn="just"/>
            <a:r>
              <a:rPr sz="1500">
                <a:solidFill>
                  <a:schemeClr val="tx1"/>
                </a:solidFill>
                <a:latin typeface="Times New Roman"/>
                <a:ea typeface="Times New Roman"/>
                <a:cs typeface="Times New Roman"/>
              </a:rPr>
              <a:t>Также Разрешение выдано ГК «Российский автомобильный дороги» на следующий объект: «М-12 «Строящаяся скоростная автомобильная дорога Москва – Нижний Новгород – Казань», 7 этап. (Включающий в себя 7.1, 7.2, 7.3 Этапы), общая протяженность участка автомобильной дороги составляет 82,051 км.</a:t>
            </a:r>
            <a:endParaRPr sz="1800">
              <a:solidFill>
                <a:schemeClr val="tx1"/>
              </a:solidFill>
              <a:latin typeface="+mn-lt"/>
              <a:ea typeface="+mn-ea"/>
              <a:cs typeface="+mn-cs"/>
            </a:endParaRPr>
          </a:p>
          <a:p>
            <a:pPr marL="0" indent="358775" algn="just"/>
            <a:r>
              <a:rPr sz="1500">
                <a:solidFill>
                  <a:schemeClr val="tx1"/>
                </a:solidFill>
                <a:latin typeface="Times New Roman"/>
                <a:ea typeface="Times New Roman"/>
                <a:cs typeface="Times New Roman"/>
              </a:rPr>
              <a:t>Вместе с тем Заявителем выполнены отдельные виды работ на участке Объекта: «М-12 «Строящаяся коростная автомобильная дорога Москва – Нижний Новгород – Казань», 7.1 этап  протяженность участника автомобильной дороги составляет 25,1 км.</a:t>
            </a:r>
            <a:endParaRPr sz="1800">
              <a:solidFill>
                <a:schemeClr val="tx1"/>
              </a:solidFill>
              <a:latin typeface="+mn-lt"/>
              <a:ea typeface="+mn-ea"/>
              <a:cs typeface="+mn-cs"/>
            </a:endParaRPr>
          </a:p>
          <a:p>
            <a:pPr marL="0" indent="358775" algn="just"/>
            <a:r>
              <a:rPr sz="1500">
                <a:solidFill>
                  <a:schemeClr val="tx1"/>
                </a:solidFill>
                <a:latin typeface="Times New Roman"/>
                <a:ea typeface="Times New Roman"/>
                <a:cs typeface="Times New Roman"/>
              </a:rPr>
              <a:t>Учитывая изложенное, по мнению ФАС России, договор (контракт) </a:t>
            </a:r>
            <a:r>
              <a:rPr sz="1500" b="1">
                <a:solidFill>
                  <a:schemeClr val="tx1"/>
                </a:solidFill>
                <a:latin typeface="Times New Roman"/>
                <a:ea typeface="Times New Roman"/>
                <a:cs typeface="Times New Roman"/>
              </a:rPr>
              <a:t>должен быть заключен с участником </a:t>
            </a:r>
            <a:r>
              <a:rPr sz="1500">
                <a:solidFill>
                  <a:schemeClr val="tx1"/>
                </a:solidFill>
                <a:latin typeface="Times New Roman"/>
                <a:ea typeface="Times New Roman"/>
                <a:cs typeface="Times New Roman"/>
              </a:rPr>
              <a:t>закупки и исполнен участником закупки в полном объеме, то есть документы должны быть выданы в отношении участника закупки,  в связи с чем предоставление участником закупки документов об опыте иных лиц не соответствует требованиям Постановления № 2571.</a:t>
            </a:r>
            <a:endParaRPr sz="1800">
              <a:solidFill>
                <a:schemeClr val="tx1"/>
              </a:solidFill>
              <a:latin typeface="+mn-lt"/>
              <a:ea typeface="+mn-ea"/>
              <a:cs typeface="+mn-cs"/>
            </a:endParaRPr>
          </a:p>
          <a:p>
            <a:pPr marL="0" indent="358775" algn="just"/>
            <a:r>
              <a:rPr sz="1500">
                <a:solidFill>
                  <a:schemeClr val="tx1"/>
                </a:solidFill>
                <a:latin typeface="Times New Roman"/>
                <a:ea typeface="Times New Roman"/>
                <a:cs typeface="Times New Roman"/>
              </a:rPr>
              <a:t>Таким образом, действия Комиссии по осуществлению закупок </a:t>
            </a:r>
            <a:r>
              <a:rPr sz="1500" b="1">
                <a:solidFill>
                  <a:schemeClr val="tx1"/>
                </a:solidFill>
                <a:latin typeface="Times New Roman"/>
                <a:ea typeface="Times New Roman"/>
                <a:cs typeface="Times New Roman"/>
              </a:rPr>
              <a:t>не противоречат </a:t>
            </a:r>
            <a:r>
              <a:rPr sz="1500">
                <a:solidFill>
                  <a:schemeClr val="tx1"/>
                </a:solidFill>
                <a:latin typeface="Times New Roman"/>
                <a:ea typeface="Times New Roman"/>
                <a:cs typeface="Times New Roman"/>
              </a:rPr>
              <a:t>положениям Закона о контрактной системе.</a:t>
            </a:r>
            <a:endParaRPr sz="1800">
              <a:solidFill>
                <a:schemeClr val="tx1"/>
              </a:solidFill>
              <a:latin typeface="+mn-lt"/>
              <a:ea typeface="+mn-ea"/>
              <a:cs typeface="+mn-cs"/>
            </a:endParaRPr>
          </a:p>
        </p:txBody>
      </p:sp>
      <p:sp>
        <p:nvSpPr>
          <p:cNvPr id="881" name="Shape 881"/>
          <p:cNvSpPr/>
          <p:nvPr/>
        </p:nvSpPr>
        <p:spPr>
          <a:xfrm>
            <a:off x="3536440" y="580782"/>
            <a:ext cx="879151"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Довод:</a:t>
            </a:r>
          </a:p>
        </p:txBody>
      </p:sp>
      <p:sp>
        <p:nvSpPr>
          <p:cNvPr id="882" name="Shape 882"/>
          <p:cNvSpPr/>
          <p:nvPr/>
        </p:nvSpPr>
        <p:spPr>
          <a:xfrm>
            <a:off x="3536922" y="155863"/>
            <a:ext cx="1945341"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Объект закупки:</a:t>
            </a:r>
          </a:p>
        </p:txBody>
      </p:sp>
      <p:sp>
        <p:nvSpPr>
          <p:cNvPr id="883" name="Shape 883"/>
          <p:cNvSpPr txBox="1"/>
          <p:nvPr/>
        </p:nvSpPr>
        <p:spPr>
          <a:xfrm>
            <a:off x="5497890" y="168138"/>
            <a:ext cx="6709736" cy="553998"/>
          </a:xfrm>
          <a:prstGeom prst="rect">
            <a:avLst/>
          </a:prstGeom>
          <a:noFill/>
        </p:spPr>
        <p:txBody>
          <a:bodyPr wrap="square" lIns="91440" tIns="45720" rIns="91440" bIns="45720">
            <a:spAutoFit/>
          </a:bodyPr>
          <a:lstStyle/>
          <a:p>
            <a:pPr marL="0" indent="0" algn="just"/>
            <a:r>
              <a:rPr sz="1500">
                <a:solidFill>
                  <a:schemeClr val="tx1"/>
                </a:solidFill>
                <a:latin typeface="Times New Roman"/>
                <a:ea typeface="Times New Roman"/>
                <a:cs typeface="Times New Roman"/>
              </a:rPr>
              <a:t>выполнение работ по реконструкции участков автомобильной дороги</a:t>
            </a:r>
            <a:br>
              <a:rPr sz="1500">
                <a:solidFill>
                  <a:schemeClr val="tx1"/>
                </a:solidFill>
                <a:latin typeface="Times New Roman"/>
                <a:ea typeface="Times New Roman"/>
                <a:cs typeface="Times New Roman"/>
              </a:rPr>
            </a:br>
            <a:r>
              <a:rPr sz="1500">
                <a:solidFill>
                  <a:schemeClr val="tx1"/>
                </a:solidFill>
                <a:latin typeface="Times New Roman"/>
                <a:ea typeface="Times New Roman"/>
                <a:cs typeface="Times New Roman"/>
              </a:rPr>
              <a:t>Ижевск – Сарапул</a:t>
            </a:r>
            <a:endParaRPr sz="1800">
              <a:solidFill>
                <a:schemeClr val="tx1"/>
              </a:solidFill>
              <a:latin typeface="+mn-lt"/>
              <a:ea typeface="+mn-ea"/>
              <a:cs typeface="+mn-cs"/>
            </a:endParaRPr>
          </a:p>
        </p:txBody>
      </p:sp>
      <p:sp>
        <p:nvSpPr>
          <p:cNvPr id="884" name="Shape 884"/>
          <p:cNvSpPr txBox="1"/>
          <p:nvPr/>
        </p:nvSpPr>
        <p:spPr>
          <a:xfrm>
            <a:off x="4168151" y="673115"/>
            <a:ext cx="8039475" cy="1015662"/>
          </a:xfrm>
          <a:prstGeom prst="rect">
            <a:avLst/>
          </a:prstGeom>
          <a:noFill/>
        </p:spPr>
        <p:txBody>
          <a:bodyPr wrap="square" lIns="91440" tIns="45720" rIns="91440" bIns="45720">
            <a:spAutoFit/>
          </a:bodyPr>
          <a:lstStyle/>
          <a:p>
            <a:pPr marL="0" indent="358775" algn="just"/>
            <a:r>
              <a:rPr sz="1500">
                <a:solidFill>
                  <a:schemeClr val="tx1"/>
                </a:solidFill>
                <a:latin typeface="Times New Roman"/>
                <a:ea typeface="Times New Roman"/>
                <a:cs typeface="Times New Roman"/>
              </a:rPr>
              <a:t>Комиссией по осуществлению закупок </a:t>
            </a:r>
            <a:r>
              <a:rPr sz="1500" b="1">
                <a:solidFill>
                  <a:schemeClr val="tx1"/>
                </a:solidFill>
                <a:latin typeface="Times New Roman"/>
                <a:ea typeface="Times New Roman"/>
                <a:cs typeface="Times New Roman"/>
              </a:rPr>
              <a:t>неправомерно</a:t>
            </a:r>
            <a:r>
              <a:rPr sz="1500">
                <a:solidFill>
                  <a:schemeClr val="tx1"/>
                </a:solidFill>
                <a:latin typeface="Times New Roman"/>
                <a:ea typeface="Times New Roman"/>
                <a:cs typeface="Times New Roman"/>
              </a:rPr>
              <a:t> принято решение о признании заявки Заявителя </a:t>
            </a:r>
            <a:r>
              <a:rPr sz="1500" b="1">
                <a:solidFill>
                  <a:schemeClr val="tx1"/>
                </a:solidFill>
                <a:latin typeface="Times New Roman"/>
                <a:ea typeface="Times New Roman"/>
                <a:cs typeface="Times New Roman"/>
              </a:rPr>
              <a:t>не соответствующей </a:t>
            </a:r>
            <a:r>
              <a:rPr sz="1500">
                <a:solidFill>
                  <a:schemeClr val="tx1"/>
                </a:solidFill>
                <a:latin typeface="Times New Roman"/>
                <a:ea typeface="Times New Roman"/>
                <a:cs typeface="Times New Roman"/>
              </a:rPr>
              <a:t>требованиям Извещения и Закона о контрактной системе, поскольку в качестве подтверждения наличия опыта по позиции 17 приложения</a:t>
            </a:r>
            <a:br>
              <a:rPr sz="1500">
                <a:solidFill>
                  <a:schemeClr val="tx1"/>
                </a:solidFill>
                <a:latin typeface="Times New Roman"/>
                <a:ea typeface="Times New Roman"/>
                <a:cs typeface="Times New Roman"/>
              </a:rPr>
            </a:br>
            <a:r>
              <a:rPr sz="1500">
                <a:solidFill>
                  <a:schemeClr val="tx1"/>
                </a:solidFill>
                <a:latin typeface="Times New Roman"/>
                <a:ea typeface="Times New Roman"/>
                <a:cs typeface="Times New Roman"/>
              </a:rPr>
              <a:t>к Постановления № 2571 представлен исполненный договор субподряда.</a:t>
            </a:r>
            <a:endParaRPr sz="1800">
              <a:solidFill>
                <a:schemeClr val="tx1"/>
              </a:solidFill>
              <a:latin typeface="+mn-lt"/>
              <a:ea typeface="+mn-ea"/>
              <a:cs typeface="+mn-cs"/>
            </a:endParaRPr>
          </a:p>
        </p:txBody>
      </p:sp>
      <p:sp>
        <p:nvSpPr>
          <p:cNvPr id="885" name="Shape 885"/>
          <p:cNvSpPr/>
          <p:nvPr/>
        </p:nvSpPr>
        <p:spPr>
          <a:xfrm>
            <a:off x="3573361" y="1636652"/>
            <a:ext cx="2254463"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Решение Комиссии:</a:t>
            </a:r>
          </a:p>
        </p:txBody>
      </p:sp>
      <p:sp>
        <p:nvSpPr>
          <p:cNvPr id="886" name="Shape 886"/>
          <p:cNvSpPr txBox="1"/>
          <p:nvPr/>
        </p:nvSpPr>
        <p:spPr>
          <a:xfrm>
            <a:off x="3528436" y="1977839"/>
            <a:ext cx="8663563" cy="1477328"/>
          </a:xfrm>
          <a:prstGeom prst="rect">
            <a:avLst/>
          </a:prstGeom>
          <a:noFill/>
        </p:spPr>
        <p:txBody>
          <a:bodyPr wrap="square" lIns="91440" tIns="45720" rIns="91440" bIns="45720">
            <a:spAutoFit/>
          </a:bodyPr>
          <a:lstStyle/>
          <a:p>
            <a:pPr marL="0" indent="358775" algn="just"/>
            <a:r>
              <a:rPr sz="1500">
                <a:solidFill>
                  <a:schemeClr val="tx1"/>
                </a:solidFill>
                <a:latin typeface="Times New Roman"/>
                <a:ea typeface="Times New Roman"/>
                <a:cs typeface="Times New Roman"/>
              </a:rPr>
              <a:t>Комиссией установлено, заявитель аккредитован по данной позиции со следующими документами: 1) договор, заключенный между ООО «СК «Автодор» и Заявителем, на выполнение комплекса работ по проектированию и строительству объекта: М-12 «Строящаяся скоростная автомобильная дорога Москва - Нижний Новгород – Казань», 7.1 этап; 2) акт приемочной комиссии о приемки </a:t>
            </a:r>
            <a:br>
              <a:rPr sz="1500">
                <a:solidFill>
                  <a:schemeClr val="tx1"/>
                </a:solidFill>
                <a:latin typeface="Times New Roman"/>
                <a:ea typeface="Times New Roman"/>
                <a:cs typeface="Times New Roman"/>
              </a:rPr>
            </a:br>
            <a:r>
              <a:rPr sz="1500">
                <a:solidFill>
                  <a:schemeClr val="tx1"/>
                </a:solidFill>
                <a:latin typeface="Times New Roman"/>
                <a:ea typeface="Times New Roman"/>
                <a:cs typeface="Times New Roman"/>
              </a:rPr>
              <a:t>в эксплуатацию объекта 3) разрешение на ввод объекта в эксплуатацию от 14.11.2023 № Р034-00147-21/00770039.</a:t>
            </a:r>
            <a:endParaRPr sz="1800">
              <a:solidFill>
                <a:schemeClr val="tx1"/>
              </a:solidFill>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GroupShape 922"/>
        <p:cNvGrpSpPr/>
        <p:nvPr/>
      </p:nvGrpSpPr>
      <p:grpSpPr>
        <a:xfrm>
          <a:off x="0" y="0"/>
          <a:ext cx="0" cy="0"/>
          <a:chOff x="0" y="0"/>
          <a:chExt cx="0" cy="0"/>
        </a:xfrm>
      </p:grpSpPr>
      <p:pic>
        <p:nvPicPr>
          <p:cNvPr id="924" name="Picture 924"/>
          <p:cNvPicPr/>
          <p:nvPr/>
        </p:nvPicPr>
        <p:blipFill>
          <a:blip r:embed="rId2"/>
          <a:srcRect l="31461"/>
          <a:stretch/>
        </p:blipFill>
        <p:spPr>
          <a:xfrm>
            <a:off x="9164754" y="0"/>
            <a:ext cx="6265188" cy="6944644"/>
          </a:xfrm>
          <a:prstGeom prst="rect">
            <a:avLst/>
          </a:prstGeom>
          <a:ln>
            <a:noFill/>
          </a:ln>
        </p:spPr>
      </p:pic>
      <p:pic>
        <p:nvPicPr>
          <p:cNvPr id="926" name="Picture 926"/>
          <p:cNvPicPr/>
          <p:nvPr/>
        </p:nvPicPr>
        <p:blipFill>
          <a:blip r:embed="rId3"/>
          <a:srcRect l="96064" r="-8"/>
          <a:stretch/>
        </p:blipFill>
        <p:spPr>
          <a:xfrm>
            <a:off x="-27523" y="0"/>
            <a:ext cx="3468555" cy="12192000"/>
          </a:xfrm>
          <a:prstGeom prst="rect">
            <a:avLst/>
          </a:prstGeom>
        </p:spPr>
      </p:pic>
      <p:pic>
        <p:nvPicPr>
          <p:cNvPr id="928" name="Picture 928"/>
          <p:cNvPicPr/>
          <p:nvPr/>
        </p:nvPicPr>
        <p:blipFill>
          <a:blip r:embed="rId4"/>
          <a:stretch/>
        </p:blipFill>
        <p:spPr>
          <a:xfrm>
            <a:off x="-325464" y="-93319"/>
            <a:ext cx="1960091" cy="1102659"/>
          </a:xfrm>
          <a:prstGeom prst="rect">
            <a:avLst/>
          </a:prstGeom>
        </p:spPr>
      </p:pic>
      <p:sp>
        <p:nvSpPr>
          <p:cNvPr id="929" name="Shape 929"/>
          <p:cNvSpPr txBox="1"/>
          <p:nvPr/>
        </p:nvSpPr>
        <p:spPr>
          <a:xfrm>
            <a:off x="4042608" y="421169"/>
            <a:ext cx="7853558" cy="5324535"/>
          </a:xfrm>
          <a:prstGeom prst="rect">
            <a:avLst/>
          </a:prstGeom>
          <a:noFill/>
        </p:spPr>
        <p:txBody>
          <a:bodyPr wrap="square" lIns="91440" tIns="45720" rIns="91440" bIns="45720">
            <a:spAutoFit/>
          </a:bodyPr>
          <a:lstStyle/>
          <a:p>
            <a:pPr marL="0" indent="11113" algn="just"/>
            <a:r>
              <a:rPr sz="2000">
                <a:solidFill>
                  <a:schemeClr val="tx1"/>
                </a:solidFill>
                <a:latin typeface="Times New Roman"/>
                <a:ea typeface="Times New Roman"/>
                <a:cs typeface="Times New Roman"/>
              </a:rPr>
              <a:t>Расторгнутый по соглашению сторон и оформленный</a:t>
            </a:r>
            <a:br>
              <a:rPr sz="2000">
                <a:solidFill>
                  <a:schemeClr val="tx1"/>
                </a:solidFill>
                <a:latin typeface="Times New Roman"/>
                <a:ea typeface="Times New Roman"/>
                <a:cs typeface="Times New Roman"/>
              </a:rPr>
            </a:br>
            <a:r>
              <a:rPr sz="2000">
                <a:solidFill>
                  <a:schemeClr val="tx1"/>
                </a:solidFill>
                <a:latin typeface="Times New Roman"/>
                <a:ea typeface="Times New Roman"/>
                <a:cs typeface="Times New Roman"/>
              </a:rPr>
              <a:t>в установленном законом порядке;</a:t>
            </a:r>
            <a:endParaRPr sz="1800">
              <a:solidFill>
                <a:schemeClr val="tx1"/>
              </a:solidFill>
              <a:latin typeface="+mn-lt"/>
              <a:ea typeface="+mn-ea"/>
              <a:cs typeface="+mn-cs"/>
            </a:endParaRPr>
          </a:p>
          <a:p>
            <a:pPr marL="0" indent="11113" algn="just"/>
            <a:endParaRPr sz="2000">
              <a:solidFill>
                <a:schemeClr val="tx1"/>
              </a:solidFill>
              <a:latin typeface="Times New Roman"/>
              <a:ea typeface="Times New Roman"/>
              <a:cs typeface="Times New Roman"/>
            </a:endParaRPr>
          </a:p>
          <a:p>
            <a:pPr marL="0" indent="11113" algn="just"/>
            <a:r>
              <a:rPr sz="2000">
                <a:solidFill>
                  <a:schemeClr val="tx1"/>
                </a:solidFill>
                <a:latin typeface="Times New Roman"/>
                <a:ea typeface="Times New Roman"/>
                <a:cs typeface="Times New Roman"/>
              </a:rPr>
              <a:t>По определенным позициям ПП РФ № 2571 + по пункту 4 ПП РФ</a:t>
            </a:r>
            <a:br>
              <a:rPr sz="2000">
                <a:solidFill>
                  <a:schemeClr val="tx1"/>
                </a:solidFill>
                <a:latin typeface="Times New Roman"/>
                <a:ea typeface="Times New Roman"/>
                <a:cs typeface="Times New Roman"/>
              </a:rPr>
            </a:br>
            <a:r>
              <a:rPr sz="2000">
                <a:solidFill>
                  <a:schemeClr val="tx1"/>
                </a:solidFill>
                <a:latin typeface="Times New Roman"/>
                <a:ea typeface="Times New Roman"/>
                <a:cs typeface="Times New Roman"/>
              </a:rPr>
              <a:t>№ 2571 только контракт (договор), заключенный в соответствии</a:t>
            </a:r>
            <a:br>
              <a:rPr sz="2000">
                <a:solidFill>
                  <a:schemeClr val="tx1"/>
                </a:solidFill>
                <a:latin typeface="Times New Roman"/>
                <a:ea typeface="Times New Roman"/>
                <a:cs typeface="Times New Roman"/>
              </a:rPr>
            </a:br>
            <a:r>
              <a:rPr sz="2000">
                <a:solidFill>
                  <a:schemeClr val="tx1"/>
                </a:solidFill>
                <a:latin typeface="Times New Roman"/>
                <a:ea typeface="Times New Roman"/>
                <a:cs typeface="Times New Roman"/>
              </a:rPr>
              <a:t>с Законом № 44-ФЗ или с Законом № 223-ФЗ;</a:t>
            </a:r>
            <a:endParaRPr sz="1800">
              <a:solidFill>
                <a:schemeClr val="tx1"/>
              </a:solidFill>
              <a:latin typeface="+mn-lt"/>
              <a:ea typeface="+mn-ea"/>
              <a:cs typeface="+mn-cs"/>
            </a:endParaRPr>
          </a:p>
          <a:p>
            <a:pPr marL="0" indent="11113" algn="just"/>
            <a:endParaRPr sz="2000">
              <a:solidFill>
                <a:schemeClr val="tx1"/>
              </a:solidFill>
              <a:latin typeface="Times New Roman"/>
              <a:ea typeface="Times New Roman"/>
              <a:cs typeface="Times New Roman"/>
            </a:endParaRPr>
          </a:p>
          <a:p>
            <a:pPr marL="0" indent="11113" algn="just"/>
            <a:r>
              <a:rPr sz="2000">
                <a:solidFill>
                  <a:schemeClr val="tx1"/>
                </a:solidFill>
                <a:latin typeface="Times New Roman"/>
                <a:ea typeface="Times New Roman"/>
                <a:cs typeface="Times New Roman"/>
              </a:rPr>
              <a:t>Наличие в   реестре   контрактов   информации о контракте</a:t>
            </a:r>
            <a:br>
              <a:rPr sz="2000">
                <a:solidFill>
                  <a:schemeClr val="tx1"/>
                </a:solidFill>
                <a:latin typeface="Times New Roman"/>
                <a:ea typeface="Times New Roman"/>
                <a:cs typeface="Times New Roman"/>
              </a:rPr>
            </a:br>
            <a:r>
              <a:rPr sz="2000">
                <a:solidFill>
                  <a:schemeClr val="tx1"/>
                </a:solidFill>
                <a:latin typeface="Times New Roman"/>
                <a:ea typeface="Times New Roman"/>
                <a:cs typeface="Times New Roman"/>
              </a:rPr>
              <a:t>со статусом «Исполнение», а также неразмещение в реестре контрактов необходимых документов,  </a:t>
            </a:r>
            <a:r>
              <a:rPr sz="2000" b="1" i="1">
                <a:solidFill>
                  <a:srgbClr val="123163"/>
                </a:solidFill>
                <a:latin typeface="Times New Roman"/>
                <a:ea typeface="Times New Roman"/>
                <a:cs typeface="Times New Roman"/>
              </a:rPr>
              <a:t>не свидетельствует</a:t>
            </a:r>
            <a:br>
              <a:rPr sz="2000" b="1" i="1">
                <a:solidFill>
                  <a:srgbClr val="123163"/>
                </a:solidFill>
                <a:latin typeface="Times New Roman"/>
                <a:ea typeface="Times New Roman"/>
                <a:cs typeface="Times New Roman"/>
              </a:rPr>
            </a:br>
            <a:r>
              <a:rPr sz="2000" b="1" i="1">
                <a:solidFill>
                  <a:srgbClr val="123163"/>
                </a:solidFill>
                <a:latin typeface="Times New Roman"/>
                <a:ea typeface="Times New Roman"/>
                <a:cs typeface="Times New Roman"/>
              </a:rPr>
              <a:t>об отсутствии у участника закупки требуемого опыта выполнения работ (поставки товара, оказания услуг) </a:t>
            </a:r>
            <a:r>
              <a:rPr sz="2000">
                <a:solidFill>
                  <a:schemeClr val="tx1"/>
                </a:solidFill>
                <a:latin typeface="Times New Roman"/>
                <a:ea typeface="Times New Roman"/>
                <a:cs typeface="Times New Roman"/>
              </a:rPr>
              <a:t>при наличии в составе заявки полного перечня документов, установленных соответствующей позицией ПП РФ № 2571;</a:t>
            </a:r>
            <a:endParaRPr sz="1800">
              <a:solidFill>
                <a:schemeClr val="tx1"/>
              </a:solidFill>
              <a:latin typeface="+mn-lt"/>
              <a:ea typeface="+mn-ea"/>
              <a:cs typeface="+mn-cs"/>
            </a:endParaRPr>
          </a:p>
          <a:p>
            <a:pPr marL="0" indent="11113" algn="just"/>
            <a:endParaRPr sz="2000">
              <a:solidFill>
                <a:schemeClr val="tx1"/>
              </a:solidFill>
              <a:latin typeface="Times New Roman"/>
              <a:ea typeface="Times New Roman"/>
              <a:cs typeface="Times New Roman"/>
            </a:endParaRPr>
          </a:p>
          <a:p>
            <a:pPr marL="0" indent="11113" algn="just"/>
            <a:r>
              <a:rPr sz="2000">
                <a:solidFill>
                  <a:schemeClr val="tx1"/>
                </a:solidFill>
                <a:latin typeface="Times New Roman"/>
                <a:ea typeface="Times New Roman"/>
                <a:cs typeface="Times New Roman"/>
              </a:rPr>
              <a:t>Если было изменение цены контракта (договора) должно быть предоставлено дополнительное соглашение.</a:t>
            </a:r>
            <a:endParaRPr sz="1800">
              <a:solidFill>
                <a:schemeClr val="tx1"/>
              </a:solidFill>
              <a:latin typeface="+mn-lt"/>
              <a:ea typeface="+mn-ea"/>
              <a:cs typeface="+mn-cs"/>
            </a:endParaRPr>
          </a:p>
        </p:txBody>
      </p:sp>
      <p:sp>
        <p:nvSpPr>
          <p:cNvPr id="930" name="Shape 930"/>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931" name="Shape 931"/>
          <p:cNvSpPr txBox="1"/>
          <p:nvPr/>
        </p:nvSpPr>
        <p:spPr>
          <a:xfrm>
            <a:off x="238783" y="1809529"/>
            <a:ext cx="3202248" cy="3477875"/>
          </a:xfrm>
          <a:prstGeom prst="rect">
            <a:avLst/>
          </a:prstGeom>
          <a:noFill/>
          <a:ln>
            <a:noFill/>
          </a:ln>
        </p:spPr>
        <p:txBody>
          <a:bodyPr wrap="square" lIns="91440" tIns="45720" rIns="91440" bIns="45720">
            <a:spAutoFit/>
          </a:bodyPr>
          <a:lstStyle/>
          <a:p>
            <a:pPr marL="0" indent="0" algn="l"/>
            <a:r>
              <a:rPr sz="2000" b="1">
                <a:solidFill>
                  <a:schemeClr val="bg1"/>
                </a:solidFill>
                <a:latin typeface="Times New Roman"/>
                <a:ea typeface="Times New Roman"/>
                <a:cs typeface="Times New Roman"/>
              </a:rPr>
              <a:t>КАКОЙ КОНТРАКТ СЧИТАЕТСЯ ИСПОЛНЕННЫМ И МОЖЕТ БЫТЬ УЧТЕН В КАЧЕСТВЕ ПОДТВЕРЖДЕНИЯ НАЛИЧИЯ ОПЫТА И СООТВЕТСТВИЯ ДОПОЛНИТЕЛЬНЫМ ТРЕБОВАНИЯМ?</a:t>
            </a:r>
            <a:endParaRPr sz="1800">
              <a:solidFill>
                <a:schemeClr val="tx1"/>
              </a:solidFill>
              <a:latin typeface="+mn-lt"/>
              <a:ea typeface="+mn-ea"/>
              <a:cs typeface="+mn-cs"/>
            </a:endParaRPr>
          </a:p>
          <a:p>
            <a:pPr marL="0" indent="0" algn="l"/>
            <a:endParaRPr sz="2000" b="1">
              <a:solidFill>
                <a:schemeClr val="bg1"/>
              </a:solidFill>
              <a:latin typeface="Times New Roman"/>
              <a:ea typeface="Times New Roman"/>
              <a:cs typeface="Times New Roman"/>
            </a:endParaRPr>
          </a:p>
        </p:txBody>
      </p:sp>
      <p:pic>
        <p:nvPicPr>
          <p:cNvPr id="933" name="Picture 933"/>
          <p:cNvPicPr/>
          <p:nvPr/>
        </p:nvPicPr>
        <p:blipFill>
          <a:blip r:embed="rId5"/>
          <a:stretch/>
        </p:blipFill>
        <p:spPr>
          <a:xfrm>
            <a:off x="3567719" y="565604"/>
            <a:ext cx="474888" cy="443735"/>
          </a:xfrm>
          <a:prstGeom prst="rect">
            <a:avLst/>
          </a:prstGeom>
        </p:spPr>
      </p:pic>
      <p:pic>
        <p:nvPicPr>
          <p:cNvPr id="935" name="Picture 935"/>
          <p:cNvPicPr/>
          <p:nvPr/>
        </p:nvPicPr>
        <p:blipFill>
          <a:blip r:embed="rId5"/>
          <a:stretch/>
        </p:blipFill>
        <p:spPr>
          <a:xfrm>
            <a:off x="3580811" y="1430509"/>
            <a:ext cx="474888" cy="443735"/>
          </a:xfrm>
          <a:prstGeom prst="rect">
            <a:avLst/>
          </a:prstGeom>
        </p:spPr>
      </p:pic>
      <p:pic>
        <p:nvPicPr>
          <p:cNvPr id="937" name="Picture 937"/>
          <p:cNvPicPr/>
          <p:nvPr/>
        </p:nvPicPr>
        <p:blipFill>
          <a:blip r:embed="rId5"/>
          <a:stretch/>
        </p:blipFill>
        <p:spPr>
          <a:xfrm>
            <a:off x="3584939" y="2661717"/>
            <a:ext cx="474888" cy="443736"/>
          </a:xfrm>
          <a:prstGeom prst="rect">
            <a:avLst/>
          </a:prstGeom>
        </p:spPr>
      </p:pic>
      <p:pic>
        <p:nvPicPr>
          <p:cNvPr id="939" name="Picture 939"/>
          <p:cNvPicPr/>
          <p:nvPr/>
        </p:nvPicPr>
        <p:blipFill>
          <a:blip r:embed="rId5"/>
          <a:stretch/>
        </p:blipFill>
        <p:spPr>
          <a:xfrm>
            <a:off x="3567719" y="5124133"/>
            <a:ext cx="474888" cy="443736"/>
          </a:xfrm>
          <a:prstGeom prst="rect">
            <a:avLst/>
          </a:prstGeom>
        </p:spPr>
      </p:pic>
      <p:sp>
        <p:nvSpPr>
          <p:cNvPr id="940" name="Shape 940"/>
          <p:cNvSpPr/>
          <p:nvPr/>
        </p:nvSpPr>
        <p:spPr>
          <a:xfrm>
            <a:off x="3567719" y="6016380"/>
            <a:ext cx="7989627" cy="738664"/>
          </a:xfrm>
          <a:prstGeom prst="rect">
            <a:avLst/>
          </a:prstGeom>
        </p:spPr>
        <p:txBody>
          <a:bodyPr wrap="square" lIns="91440" tIns="45720" rIns="91440" bIns="45720">
            <a:spAutoFit/>
          </a:bodyPr>
          <a:lstStyle/>
          <a:p>
            <a:pPr marL="9525" indent="0" algn="just"/>
            <a:r>
              <a:rPr sz="1400" b="1" i="1">
                <a:solidFill>
                  <a:srgbClr val="C30C3E"/>
                </a:solidFill>
                <a:latin typeface="Times New Roman"/>
                <a:ea typeface="Times New Roman"/>
                <a:cs typeface="Times New Roman"/>
              </a:rPr>
              <a:t>Письмо Минфина России от 19.06.2023 № 24-06-09/56379;</a:t>
            </a:r>
            <a:endParaRPr sz="1800">
              <a:solidFill>
                <a:schemeClr val="tx1"/>
              </a:solidFill>
              <a:latin typeface="+mn-lt"/>
              <a:ea typeface="+mn-ea"/>
              <a:cs typeface="+mn-cs"/>
            </a:endParaRPr>
          </a:p>
          <a:p>
            <a:pPr marL="9525" indent="0" algn="just"/>
            <a:r>
              <a:rPr sz="1400" b="1" i="1">
                <a:solidFill>
                  <a:srgbClr val="C30C3E"/>
                </a:solidFill>
                <a:latin typeface="Times New Roman"/>
                <a:ea typeface="Times New Roman"/>
                <a:cs typeface="Times New Roman"/>
              </a:rPr>
              <a:t>Письма ФАС России от 16.12.2022 № ПИ/113547/22, от 29.09.2022 № 28/90098/22;</a:t>
            </a:r>
            <a:endParaRPr sz="1800">
              <a:solidFill>
                <a:schemeClr val="tx1"/>
              </a:solidFill>
              <a:latin typeface="+mn-lt"/>
              <a:ea typeface="+mn-ea"/>
              <a:cs typeface="+mn-cs"/>
            </a:endParaRPr>
          </a:p>
          <a:p>
            <a:pPr marL="9525" indent="0" algn="just"/>
            <a:r>
              <a:rPr sz="1400" b="1" i="1">
                <a:solidFill>
                  <a:srgbClr val="C30C3E"/>
                </a:solidFill>
                <a:latin typeface="Times New Roman"/>
                <a:ea typeface="Times New Roman"/>
                <a:cs typeface="Times New Roman"/>
              </a:rPr>
              <a:t>Решение ФАС России от 16.09.2022 по делу № 22/44/99/207 </a:t>
            </a:r>
            <a:endParaRPr sz="1400" b="1" i="1">
              <a:solidFill>
                <a:srgbClr val="C30C3E"/>
              </a:solidFill>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GroupShape 103"/>
        <p:cNvGrpSpPr/>
        <p:nvPr/>
      </p:nvGrpSpPr>
      <p:grpSpPr>
        <a:xfrm>
          <a:off x="0" y="0"/>
          <a:ext cx="0" cy="0"/>
          <a:chOff x="0" y="0"/>
          <a:chExt cx="0" cy="0"/>
        </a:xfrm>
      </p:grpSpPr>
      <p:pic>
        <p:nvPicPr>
          <p:cNvPr id="105" name="Picture 105"/>
          <p:cNvPicPr/>
          <p:nvPr/>
        </p:nvPicPr>
        <p:blipFill>
          <a:blip r:embed="rId2"/>
          <a:srcRect l="31461"/>
          <a:stretch/>
        </p:blipFill>
        <p:spPr>
          <a:xfrm>
            <a:off x="2750609" y="63500"/>
            <a:ext cx="6586008" cy="6794500"/>
          </a:xfrm>
          <a:prstGeom prst="rect">
            <a:avLst/>
          </a:prstGeom>
          <a:ln>
            <a:noFill/>
          </a:ln>
        </p:spPr>
      </p:pic>
      <p:sp>
        <p:nvSpPr>
          <p:cNvPr id="106" name="Shape 106"/>
          <p:cNvSpPr txBox="1"/>
          <p:nvPr/>
        </p:nvSpPr>
        <p:spPr>
          <a:xfrm>
            <a:off x="271992" y="0"/>
            <a:ext cx="11536892" cy="1196909"/>
          </a:xfrm>
          <a:prstGeom prst="rect">
            <a:avLst/>
          </a:prstGeom>
        </p:spPr>
        <p:txBody>
          <a:bodyPr lIns="0" tIns="42333" rIns="0" bIns="0" anchor="ctr">
            <a:spAutoFit/>
          </a:bodyPr>
          <a:lstStyle>
            <a:defPPr/>
            <a:lvl1pPr marL="0" lvl="0" indent="0" algn="l">
              <a:defRPr sz="1800">
                <a:solidFill>
                  <a:schemeClr val="tx1"/>
                </a:solidFill>
                <a:latin typeface="Calibri"/>
                <a:ea typeface="Calibri"/>
                <a:cs typeface="Calibri"/>
              </a:defRPr>
            </a:lvl1pPr>
            <a:lvl2pPr marL="742950" lvl="1" indent="-285750" algn="l">
              <a:defRPr sz="1800">
                <a:solidFill>
                  <a:schemeClr val="tx1"/>
                </a:solidFill>
                <a:latin typeface="Calibri"/>
                <a:ea typeface="Calibri"/>
                <a:cs typeface="Calibri"/>
              </a:defRPr>
            </a:lvl2pPr>
            <a:lvl3pPr marL="1143000" lvl="2" indent="-228600" algn="l">
              <a:defRPr sz="1800">
                <a:solidFill>
                  <a:schemeClr val="tx1"/>
                </a:solidFill>
                <a:latin typeface="Calibri"/>
                <a:ea typeface="Calibri"/>
                <a:cs typeface="Calibri"/>
              </a:defRPr>
            </a:lvl3pPr>
            <a:lvl4pPr marL="1600200" lvl="3" indent="-228600" algn="l">
              <a:defRPr sz="1800">
                <a:solidFill>
                  <a:schemeClr val="tx1"/>
                </a:solidFill>
                <a:latin typeface="Calibri"/>
                <a:ea typeface="Calibri"/>
                <a:cs typeface="Calibri"/>
              </a:defRPr>
            </a:lvl4pPr>
            <a:lvl5pPr marL="2057400" lvl="4" indent="-228600" algn="l">
              <a:defRPr sz="1800">
                <a:solidFill>
                  <a:schemeClr val="tx1"/>
                </a:solidFill>
                <a:latin typeface="Calibri"/>
                <a:ea typeface="Calibri"/>
                <a:cs typeface="Calibri"/>
              </a:defRPr>
            </a:lvl5pPr>
            <a:lvl6pPr marL="2514600" lvl="5" indent="-228600" algn="l">
              <a:defRPr sz="1800">
                <a:solidFill>
                  <a:schemeClr val="tx1"/>
                </a:solidFill>
                <a:latin typeface="Calibri"/>
                <a:ea typeface="Calibri"/>
                <a:cs typeface="Calibri"/>
              </a:defRPr>
            </a:lvl6pPr>
            <a:lvl7pPr marL="2971800" lvl="6" indent="-228600" algn="l">
              <a:defRPr sz="1800">
                <a:solidFill>
                  <a:schemeClr val="tx1"/>
                </a:solidFill>
                <a:latin typeface="Calibri"/>
                <a:ea typeface="Calibri"/>
                <a:cs typeface="Calibri"/>
              </a:defRPr>
            </a:lvl7pPr>
            <a:lvl8pPr marL="3429000" lvl="7" indent="-228600" algn="l">
              <a:defRPr sz="1800">
                <a:solidFill>
                  <a:schemeClr val="tx1"/>
                </a:solidFill>
                <a:latin typeface="Calibri"/>
                <a:ea typeface="Calibri"/>
                <a:cs typeface="Calibri"/>
              </a:defRPr>
            </a:lvl8pPr>
            <a:lvl9pPr marL="3886200" lvl="8" indent="-228600" algn="l">
              <a:defRPr sz="1800">
                <a:solidFill>
                  <a:schemeClr val="tx1"/>
                </a:solidFill>
                <a:latin typeface="Calibri"/>
                <a:ea typeface="Calibri"/>
                <a:cs typeface="Calibri"/>
              </a:defRPr>
            </a:lvl9pPr>
          </a:lstStyle>
          <a:p>
            <a:pPr marL="0" indent="0" algn="ctr">
              <a:lnSpc>
                <a:spcPts val="2800"/>
              </a:lnSpc>
              <a:spcBef>
                <a:spcPts val="333"/>
              </a:spcBef>
            </a:pPr>
            <a:r>
              <a:rPr sz="2800" b="1">
                <a:solidFill>
                  <a:srgbClr val="0B5D97"/>
                </a:solidFill>
                <a:latin typeface="Times New Roman"/>
                <a:ea typeface="Times New Roman"/>
                <a:cs typeface="Times New Roman"/>
              </a:rPr>
              <a:t>ОГРАНИЧЕНИЕ</a:t>
            </a:r>
          </a:p>
          <a:p>
            <a:pPr marL="0" indent="0" algn="ctr">
              <a:lnSpc>
                <a:spcPts val="2800"/>
              </a:lnSpc>
              <a:spcBef>
                <a:spcPts val="333"/>
              </a:spcBef>
            </a:pPr>
            <a:r>
              <a:rPr sz="1400" i="1">
                <a:solidFill>
                  <a:srgbClr val="1C1C21"/>
                </a:solidFill>
                <a:latin typeface="Times New Roman"/>
                <a:ea typeface="Times New Roman"/>
                <a:cs typeface="Times New Roman"/>
              </a:rPr>
              <a:t>Ограничение распространяется на конкурентные закупки</a:t>
            </a:r>
            <a:endParaRPr sz="1400" b="1">
              <a:solidFill>
                <a:srgbClr val="055967"/>
              </a:solidFill>
              <a:latin typeface="Times New Roman"/>
              <a:ea typeface="Times New Roman"/>
              <a:cs typeface="Times New Roman"/>
            </a:endParaRPr>
          </a:p>
          <a:p>
            <a:pPr marL="0" indent="0" algn="ctr">
              <a:lnSpc>
                <a:spcPts val="2800"/>
              </a:lnSpc>
              <a:spcBef>
                <a:spcPts val="333"/>
              </a:spcBef>
            </a:pPr>
            <a:endParaRPr sz="2800" b="1">
              <a:solidFill>
                <a:srgbClr val="055967"/>
              </a:solidFill>
              <a:latin typeface="Times New Roman"/>
              <a:ea typeface="Times New Roman"/>
              <a:cs typeface="Times New Roman"/>
            </a:endParaRPr>
          </a:p>
        </p:txBody>
      </p:sp>
      <p:sp>
        <p:nvSpPr>
          <p:cNvPr id="107" name="Shape 107"/>
          <p:cNvSpPr txBox="1"/>
          <p:nvPr/>
        </p:nvSpPr>
        <p:spPr>
          <a:xfrm>
            <a:off x="219076" y="933451"/>
            <a:ext cx="11596158" cy="4976812"/>
          </a:xfrm>
          <a:prstGeom prst="rect">
            <a:avLst/>
          </a:prstGeom>
          <a:noFill/>
        </p:spPr>
        <p:txBody>
          <a:bodyPr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ctr"/>
            <a:r>
              <a:rPr sz="1867" err="1">
                <a:solidFill>
                  <a:srgbClr val="000000"/>
                </a:solidFill>
                <a:latin typeface="Times New Roman"/>
                <a:ea typeface="Times New Roman"/>
                <a:cs typeface="Times New Roman"/>
              </a:rPr>
              <a:t>Закрепили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механизм</a:t>
            </a:r>
            <a:r>
              <a:rPr sz="1867">
                <a:solidFill>
                  <a:srgbClr val="000000"/>
                </a:solidFill>
                <a:latin typeface="Times New Roman"/>
                <a:ea typeface="Times New Roman"/>
                <a:cs typeface="Times New Roman"/>
              </a:rPr>
              <a:t> </a:t>
            </a:r>
            <a:r>
              <a:rPr sz="1867" b="1">
                <a:solidFill>
                  <a:srgbClr val="0B5D97"/>
                </a:solidFill>
                <a:latin typeface="Times New Roman"/>
                <a:ea typeface="Times New Roman"/>
                <a:cs typeface="Times New Roman"/>
              </a:rPr>
              <a:t>«</a:t>
            </a:r>
            <a:r>
              <a:rPr sz="1867" b="1" err="1">
                <a:solidFill>
                  <a:srgbClr val="0B5D97"/>
                </a:solidFill>
                <a:latin typeface="Times New Roman"/>
                <a:ea typeface="Times New Roman"/>
                <a:cs typeface="Times New Roman"/>
              </a:rPr>
              <a:t>второй</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лишний</a:t>
            </a:r>
            <a:r>
              <a:rPr sz="1867" b="1">
                <a:solidFill>
                  <a:srgbClr val="0B5D97"/>
                </a:solidFill>
                <a:latin typeface="Times New Roman"/>
                <a:ea typeface="Times New Roman"/>
                <a:cs typeface="Times New Roman"/>
              </a:rPr>
              <a:t>». </a:t>
            </a:r>
            <a:endParaRPr sz="1800">
              <a:solidFill>
                <a:schemeClr val="tx1"/>
              </a:solidFill>
              <a:latin typeface="+mn-lt"/>
              <a:ea typeface="+mn-ea"/>
              <a:cs typeface="+mn-cs"/>
            </a:endParaRPr>
          </a:p>
          <a:p>
            <a:pPr marL="0" indent="0" algn="ctr"/>
            <a:r>
              <a:rPr sz="1867" err="1">
                <a:solidFill>
                  <a:srgbClr val="000000"/>
                </a:solidFill>
                <a:latin typeface="Times New Roman"/>
                <a:ea typeface="Times New Roman"/>
                <a:cs typeface="Times New Roman"/>
              </a:rPr>
              <a:t>Необходимо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отклонять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все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иностранные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заявки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если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есть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хотя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бы</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одна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подтвержденная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заявка</a:t>
            </a:r>
            <a:r>
              <a:rPr sz="1867">
                <a:solidFill>
                  <a:srgbClr val="000000"/>
                </a:solidFill>
                <a:latin typeface="Times New Roman"/>
                <a:ea typeface="Times New Roman"/>
                <a:cs typeface="Times New Roman"/>
              </a:rPr>
              <a:t> с </a:t>
            </a:r>
            <a:r>
              <a:rPr sz="1867" err="1">
                <a:solidFill>
                  <a:srgbClr val="000000"/>
                </a:solidFill>
                <a:latin typeface="Times New Roman"/>
                <a:ea typeface="Times New Roman"/>
                <a:cs typeface="Times New Roman"/>
              </a:rPr>
              <a:t>товаром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из</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России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стран</a:t>
            </a:r>
            <a:r>
              <a:rPr sz="1867">
                <a:solidFill>
                  <a:srgbClr val="000000"/>
                </a:solidFill>
                <a:latin typeface="Times New Roman"/>
                <a:ea typeface="Times New Roman"/>
                <a:cs typeface="Times New Roman"/>
              </a:rPr>
              <a:t> ЕАЭС. </a:t>
            </a:r>
            <a:r>
              <a:rPr sz="1867" err="1">
                <a:solidFill>
                  <a:srgbClr val="000000"/>
                </a:solidFill>
                <a:latin typeface="Times New Roman"/>
                <a:ea typeface="Times New Roman"/>
                <a:cs typeface="Times New Roman"/>
              </a:rPr>
              <a:t>Также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необходимо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отклонять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заявки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лиц</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если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установили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ограничение</a:t>
            </a:r>
            <a:r>
              <a:rPr sz="1867">
                <a:solidFill>
                  <a:srgbClr val="000000"/>
                </a:solidFill>
                <a:latin typeface="Times New Roman"/>
                <a:ea typeface="Times New Roman"/>
                <a:cs typeface="Times New Roman"/>
              </a:rPr>
              <a:t> в </a:t>
            </a:r>
            <a:r>
              <a:rPr sz="1867" err="1">
                <a:solidFill>
                  <a:srgbClr val="000000"/>
                </a:solidFill>
                <a:latin typeface="Times New Roman"/>
                <a:ea typeface="Times New Roman"/>
                <a:cs typeface="Times New Roman"/>
              </a:rPr>
              <a:t>закупке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работ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услуг</a:t>
            </a:r>
            <a:r>
              <a:rPr sz="1867">
                <a:solidFill>
                  <a:srgbClr val="000000"/>
                </a:solidFill>
                <a:latin typeface="Times New Roman"/>
                <a:ea typeface="Times New Roman"/>
                <a:cs typeface="Times New Roman"/>
              </a:rPr>
              <a:t> и </a:t>
            </a:r>
            <a:r>
              <a:rPr sz="1867" err="1">
                <a:solidFill>
                  <a:srgbClr val="000000"/>
                </a:solidFill>
                <a:latin typeface="Times New Roman"/>
                <a:ea typeface="Times New Roman"/>
                <a:cs typeface="Times New Roman"/>
              </a:rPr>
              <a:t>подана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заявка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хотя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бы</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одного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исполнителя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из</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России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стран</a:t>
            </a:r>
            <a:r>
              <a:rPr sz="1867">
                <a:solidFill>
                  <a:srgbClr val="000000"/>
                </a:solidFill>
                <a:latin typeface="Times New Roman"/>
                <a:ea typeface="Times New Roman"/>
                <a:cs typeface="Times New Roman"/>
              </a:rPr>
              <a:t> ЕАЭС</a:t>
            </a:r>
            <a:endParaRPr sz="1800">
              <a:solidFill>
                <a:schemeClr val="tx1"/>
              </a:solidFill>
              <a:latin typeface="+mn-lt"/>
              <a:ea typeface="+mn-ea"/>
              <a:cs typeface="+mn-cs"/>
            </a:endParaRPr>
          </a:p>
          <a:p>
            <a:pPr marL="0" indent="0" algn="just"/>
            <a:endParaRPr sz="1867">
              <a:solidFill>
                <a:srgbClr val="000000"/>
              </a:solidFill>
              <a:latin typeface="Times New Roman"/>
              <a:ea typeface="Times New Roman"/>
              <a:cs typeface="Times New Roman"/>
            </a:endParaRPr>
          </a:p>
          <a:p>
            <a:pPr marL="0" indent="0" algn="just"/>
            <a:r>
              <a:rPr sz="1867" err="1">
                <a:solidFill>
                  <a:srgbClr val="000000"/>
                </a:solidFill>
                <a:latin typeface="Times New Roman"/>
                <a:ea typeface="Times New Roman"/>
                <a:cs typeface="Times New Roman"/>
              </a:rPr>
              <a:t>Если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уже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заключенному</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контракту</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поставляется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российский</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нельзя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заменить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иностранным</a:t>
            </a:r>
            <a:r>
              <a:rPr sz="1867">
                <a:solidFill>
                  <a:srgbClr val="000000"/>
                </a:solidFill>
                <a:latin typeface="Times New Roman"/>
                <a:ea typeface="Times New Roman"/>
                <a:cs typeface="Times New Roman"/>
              </a:rPr>
              <a:t>,</a:t>
            </a:r>
            <a:br>
              <a:rPr sz="1867">
                <a:solidFill>
                  <a:srgbClr val="000000"/>
                </a:solidFill>
                <a:latin typeface="Times New Roman"/>
                <a:ea typeface="Times New Roman"/>
                <a:cs typeface="Times New Roman"/>
              </a:rPr>
            </a:br>
            <a:r>
              <a:rPr sz="1867">
                <a:solidFill>
                  <a:srgbClr val="000000"/>
                </a:solidFill>
                <a:latin typeface="Times New Roman"/>
                <a:ea typeface="Times New Roman"/>
                <a:cs typeface="Times New Roman"/>
              </a:rPr>
              <a:t>в </a:t>
            </a:r>
            <a:r>
              <a:rPr sz="1867" err="1">
                <a:solidFill>
                  <a:srgbClr val="000000"/>
                </a:solidFill>
                <a:latin typeface="Times New Roman"/>
                <a:ea typeface="Times New Roman"/>
                <a:cs typeface="Times New Roman"/>
              </a:rPr>
              <a:t>отношении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которого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установлено</a:t>
            </a:r>
            <a:r>
              <a:rPr sz="1867">
                <a:solidFill>
                  <a:srgbClr val="000000"/>
                </a:solidFill>
                <a:latin typeface="Times New Roman"/>
                <a:ea typeface="Times New Roman"/>
                <a:cs typeface="Times New Roman"/>
              </a:rPr>
              <a:t> </a:t>
            </a:r>
            <a:r>
              <a:rPr sz="1867" b="1" err="1">
                <a:solidFill>
                  <a:srgbClr val="0B5D97"/>
                </a:solidFill>
                <a:latin typeface="Times New Roman"/>
                <a:ea typeface="Times New Roman"/>
                <a:cs typeface="Times New Roman"/>
              </a:rPr>
              <a:t>ограничение</a:t>
            </a:r>
            <a:r>
              <a:rPr sz="1867">
                <a:solidFill>
                  <a:srgbClr val="0B5D97"/>
                </a:solidFill>
                <a:latin typeface="Times New Roman"/>
                <a:ea typeface="Times New Roman"/>
                <a:cs typeface="Times New Roman"/>
              </a:rPr>
              <a:t>.</a:t>
            </a:r>
            <a:endParaRPr sz="1800">
              <a:solidFill>
                <a:schemeClr val="tx1"/>
              </a:solidFill>
              <a:latin typeface="+mn-lt"/>
              <a:ea typeface="+mn-ea"/>
              <a:cs typeface="+mn-cs"/>
            </a:endParaRPr>
          </a:p>
          <a:p>
            <a:pPr marL="0" indent="0" algn="just"/>
            <a:endParaRPr sz="1867">
              <a:solidFill>
                <a:srgbClr val="000000"/>
              </a:solidFill>
              <a:latin typeface="Times New Roman"/>
              <a:ea typeface="Times New Roman"/>
              <a:cs typeface="Times New Roman"/>
            </a:endParaRPr>
          </a:p>
          <a:p>
            <a:pPr marL="0" indent="0" algn="just"/>
            <a:r>
              <a:rPr sz="1867" b="1" err="1">
                <a:solidFill>
                  <a:srgbClr val="0B5D97"/>
                </a:solidFill>
                <a:latin typeface="Times New Roman"/>
                <a:ea typeface="Times New Roman"/>
                <a:cs typeface="Times New Roman"/>
              </a:rPr>
              <a:t>Ограничение</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не</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применяется</a:t>
            </a:r>
            <a:r>
              <a:rPr sz="1867" b="1">
                <a:solidFill>
                  <a:srgbClr val="0B5D97"/>
                </a:solidFill>
                <a:latin typeface="Times New Roman"/>
                <a:ea typeface="Times New Roman"/>
                <a:cs typeface="Times New Roman"/>
              </a:rPr>
              <a:t> </a:t>
            </a:r>
            <a:r>
              <a:rPr sz="1867">
                <a:solidFill>
                  <a:srgbClr val="000000"/>
                </a:solidFill>
                <a:latin typeface="Times New Roman"/>
                <a:ea typeface="Times New Roman"/>
                <a:cs typeface="Times New Roman"/>
              </a:rPr>
              <a:t>(п. 6 </a:t>
            </a:r>
            <a:r>
              <a:rPr sz="1867" err="1">
                <a:solidFill>
                  <a:srgbClr val="000000"/>
                </a:solidFill>
                <a:latin typeface="Times New Roman"/>
                <a:ea typeface="Times New Roman"/>
                <a:cs typeface="Times New Roman"/>
              </a:rPr>
              <a:t>Постановления</a:t>
            </a:r>
            <a:r>
              <a:rPr sz="1867">
                <a:solidFill>
                  <a:srgbClr val="000000"/>
                </a:solidFill>
                <a:latin typeface="Times New Roman"/>
                <a:ea typeface="Times New Roman"/>
                <a:cs typeface="Times New Roman"/>
              </a:rPr>
              <a:t> № 1875):</a:t>
            </a:r>
            <a:endParaRPr sz="1800">
              <a:solidFill>
                <a:schemeClr val="tx1"/>
              </a:solidFill>
              <a:latin typeface="+mn-lt"/>
              <a:ea typeface="+mn-ea"/>
              <a:cs typeface="+mn-cs"/>
            </a:endParaRPr>
          </a:p>
          <a:p>
            <a:pPr marL="285764" indent="-285764" algn="just">
              <a:buClr>
                <a:srgbClr val="087082"/>
              </a:buClr>
              <a:buFont typeface="Wingdings"/>
              <a:buChar char="§"/>
            </a:pPr>
            <a:r>
              <a:rPr sz="1867" err="1">
                <a:solidFill>
                  <a:srgbClr val="000000"/>
                </a:solidFill>
                <a:latin typeface="Times New Roman"/>
                <a:ea typeface="Times New Roman"/>
                <a:cs typeface="Times New Roman"/>
              </a:rPr>
              <a:t>продукция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определенного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товарного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знака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необходимая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чтобы</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обеспечить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взаимодействие</a:t>
            </a:r>
            <a:r>
              <a:rPr sz="1867">
                <a:solidFill>
                  <a:srgbClr val="000000"/>
                </a:solidFill>
                <a:latin typeface="Times New Roman"/>
                <a:ea typeface="Times New Roman"/>
                <a:cs typeface="Times New Roman"/>
              </a:rPr>
              <a:t> с </a:t>
            </a:r>
            <a:r>
              <a:rPr sz="1867" err="1">
                <a:solidFill>
                  <a:srgbClr val="000000"/>
                </a:solidFill>
                <a:latin typeface="Times New Roman"/>
                <a:ea typeface="Times New Roman"/>
                <a:cs typeface="Times New Roman"/>
              </a:rPr>
              <a:t>товарами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которые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уже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используются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есть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исключения</a:t>
            </a:r>
            <a:r>
              <a:rPr sz="1867">
                <a:solidFill>
                  <a:srgbClr val="000000"/>
                </a:solidFill>
                <a:latin typeface="Times New Roman"/>
                <a:ea typeface="Times New Roman"/>
                <a:cs typeface="Times New Roman"/>
              </a:rPr>
              <a:t>);</a:t>
            </a:r>
          </a:p>
          <a:p>
            <a:pPr marL="285764" indent="-285764" algn="just">
              <a:buClr>
                <a:srgbClr val="087082"/>
              </a:buClr>
              <a:buFont typeface="Wingdings"/>
              <a:buChar char="§"/>
            </a:pPr>
            <a:r>
              <a:rPr sz="1867" err="1">
                <a:solidFill>
                  <a:srgbClr val="000000"/>
                </a:solidFill>
                <a:latin typeface="Times New Roman"/>
                <a:ea typeface="Times New Roman"/>
                <a:cs typeface="Times New Roman"/>
              </a:rPr>
              <a:t>запчасти</a:t>
            </a:r>
            <a:r>
              <a:rPr sz="1867">
                <a:solidFill>
                  <a:srgbClr val="000000"/>
                </a:solidFill>
                <a:latin typeface="Times New Roman"/>
                <a:ea typeface="Times New Roman"/>
                <a:cs typeface="Times New Roman"/>
              </a:rPr>
              <a:t> и </a:t>
            </a:r>
            <a:r>
              <a:rPr sz="1867" err="1">
                <a:solidFill>
                  <a:srgbClr val="000000"/>
                </a:solidFill>
                <a:latin typeface="Times New Roman"/>
                <a:ea typeface="Times New Roman"/>
                <a:cs typeface="Times New Roman"/>
              </a:rPr>
              <a:t>расходные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материалы</a:t>
            </a:r>
            <a:r>
              <a:rPr sz="1867">
                <a:solidFill>
                  <a:srgbClr val="000000"/>
                </a:solidFill>
                <a:latin typeface="Times New Roman"/>
                <a:ea typeface="Times New Roman"/>
                <a:cs typeface="Times New Roman"/>
              </a:rPr>
              <a:t> к </a:t>
            </a:r>
            <a:r>
              <a:rPr sz="1867" err="1">
                <a:solidFill>
                  <a:srgbClr val="000000"/>
                </a:solidFill>
                <a:latin typeface="Times New Roman"/>
                <a:ea typeface="Times New Roman"/>
                <a:cs typeface="Times New Roman"/>
              </a:rPr>
              <a:t>машинам</a:t>
            </a:r>
            <a:r>
              <a:rPr sz="1867">
                <a:solidFill>
                  <a:srgbClr val="000000"/>
                </a:solidFill>
                <a:latin typeface="Times New Roman"/>
                <a:ea typeface="Times New Roman"/>
                <a:cs typeface="Times New Roman"/>
              </a:rPr>
              <a:t> и </a:t>
            </a:r>
            <a:r>
              <a:rPr sz="1867" err="1">
                <a:solidFill>
                  <a:srgbClr val="000000"/>
                </a:solidFill>
                <a:latin typeface="Times New Roman"/>
                <a:ea typeface="Times New Roman"/>
                <a:cs typeface="Times New Roman"/>
              </a:rPr>
              <a:t>оборудованию</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кроме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медицинских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изделий</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которые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требуются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согласно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технической</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документации</a:t>
            </a:r>
            <a:r>
              <a:rPr sz="1867">
                <a:solidFill>
                  <a:srgbClr val="000000"/>
                </a:solidFill>
                <a:latin typeface="Times New Roman"/>
                <a:ea typeface="Times New Roman"/>
                <a:cs typeface="Times New Roman"/>
              </a:rPr>
              <a:t>.</a:t>
            </a:r>
          </a:p>
          <a:p>
            <a:pPr marL="0" indent="0" algn="just"/>
            <a:endParaRPr sz="1867">
              <a:solidFill>
                <a:srgbClr val="000000"/>
              </a:solidFill>
              <a:latin typeface="Times New Roman"/>
              <a:ea typeface="Times New Roman"/>
              <a:cs typeface="Times New Roman"/>
            </a:endParaRPr>
          </a:p>
          <a:p>
            <a:pPr marL="285764" indent="-285764" algn="just">
              <a:buClr>
                <a:srgbClr val="087082"/>
              </a:buClr>
              <a:buFont typeface="Wingdings"/>
              <a:buChar char="§"/>
            </a:pPr>
            <a:endParaRPr sz="1867">
              <a:solidFill>
                <a:srgbClr val="000000"/>
              </a:solidFill>
              <a:latin typeface="Times New Roman"/>
              <a:ea typeface="Times New Roman"/>
              <a:cs typeface="Times New Roman"/>
            </a:endParaRPr>
          </a:p>
          <a:p>
            <a:pPr marL="0" indent="0" algn="l"/>
            <a:endParaRPr sz="1867">
              <a:solidFill>
                <a:srgbClr val="000000"/>
              </a:solidFill>
              <a:latin typeface="Times New Roman"/>
              <a:ea typeface="Times New Roman"/>
              <a:cs typeface="Times New Roman"/>
            </a:endParaRPr>
          </a:p>
        </p:txBody>
      </p:sp>
      <p:sp>
        <p:nvSpPr>
          <p:cNvPr id="108" name="Shape 108"/>
          <p:cNvSpPr/>
          <p:nvPr/>
        </p:nvSpPr>
        <p:spPr>
          <a:xfrm>
            <a:off x="271992" y="869950"/>
            <a:ext cx="11543241" cy="0"/>
          </a:xfrm>
          <a:prstGeom prst="line">
            <a:avLst/>
          </a:prstGeom>
          <a:ln w="38100">
            <a:solidFill>
              <a:srgbClr val="00345E"/>
            </a:solidFill>
            <a:prstDash val="solid"/>
          </a:ln>
        </p:spPr>
        <p:style>
          <a:lnRef idx="0">
            <a:scrgbClr r="0" g="0" b="0"/>
          </a:lnRef>
          <a:fillRef idx="0">
            <a:schemeClr val="accent1"/>
          </a:fillRef>
          <a:effectRef idx="0">
            <a:scrgbClr r="0" g="0" b="0"/>
          </a:effectRef>
          <a:fontRef idx="none"/>
        </p:style>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GroupShape 941"/>
        <p:cNvGrpSpPr/>
        <p:nvPr/>
      </p:nvGrpSpPr>
      <p:grpSpPr>
        <a:xfrm>
          <a:off x="0" y="0"/>
          <a:ext cx="0" cy="0"/>
          <a:chOff x="0" y="0"/>
          <a:chExt cx="0" cy="0"/>
        </a:xfrm>
      </p:grpSpPr>
      <p:pic>
        <p:nvPicPr>
          <p:cNvPr id="943" name="Picture 943"/>
          <p:cNvPicPr/>
          <p:nvPr/>
        </p:nvPicPr>
        <p:blipFill>
          <a:blip r:embed="rId2"/>
          <a:srcRect l="31461"/>
          <a:stretch/>
        </p:blipFill>
        <p:spPr>
          <a:xfrm>
            <a:off x="9164754" y="0"/>
            <a:ext cx="6265188" cy="6944644"/>
          </a:xfrm>
          <a:prstGeom prst="rect">
            <a:avLst/>
          </a:prstGeom>
          <a:ln>
            <a:noFill/>
          </a:ln>
        </p:spPr>
      </p:pic>
      <p:pic>
        <p:nvPicPr>
          <p:cNvPr id="945" name="Picture 945"/>
          <p:cNvPicPr/>
          <p:nvPr/>
        </p:nvPicPr>
        <p:blipFill>
          <a:blip r:embed="rId3"/>
          <a:srcRect l="96064" r="-8"/>
          <a:stretch/>
        </p:blipFill>
        <p:spPr>
          <a:xfrm>
            <a:off x="-17528" y="0"/>
            <a:ext cx="2788623" cy="12192000"/>
          </a:xfrm>
          <a:prstGeom prst="rect">
            <a:avLst/>
          </a:prstGeom>
        </p:spPr>
      </p:pic>
      <p:pic>
        <p:nvPicPr>
          <p:cNvPr id="947" name="Picture 947"/>
          <p:cNvPicPr/>
          <p:nvPr/>
        </p:nvPicPr>
        <p:blipFill>
          <a:blip r:embed="rId4"/>
          <a:stretch/>
        </p:blipFill>
        <p:spPr>
          <a:xfrm>
            <a:off x="-325464" y="-93319"/>
            <a:ext cx="1960091" cy="1102659"/>
          </a:xfrm>
          <a:prstGeom prst="rect">
            <a:avLst/>
          </a:prstGeom>
        </p:spPr>
      </p:pic>
      <p:sp>
        <p:nvSpPr>
          <p:cNvPr id="948" name="Shape 948"/>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949" name="Shape 949"/>
          <p:cNvSpPr txBox="1"/>
          <p:nvPr/>
        </p:nvSpPr>
        <p:spPr>
          <a:xfrm>
            <a:off x="55395" y="2371346"/>
            <a:ext cx="2652628" cy="1815882"/>
          </a:xfrm>
          <a:prstGeom prst="rect">
            <a:avLst/>
          </a:prstGeom>
          <a:noFill/>
          <a:ln>
            <a:noFill/>
          </a:ln>
        </p:spPr>
        <p:txBody>
          <a:bodyPr wrap="square" lIns="91440" tIns="45720" rIns="91440" bIns="45720">
            <a:spAutoFit/>
          </a:bodyPr>
          <a:lstStyle/>
          <a:p>
            <a:pPr marL="0" indent="0" algn="l"/>
            <a:r>
              <a:rPr sz="2800" b="1">
                <a:solidFill>
                  <a:schemeClr val="bg1"/>
                </a:solidFill>
                <a:latin typeface="Times New Roman"/>
                <a:ea typeface="Times New Roman"/>
                <a:cs typeface="Times New Roman"/>
              </a:rPr>
              <a:t>Письмо ФАС России от 11.01.2024 </a:t>
            </a:r>
            <a:br>
              <a:rPr sz="2800" b="1">
                <a:solidFill>
                  <a:schemeClr val="bg1"/>
                </a:solidFill>
                <a:latin typeface="Times New Roman"/>
                <a:ea typeface="Times New Roman"/>
                <a:cs typeface="Times New Roman"/>
              </a:rPr>
            </a:br>
            <a:r>
              <a:rPr sz="2800" b="1">
                <a:solidFill>
                  <a:schemeClr val="bg1"/>
                </a:solidFill>
                <a:latin typeface="Times New Roman"/>
                <a:ea typeface="Times New Roman"/>
                <a:cs typeface="Times New Roman"/>
              </a:rPr>
              <a:t>№ МШ/875/24</a:t>
            </a:r>
            <a:endParaRPr sz="1800">
              <a:solidFill>
                <a:schemeClr val="tx1"/>
              </a:solidFill>
              <a:latin typeface="+mn-lt"/>
              <a:ea typeface="+mn-ea"/>
              <a:cs typeface="+mn-cs"/>
            </a:endParaRPr>
          </a:p>
        </p:txBody>
      </p:sp>
      <p:sp>
        <p:nvSpPr>
          <p:cNvPr id="950" name="Shape 950"/>
          <p:cNvSpPr/>
          <p:nvPr/>
        </p:nvSpPr>
        <p:spPr>
          <a:xfrm>
            <a:off x="2780946" y="0"/>
            <a:ext cx="9302437" cy="6594113"/>
          </a:xfrm>
          <a:prstGeom prst="rect">
            <a:avLst/>
          </a:prstGeom>
          <a:noFill/>
          <a:ln>
            <a:noFill/>
          </a:ln>
        </p:spPr>
        <p:txBody>
          <a:bodyPr wrap="square" lIns="91440" tIns="45720" rIns="91440" bIns="45720">
            <a:spAutoFit/>
          </a:bodyPr>
          <a:lstStyle>
            <a:defPPr/>
            <a:lvl1pPr marL="514350" lvl="0" indent="-514350" algn="l">
              <a:defRPr sz="1800">
                <a:solidFill>
                  <a:schemeClr val="tx1"/>
                </a:solidFill>
                <a:latin typeface="Calibri"/>
                <a:ea typeface="Calibri"/>
                <a:cs typeface="Calibri"/>
              </a:defRPr>
            </a:lvl1pPr>
            <a:lvl2pPr marL="742950" lvl="1" indent="-285750" algn="l">
              <a:defRPr sz="1800">
                <a:solidFill>
                  <a:schemeClr val="tx1"/>
                </a:solidFill>
                <a:latin typeface="Calibri"/>
                <a:ea typeface="Calibri"/>
                <a:cs typeface="Calibri"/>
              </a:defRPr>
            </a:lvl2pPr>
            <a:lvl3pPr marL="1143000" lvl="2" indent="-228600" algn="l">
              <a:defRPr sz="1800">
                <a:solidFill>
                  <a:schemeClr val="tx1"/>
                </a:solidFill>
                <a:latin typeface="Calibri"/>
                <a:ea typeface="Calibri"/>
                <a:cs typeface="Calibri"/>
              </a:defRPr>
            </a:lvl3pPr>
            <a:lvl4pPr marL="1600200" lvl="3" indent="-228600" algn="l">
              <a:defRPr sz="1800">
                <a:solidFill>
                  <a:schemeClr val="tx1"/>
                </a:solidFill>
                <a:latin typeface="Calibri"/>
                <a:ea typeface="Calibri"/>
                <a:cs typeface="Calibri"/>
              </a:defRPr>
            </a:lvl4pPr>
            <a:lvl5pPr marL="2057400" lvl="4" indent="-228600" algn="l">
              <a:defRPr sz="1800">
                <a:solidFill>
                  <a:schemeClr val="tx1"/>
                </a:solidFill>
                <a:latin typeface="Calibri"/>
                <a:ea typeface="Calibri"/>
                <a:cs typeface="Calibri"/>
              </a:defRPr>
            </a:lvl5pPr>
            <a:lvl6pPr marL="2514600" lvl="5" indent="-228600" algn="l">
              <a:defRPr sz="1800">
                <a:solidFill>
                  <a:schemeClr val="tx1"/>
                </a:solidFill>
                <a:latin typeface="Calibri"/>
                <a:ea typeface="Calibri"/>
                <a:cs typeface="Calibri"/>
              </a:defRPr>
            </a:lvl6pPr>
            <a:lvl7pPr marL="2971800" lvl="6" indent="-228600" algn="l">
              <a:defRPr sz="1800">
                <a:solidFill>
                  <a:schemeClr val="tx1"/>
                </a:solidFill>
                <a:latin typeface="Calibri"/>
                <a:ea typeface="Calibri"/>
                <a:cs typeface="Calibri"/>
              </a:defRPr>
            </a:lvl7pPr>
            <a:lvl8pPr marL="3429000" lvl="7" indent="-228600" algn="l">
              <a:defRPr sz="1800">
                <a:solidFill>
                  <a:schemeClr val="tx1"/>
                </a:solidFill>
                <a:latin typeface="Calibri"/>
                <a:ea typeface="Calibri"/>
                <a:cs typeface="Calibri"/>
              </a:defRPr>
            </a:lvl8pPr>
            <a:lvl9pPr marL="3886200" lvl="8" indent="-228600" algn="l">
              <a:defRPr sz="1800">
                <a:solidFill>
                  <a:schemeClr val="tx1"/>
                </a:solidFill>
                <a:latin typeface="Calibri"/>
                <a:ea typeface="Calibri"/>
                <a:cs typeface="Calibri"/>
              </a:defRPr>
            </a:lvl9pPr>
          </a:lstStyle>
          <a:p>
            <a:pPr marL="0" indent="0" algn="just">
              <a:lnSpc>
                <a:spcPct val="150000"/>
              </a:lnSpc>
            </a:pPr>
            <a:r>
              <a:rPr sz="1400" b="1" i="1">
                <a:solidFill>
                  <a:srgbClr val="00345E"/>
                </a:solidFill>
                <a:latin typeface="Times New Roman"/>
                <a:ea typeface="Times New Roman"/>
                <a:cs typeface="Times New Roman"/>
              </a:rPr>
              <a:t>О порядке рассмотрения предоставленных участником закупки контрактов (договоров) в качестве подтверждения соответствия участника закупки дополнительным требованиям при наличии в реестре контрактов (реестре договоров) информации о контракте (договоре) со статусом «Исполнение»</a:t>
            </a:r>
            <a:endParaRPr sz="1200">
              <a:solidFill>
                <a:srgbClr val="000000"/>
              </a:solidFill>
              <a:latin typeface="Times New Roman"/>
              <a:ea typeface="Times New Roman"/>
              <a:cs typeface="Times New Roman"/>
            </a:endParaRPr>
          </a:p>
          <a:p>
            <a:pPr marL="514350" indent="-155575" algn="just"/>
            <a:endParaRPr sz="1200">
              <a:solidFill>
                <a:srgbClr val="000000"/>
              </a:solidFill>
              <a:latin typeface="Times New Roman"/>
              <a:ea typeface="Times New Roman"/>
              <a:cs typeface="Times New Roman"/>
            </a:endParaRPr>
          </a:p>
          <a:p>
            <a:pPr marL="514350" indent="-155575" algn="just"/>
            <a:r>
              <a:rPr sz="1300">
                <a:solidFill>
                  <a:srgbClr val="000000"/>
                </a:solidFill>
                <a:latin typeface="Times New Roman"/>
                <a:ea typeface="Times New Roman"/>
                <a:cs typeface="Times New Roman"/>
              </a:rPr>
              <a:t>Абзацем шестым пп «б» п. 3 Постановления № 2571 установлены позиции, в соответствии с которыми подтверждением опыта у участника закупки является контракт, заключенный и исполненный в соответствии с 44-ФЗ либо № 223-ФЗ.</a:t>
            </a:r>
          </a:p>
          <a:p>
            <a:pPr marL="514350" indent="-155575" algn="just"/>
            <a:r>
              <a:rPr sz="1300">
                <a:solidFill>
                  <a:srgbClr val="000000"/>
                </a:solidFill>
                <a:latin typeface="Times New Roman"/>
                <a:ea typeface="Times New Roman"/>
                <a:cs typeface="Times New Roman"/>
              </a:rPr>
              <a:t>В силу п. 4 Постановления № 2571 информацией и документами, подтверждающими соответствие участника закупки дополнительному требованию, установленному в соответствии с частью 2.1 статьи 31 Закона о контрактной системе, являются информация и документы, предусмотренные хотя бы одним из следующих подпунктов:</a:t>
            </a:r>
          </a:p>
          <a:p>
            <a:pPr marL="514350" indent="-155575" algn="just"/>
            <a:r>
              <a:rPr sz="1300">
                <a:solidFill>
                  <a:srgbClr val="000000"/>
                </a:solidFill>
                <a:latin typeface="Times New Roman"/>
                <a:ea typeface="Times New Roman"/>
                <a:cs typeface="Times New Roman"/>
              </a:rPr>
              <a:t>а) номер реестровой записи в предусмотренном Законом о контрактной системе реестре контрактов;</a:t>
            </a:r>
          </a:p>
          <a:p>
            <a:pPr marL="514350" indent="-155575" algn="just"/>
            <a:r>
              <a:rPr sz="1300">
                <a:solidFill>
                  <a:srgbClr val="000000"/>
                </a:solidFill>
                <a:latin typeface="Times New Roman"/>
                <a:ea typeface="Times New Roman"/>
                <a:cs typeface="Times New Roman"/>
              </a:rPr>
              <a:t>б) выписка из предусмотренного Законом о контрактной системе реестра контрактов, содержащего сведения, составляющие государственную тайну;</a:t>
            </a:r>
          </a:p>
          <a:p>
            <a:pPr marL="514350" indent="-155575" algn="just"/>
            <a:r>
              <a:rPr sz="1300">
                <a:solidFill>
                  <a:srgbClr val="000000"/>
                </a:solidFill>
                <a:latin typeface="Times New Roman"/>
                <a:ea typeface="Times New Roman"/>
                <a:cs typeface="Times New Roman"/>
              </a:rPr>
              <a:t>в) исполненный контракт, заключенный в соответствии с Законом о контрактной системе, или договор, заключенный в соответствии с Законом о закупках, а также акт приемки поставленных товаров, выполненных работ, оказанных услуг, подтверждающий цену поставленных товаров, выполненных работ, оказанных услуг.</a:t>
            </a:r>
          </a:p>
          <a:p>
            <a:pPr marL="514350" indent="-155575" algn="just"/>
            <a:r>
              <a:rPr sz="1300">
                <a:solidFill>
                  <a:srgbClr val="000000"/>
                </a:solidFill>
                <a:latin typeface="Times New Roman"/>
                <a:ea typeface="Times New Roman"/>
                <a:cs typeface="Times New Roman"/>
              </a:rPr>
              <a:t>ФАС России обращает внимание, что </a:t>
            </a:r>
            <a:r>
              <a:rPr sz="1300" u="sng">
                <a:solidFill>
                  <a:srgbClr val="000000"/>
                </a:solidFill>
                <a:latin typeface="Times New Roman"/>
                <a:ea typeface="Times New Roman"/>
                <a:cs typeface="Times New Roman"/>
              </a:rPr>
              <a:t>обязанность по размещению информации и документов </a:t>
            </a:r>
            <a:r>
              <a:rPr sz="1300">
                <a:solidFill>
                  <a:srgbClr val="000000"/>
                </a:solidFill>
                <a:latin typeface="Times New Roman"/>
                <a:ea typeface="Times New Roman"/>
                <a:cs typeface="Times New Roman"/>
              </a:rPr>
              <a:t>об исполнении контракта, договора, предоставляемого участником закупки в качестве подтверждения соответствия дополнительным требованиям, предусмотренным Постановлением № 2571, в реестре контрактов, реестре договоров в соответствии со статьей 103 Закона о контрактной системе и статьей 4.1 Закона о закупках </a:t>
            </a:r>
            <a:r>
              <a:rPr sz="1300" u="sng">
                <a:solidFill>
                  <a:srgbClr val="000000"/>
                </a:solidFill>
                <a:latin typeface="Times New Roman"/>
                <a:ea typeface="Times New Roman"/>
                <a:cs typeface="Times New Roman"/>
              </a:rPr>
              <a:t>возлагается на заказчика</a:t>
            </a:r>
            <a:r>
              <a:rPr sz="1300">
                <a:solidFill>
                  <a:srgbClr val="000000"/>
                </a:solidFill>
                <a:latin typeface="Times New Roman"/>
                <a:ea typeface="Times New Roman"/>
                <a:cs typeface="Times New Roman"/>
              </a:rPr>
              <a:t>,  с которым заключен такой контракт, договор. При этом у поставщика (подрядчика, исполнителя) отсутствуют полномочия по размещению документов  и информации в реестре контрактов (реестре договоров) и по внесению изменений в отношении статуса исполнения контракта (договора) в ЕИС, а также полномочия по размещению документов и информации в реестре контрактов (реестре договоров).</a:t>
            </a:r>
          </a:p>
          <a:p>
            <a:pPr marL="514350" indent="-155575" algn="just"/>
            <a:r>
              <a:rPr sz="1300">
                <a:solidFill>
                  <a:srgbClr val="000000"/>
                </a:solidFill>
                <a:latin typeface="Times New Roman"/>
                <a:ea typeface="Times New Roman"/>
                <a:cs typeface="Times New Roman"/>
              </a:rPr>
              <a:t>Таким образом, по мнению ФАС России, наличие в реестре контрактов (реестре договоров) информации о контракте (договоре) со статусом «Исполнение», а также неразмещение в реестре контрактов (реестре договоров) необходимых документов не свидетельствуют об отсутствии  у участника закупки требуемого опыта выполнения работ (поставки товара, оказания услуг) в случае наличия в реестре участников закупки, аккредитованных на электронной площадке, полного перечня документов, предусмотренных Постановлением № 2571.</a:t>
            </a:r>
          </a:p>
          <a:p>
            <a:pPr marL="514350" indent="-514350" algn="just">
              <a:lnSpc>
                <a:spcPct val="150000"/>
              </a:lnSpc>
            </a:pPr>
            <a:endParaRPr sz="1500" b="1">
              <a:solidFill>
                <a:srgbClr val="00345E"/>
              </a:solidFill>
              <a:latin typeface="Times New Roman"/>
              <a:ea typeface="Times New Roman"/>
              <a:cs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GroupShape 951"/>
        <p:cNvGrpSpPr/>
        <p:nvPr/>
      </p:nvGrpSpPr>
      <p:grpSpPr>
        <a:xfrm>
          <a:off x="0" y="0"/>
          <a:ext cx="0" cy="0"/>
          <a:chOff x="0" y="0"/>
          <a:chExt cx="0" cy="0"/>
        </a:xfrm>
      </p:grpSpPr>
      <p:pic>
        <p:nvPicPr>
          <p:cNvPr id="953" name="Picture 953"/>
          <p:cNvPicPr/>
          <p:nvPr/>
        </p:nvPicPr>
        <p:blipFill>
          <a:blip r:embed="rId2"/>
          <a:srcRect l="31461"/>
          <a:stretch/>
        </p:blipFill>
        <p:spPr>
          <a:xfrm>
            <a:off x="9164754" y="0"/>
            <a:ext cx="6265188" cy="6944644"/>
          </a:xfrm>
          <a:prstGeom prst="rect">
            <a:avLst/>
          </a:prstGeom>
          <a:ln>
            <a:noFill/>
          </a:ln>
        </p:spPr>
      </p:pic>
      <p:pic>
        <p:nvPicPr>
          <p:cNvPr id="955" name="Picture 955"/>
          <p:cNvPicPr/>
          <p:nvPr/>
        </p:nvPicPr>
        <p:blipFill>
          <a:blip r:embed="rId3"/>
          <a:srcRect l="96064" r="-8"/>
          <a:stretch/>
        </p:blipFill>
        <p:spPr>
          <a:xfrm>
            <a:off x="-27523" y="0"/>
            <a:ext cx="3468555" cy="12192000"/>
          </a:xfrm>
          <a:prstGeom prst="rect">
            <a:avLst/>
          </a:prstGeom>
        </p:spPr>
      </p:pic>
      <p:pic>
        <p:nvPicPr>
          <p:cNvPr id="957" name="Picture 957"/>
          <p:cNvPicPr/>
          <p:nvPr/>
        </p:nvPicPr>
        <p:blipFill>
          <a:blip r:embed="rId4"/>
          <a:stretch/>
        </p:blipFill>
        <p:spPr>
          <a:xfrm>
            <a:off x="-325464" y="-93319"/>
            <a:ext cx="1960091" cy="1102659"/>
          </a:xfrm>
          <a:prstGeom prst="rect">
            <a:avLst/>
          </a:prstGeom>
        </p:spPr>
      </p:pic>
      <p:sp>
        <p:nvSpPr>
          <p:cNvPr id="958" name="Shape 958"/>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959" name="Shape 959"/>
          <p:cNvSpPr txBox="1"/>
          <p:nvPr/>
        </p:nvSpPr>
        <p:spPr>
          <a:xfrm>
            <a:off x="118466" y="1530032"/>
            <a:ext cx="3202248" cy="1815882"/>
          </a:xfrm>
          <a:prstGeom prst="rect">
            <a:avLst/>
          </a:prstGeom>
          <a:noFill/>
          <a:ln>
            <a:noFill/>
          </a:ln>
        </p:spPr>
        <p:txBody>
          <a:bodyPr wrap="square" lIns="91440" tIns="45720" rIns="91440" bIns="45720">
            <a:spAutoFit/>
          </a:bodyPr>
          <a:lstStyle/>
          <a:p>
            <a:pPr marL="0" indent="0" algn="l"/>
            <a:r>
              <a:rPr sz="2800" b="1">
                <a:solidFill>
                  <a:schemeClr val="bg1"/>
                </a:solidFill>
                <a:latin typeface="Times New Roman"/>
                <a:ea typeface="Times New Roman"/>
                <a:cs typeface="Times New Roman"/>
              </a:rPr>
              <a:t>Пример контракта со статусом «Исполнение»</a:t>
            </a:r>
            <a:endParaRPr sz="1800">
              <a:solidFill>
                <a:schemeClr val="tx1"/>
              </a:solidFill>
              <a:latin typeface="+mn-lt"/>
              <a:ea typeface="+mn-ea"/>
              <a:cs typeface="+mn-cs"/>
            </a:endParaRPr>
          </a:p>
        </p:txBody>
      </p:sp>
      <p:pic>
        <p:nvPicPr>
          <p:cNvPr id="961" name="Picture 961"/>
          <p:cNvPicPr/>
          <p:nvPr/>
        </p:nvPicPr>
        <p:blipFill>
          <a:blip r:embed="rId5"/>
          <a:stretch/>
        </p:blipFill>
        <p:spPr>
          <a:xfrm>
            <a:off x="2771094" y="-7093"/>
            <a:ext cx="12658847" cy="703836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GroupShape 962"/>
        <p:cNvGrpSpPr/>
        <p:nvPr/>
      </p:nvGrpSpPr>
      <p:grpSpPr>
        <a:xfrm>
          <a:off x="0" y="0"/>
          <a:ext cx="0" cy="0"/>
          <a:chOff x="0" y="0"/>
          <a:chExt cx="0" cy="0"/>
        </a:xfrm>
      </p:grpSpPr>
      <p:pic>
        <p:nvPicPr>
          <p:cNvPr id="964" name="Picture 964"/>
          <p:cNvPicPr/>
          <p:nvPr/>
        </p:nvPicPr>
        <p:blipFill>
          <a:blip r:embed="rId2"/>
          <a:srcRect l="31461"/>
          <a:stretch/>
        </p:blipFill>
        <p:spPr>
          <a:xfrm>
            <a:off x="9164754" y="0"/>
            <a:ext cx="6265188" cy="6944644"/>
          </a:xfrm>
          <a:prstGeom prst="rect">
            <a:avLst/>
          </a:prstGeom>
          <a:ln>
            <a:noFill/>
          </a:ln>
        </p:spPr>
      </p:pic>
      <p:pic>
        <p:nvPicPr>
          <p:cNvPr id="966" name="Picture 966"/>
          <p:cNvPicPr/>
          <p:nvPr/>
        </p:nvPicPr>
        <p:blipFill>
          <a:blip r:embed="rId3"/>
          <a:srcRect l="96064" r="-8"/>
          <a:stretch/>
        </p:blipFill>
        <p:spPr>
          <a:xfrm>
            <a:off x="-27523" y="0"/>
            <a:ext cx="3468555" cy="12192000"/>
          </a:xfrm>
          <a:prstGeom prst="rect">
            <a:avLst/>
          </a:prstGeom>
        </p:spPr>
      </p:pic>
      <p:pic>
        <p:nvPicPr>
          <p:cNvPr id="968" name="Picture 968"/>
          <p:cNvPicPr/>
          <p:nvPr/>
        </p:nvPicPr>
        <p:blipFill>
          <a:blip r:embed="rId4"/>
          <a:stretch/>
        </p:blipFill>
        <p:spPr>
          <a:xfrm>
            <a:off x="-325464" y="-93319"/>
            <a:ext cx="1960091" cy="1102659"/>
          </a:xfrm>
          <a:prstGeom prst="rect">
            <a:avLst/>
          </a:prstGeom>
        </p:spPr>
      </p:pic>
      <p:sp>
        <p:nvSpPr>
          <p:cNvPr id="969" name="Shape 969"/>
          <p:cNvSpPr txBox="1"/>
          <p:nvPr/>
        </p:nvSpPr>
        <p:spPr>
          <a:xfrm>
            <a:off x="4090732" y="1160700"/>
            <a:ext cx="7624215" cy="5416867"/>
          </a:xfrm>
          <a:prstGeom prst="rect">
            <a:avLst/>
          </a:prstGeom>
          <a:noFill/>
        </p:spPr>
        <p:txBody>
          <a:bodyPr wrap="square" lIns="91440" tIns="45720" rIns="91440" bIns="45720">
            <a:spAutoFit/>
          </a:bodyPr>
          <a:lstStyle/>
          <a:p>
            <a:pPr marL="0" indent="0" algn="ctr">
              <a:lnSpc>
                <a:spcPct val="150000"/>
              </a:lnSpc>
            </a:pPr>
            <a:r>
              <a:rPr sz="1600">
                <a:solidFill>
                  <a:srgbClr val="00345E"/>
                </a:solidFill>
                <a:latin typeface="Times New Roman"/>
                <a:ea typeface="Times New Roman"/>
                <a:cs typeface="Times New Roman"/>
              </a:rPr>
              <a:t>	</a:t>
            </a:r>
            <a:endParaRPr sz="1800">
              <a:solidFill>
                <a:schemeClr val="tx1"/>
              </a:solidFill>
              <a:latin typeface="+mn-lt"/>
              <a:ea typeface="+mn-ea"/>
              <a:cs typeface="+mn-cs"/>
            </a:endParaRPr>
          </a:p>
          <a:p>
            <a:pPr marL="0" indent="361950" algn="just"/>
            <a:r>
              <a:rPr sz="1800">
                <a:solidFill>
                  <a:schemeClr val="tx1"/>
                </a:solidFill>
                <a:latin typeface="Times New Roman"/>
                <a:ea typeface="Times New Roman"/>
                <a:cs typeface="Times New Roman"/>
              </a:rPr>
              <a:t>В случае если в документах участника закупки </a:t>
            </a:r>
            <a:r>
              <a:rPr sz="1800" b="1">
                <a:solidFill>
                  <a:schemeClr val="tx1"/>
                </a:solidFill>
                <a:latin typeface="Times New Roman"/>
                <a:ea typeface="Times New Roman"/>
                <a:cs typeface="Times New Roman"/>
              </a:rPr>
              <a:t>отсутствует справка</a:t>
            </a:r>
            <a:r>
              <a:rPr sz="1800">
                <a:solidFill>
                  <a:schemeClr val="tx1"/>
                </a:solidFill>
                <a:latin typeface="Times New Roman"/>
                <a:ea typeface="Times New Roman"/>
                <a:cs typeface="Times New Roman"/>
              </a:rPr>
              <a:t/>
            </a:r>
            <a:br>
              <a:rPr sz="1800">
                <a:solidFill>
                  <a:schemeClr val="tx1"/>
                </a:solidFill>
                <a:latin typeface="Times New Roman"/>
                <a:ea typeface="Times New Roman"/>
                <a:cs typeface="Times New Roman"/>
              </a:rPr>
            </a:br>
            <a:r>
              <a:rPr sz="1800">
                <a:solidFill>
                  <a:schemeClr val="tx1"/>
                </a:solidFill>
                <a:latin typeface="Times New Roman"/>
                <a:ea typeface="Times New Roman"/>
                <a:cs typeface="Times New Roman"/>
              </a:rPr>
              <a:t>об отсутствии судимости у главного бухгалтера участника закупки, предусмотренная позицией 33 Постановления № 2571,  но при этом у комиссии по осуществлению закупок </a:t>
            </a:r>
            <a:r>
              <a:rPr sz="1800" b="1">
                <a:solidFill>
                  <a:schemeClr val="tx1"/>
                </a:solidFill>
                <a:latin typeface="Times New Roman"/>
                <a:ea typeface="Times New Roman"/>
                <a:cs typeface="Times New Roman"/>
              </a:rPr>
              <a:t>имеются доказательства</a:t>
            </a:r>
            <a:r>
              <a:rPr sz="1800">
                <a:solidFill>
                  <a:schemeClr val="tx1"/>
                </a:solidFill>
                <a:latin typeface="Times New Roman"/>
                <a:ea typeface="Times New Roman"/>
                <a:cs typeface="Times New Roman"/>
              </a:rPr>
              <a:t>, свидетельствующие  о наличии у участника закупки главного бухгалтера, то такая заявка </a:t>
            </a:r>
            <a:r>
              <a:rPr sz="1800" b="1">
                <a:solidFill>
                  <a:schemeClr val="tx1"/>
                </a:solidFill>
                <a:latin typeface="Times New Roman"/>
                <a:ea typeface="Times New Roman"/>
                <a:cs typeface="Times New Roman"/>
              </a:rPr>
              <a:t>подлежит отклонению  </a:t>
            </a:r>
            <a:r>
              <a:rPr sz="1800">
                <a:solidFill>
                  <a:schemeClr val="tx1"/>
                </a:solidFill>
                <a:latin typeface="Times New Roman"/>
                <a:ea typeface="Times New Roman"/>
                <a:cs typeface="Times New Roman"/>
              </a:rPr>
              <a:t>на основании пункта 3 части 12 статьи 48 Закона о контрактной системе.</a:t>
            </a:r>
            <a:endParaRPr sz="1800">
              <a:solidFill>
                <a:schemeClr val="tx1"/>
              </a:solidFill>
              <a:latin typeface="+mn-lt"/>
              <a:ea typeface="+mn-ea"/>
              <a:cs typeface="+mn-cs"/>
            </a:endParaRPr>
          </a:p>
          <a:p>
            <a:pPr marL="0" indent="361950" algn="just"/>
            <a:r>
              <a:rPr sz="1800">
                <a:solidFill>
                  <a:schemeClr val="tx1"/>
                </a:solidFill>
                <a:latin typeface="Times New Roman"/>
                <a:ea typeface="Times New Roman"/>
                <a:cs typeface="Times New Roman"/>
              </a:rPr>
              <a:t>Таким образом, комиссия по осуществлению закупок вправе руководствоваться информацией, содержащейся в открытых источниках.</a:t>
            </a:r>
            <a:endParaRPr sz="1800">
              <a:solidFill>
                <a:schemeClr val="tx1"/>
              </a:solidFill>
              <a:latin typeface="+mn-lt"/>
              <a:ea typeface="+mn-ea"/>
              <a:cs typeface="+mn-cs"/>
            </a:endParaRPr>
          </a:p>
          <a:p>
            <a:pPr marL="0" indent="361950" algn="just"/>
            <a:endParaRPr sz="1800" i="1">
              <a:solidFill>
                <a:schemeClr val="tx1"/>
              </a:solidFill>
              <a:latin typeface="Times New Roman"/>
              <a:ea typeface="Times New Roman"/>
              <a:cs typeface="Times New Roman"/>
            </a:endParaRPr>
          </a:p>
          <a:p>
            <a:pPr marL="0" indent="361950" algn="just"/>
            <a:endParaRPr sz="1800" i="1">
              <a:solidFill>
                <a:srgbClr val="FF0000"/>
              </a:solidFill>
              <a:latin typeface="Times New Roman"/>
              <a:ea typeface="Times New Roman"/>
              <a:cs typeface="Times New Roman"/>
            </a:endParaRPr>
          </a:p>
          <a:p>
            <a:pPr marL="0" indent="361950" algn="just"/>
            <a:endParaRPr sz="1800" i="1">
              <a:solidFill>
                <a:srgbClr val="FF0000"/>
              </a:solidFill>
              <a:latin typeface="Times New Roman"/>
              <a:ea typeface="Times New Roman"/>
              <a:cs typeface="Times New Roman"/>
            </a:endParaRPr>
          </a:p>
          <a:p>
            <a:pPr marL="0" indent="361950" algn="just"/>
            <a:endParaRPr sz="1800" i="1">
              <a:solidFill>
                <a:srgbClr val="FF0000"/>
              </a:solidFill>
              <a:latin typeface="Times New Roman"/>
              <a:ea typeface="Times New Roman"/>
              <a:cs typeface="Times New Roman"/>
            </a:endParaRPr>
          </a:p>
          <a:p>
            <a:pPr marL="0" indent="361950" algn="just"/>
            <a:endParaRPr sz="1800" i="1">
              <a:solidFill>
                <a:srgbClr val="FF0000"/>
              </a:solidFill>
              <a:latin typeface="Times New Roman"/>
              <a:ea typeface="Times New Roman"/>
              <a:cs typeface="Times New Roman"/>
            </a:endParaRPr>
          </a:p>
          <a:p>
            <a:pPr marL="0" indent="361950" algn="just"/>
            <a:endParaRPr sz="1800" i="1">
              <a:solidFill>
                <a:srgbClr val="FF0000"/>
              </a:solidFill>
              <a:latin typeface="Times New Roman"/>
              <a:ea typeface="Times New Roman"/>
              <a:cs typeface="Times New Roman"/>
            </a:endParaRPr>
          </a:p>
          <a:p>
            <a:pPr marL="0" indent="361950" algn="just"/>
            <a:endParaRPr sz="1800" i="1">
              <a:solidFill>
                <a:srgbClr val="FF0000"/>
              </a:solidFill>
              <a:latin typeface="Times New Roman"/>
              <a:ea typeface="Times New Roman"/>
              <a:cs typeface="Times New Roman"/>
            </a:endParaRPr>
          </a:p>
          <a:p>
            <a:pPr marL="0" indent="361950" algn="just"/>
            <a:r>
              <a:rPr sz="1800" i="1">
                <a:solidFill>
                  <a:srgbClr val="FF0000"/>
                </a:solidFill>
                <a:latin typeface="Times New Roman"/>
                <a:ea typeface="Times New Roman"/>
                <a:cs typeface="Times New Roman"/>
              </a:rPr>
              <a:t>Письмо Минфина России от 16.12.2024 № 24-06-09/126740</a:t>
            </a:r>
            <a:endParaRPr sz="1800">
              <a:solidFill>
                <a:srgbClr val="00345E"/>
              </a:solidFill>
              <a:latin typeface="Times New Roman"/>
              <a:ea typeface="Times New Roman"/>
              <a:cs typeface="Times New Roman"/>
            </a:endParaRPr>
          </a:p>
          <a:p>
            <a:pPr marL="0" indent="0" algn="just"/>
            <a:r>
              <a:rPr sz="1600">
                <a:solidFill>
                  <a:srgbClr val="00345E"/>
                </a:solidFill>
                <a:latin typeface="Times New Roman"/>
                <a:ea typeface="Times New Roman"/>
                <a:cs typeface="Times New Roman"/>
              </a:rPr>
              <a:t>	</a:t>
            </a:r>
            <a:endParaRPr sz="1600" b="1">
              <a:solidFill>
                <a:srgbClr val="00345E"/>
              </a:solidFill>
              <a:latin typeface="Times New Roman"/>
              <a:ea typeface="Times New Roman"/>
              <a:cs typeface="Times New Roman"/>
            </a:endParaRPr>
          </a:p>
        </p:txBody>
      </p:sp>
      <p:sp>
        <p:nvSpPr>
          <p:cNvPr id="970" name="Shape 970"/>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971" name="Shape 971"/>
          <p:cNvSpPr txBox="1"/>
          <p:nvPr/>
        </p:nvSpPr>
        <p:spPr>
          <a:xfrm>
            <a:off x="118466" y="1530032"/>
            <a:ext cx="3202248" cy="3108543"/>
          </a:xfrm>
          <a:prstGeom prst="rect">
            <a:avLst/>
          </a:prstGeom>
          <a:noFill/>
          <a:ln>
            <a:noFill/>
          </a:ln>
        </p:spPr>
        <p:txBody>
          <a:bodyPr wrap="square" lIns="91440" tIns="45720" rIns="91440" bIns="45720">
            <a:spAutoFit/>
          </a:bodyPr>
          <a:lstStyle/>
          <a:p>
            <a:pPr marL="0" indent="0" algn="l"/>
            <a:r>
              <a:rPr sz="2800" b="1">
                <a:solidFill>
                  <a:schemeClr val="bg1"/>
                </a:solidFill>
                <a:latin typeface="Times New Roman"/>
                <a:ea typeface="Times New Roman"/>
                <a:cs typeface="Times New Roman"/>
              </a:rPr>
              <a:t>Применение позиции 33 Постановления</a:t>
            </a:r>
            <a:br>
              <a:rPr sz="2800" b="1">
                <a:solidFill>
                  <a:schemeClr val="bg1"/>
                </a:solidFill>
                <a:latin typeface="Times New Roman"/>
                <a:ea typeface="Times New Roman"/>
                <a:cs typeface="Times New Roman"/>
              </a:rPr>
            </a:br>
            <a:r>
              <a:rPr sz="2800" b="1">
                <a:solidFill>
                  <a:schemeClr val="bg1"/>
                </a:solidFill>
                <a:latin typeface="Times New Roman"/>
                <a:ea typeface="Times New Roman"/>
                <a:cs typeface="Times New Roman"/>
              </a:rPr>
              <a:t>№ 2571 в части проверки справки об отсутствии судимости</a:t>
            </a:r>
            <a:endParaRPr sz="1800">
              <a:solidFill>
                <a:schemeClr val="tx1"/>
              </a:solidFill>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GroupShape 986"/>
        <p:cNvGrpSpPr/>
        <p:nvPr/>
      </p:nvGrpSpPr>
      <p:grpSpPr>
        <a:xfrm>
          <a:off x="0" y="0"/>
          <a:ext cx="0" cy="0"/>
          <a:chOff x="0" y="0"/>
          <a:chExt cx="0" cy="0"/>
        </a:xfrm>
      </p:grpSpPr>
      <p:pic>
        <p:nvPicPr>
          <p:cNvPr id="988" name="Picture 988"/>
          <p:cNvPicPr/>
          <p:nvPr/>
        </p:nvPicPr>
        <p:blipFill>
          <a:blip r:embed="rId2"/>
          <a:srcRect l="31461"/>
          <a:stretch/>
        </p:blipFill>
        <p:spPr>
          <a:xfrm>
            <a:off x="9164754" y="0"/>
            <a:ext cx="6265188" cy="6944644"/>
          </a:xfrm>
          <a:prstGeom prst="rect">
            <a:avLst/>
          </a:prstGeom>
          <a:ln>
            <a:noFill/>
          </a:ln>
        </p:spPr>
      </p:pic>
      <p:pic>
        <p:nvPicPr>
          <p:cNvPr id="990" name="Picture 990"/>
          <p:cNvPicPr/>
          <p:nvPr/>
        </p:nvPicPr>
        <p:blipFill>
          <a:blip r:embed="rId3"/>
          <a:srcRect l="96064" r="-8"/>
          <a:stretch/>
        </p:blipFill>
        <p:spPr>
          <a:xfrm>
            <a:off x="-17528" y="0"/>
            <a:ext cx="2788623" cy="12192000"/>
          </a:xfrm>
          <a:prstGeom prst="rect">
            <a:avLst/>
          </a:prstGeom>
        </p:spPr>
      </p:pic>
      <p:pic>
        <p:nvPicPr>
          <p:cNvPr id="992" name="Picture 992"/>
          <p:cNvPicPr/>
          <p:nvPr/>
        </p:nvPicPr>
        <p:blipFill>
          <a:blip r:embed="rId4"/>
          <a:stretch/>
        </p:blipFill>
        <p:spPr>
          <a:xfrm>
            <a:off x="-325464" y="-93319"/>
            <a:ext cx="1960091" cy="1102659"/>
          </a:xfrm>
          <a:prstGeom prst="rect">
            <a:avLst/>
          </a:prstGeom>
        </p:spPr>
      </p:pic>
      <p:sp>
        <p:nvSpPr>
          <p:cNvPr id="993" name="Shape 993"/>
          <p:cNvSpPr/>
          <p:nvPr/>
        </p:nvSpPr>
        <p:spPr>
          <a:xfrm>
            <a:off x="2403231" y="5546361"/>
            <a:ext cx="0" cy="0"/>
          </a:xfrm>
          <a:prstGeom prst="line">
            <a:avLst/>
          </a:prstGeom>
          <a:ln w="6350">
            <a:solidFill>
              <a:srgbClr val="396CE8"/>
            </a:solidFill>
            <a:prstDash val="solid"/>
          </a:ln>
        </p:spPr>
        <p:style>
          <a:lnRef idx="0">
            <a:scrgbClr r="0" g="0" b="0"/>
          </a:lnRef>
          <a:fillRef idx="0">
            <a:schemeClr val="accent1"/>
          </a:fillRef>
          <a:effectRef idx="0">
            <a:scrgbClr r="0" g="0" b="0"/>
          </a:effectRef>
          <a:fontRef idx="none"/>
        </p:style>
      </p:sp>
      <p:sp>
        <p:nvSpPr>
          <p:cNvPr id="994" name="Shape 994"/>
          <p:cNvSpPr txBox="1"/>
          <p:nvPr/>
        </p:nvSpPr>
        <p:spPr>
          <a:xfrm>
            <a:off x="55395" y="2371346"/>
            <a:ext cx="2652628" cy="1815882"/>
          </a:xfrm>
          <a:prstGeom prst="rect">
            <a:avLst/>
          </a:prstGeom>
          <a:noFill/>
          <a:ln>
            <a:noFill/>
          </a:ln>
        </p:spPr>
        <p:txBody>
          <a:bodyPr wrap="square" lIns="91440" tIns="45720" rIns="91440" bIns="45720">
            <a:spAutoFit/>
          </a:bodyPr>
          <a:lstStyle/>
          <a:p>
            <a:pPr marL="0" indent="0" algn="l"/>
            <a:r>
              <a:rPr sz="2800" b="1">
                <a:solidFill>
                  <a:schemeClr val="bg1"/>
                </a:solidFill>
                <a:latin typeface="Times New Roman"/>
                <a:ea typeface="Times New Roman"/>
                <a:cs typeface="Times New Roman"/>
              </a:rPr>
              <a:t>Письмо ФАС России от 11.01.2024 </a:t>
            </a:r>
            <a:br>
              <a:rPr sz="2800" b="1">
                <a:solidFill>
                  <a:schemeClr val="bg1"/>
                </a:solidFill>
                <a:latin typeface="Times New Roman"/>
                <a:ea typeface="Times New Roman"/>
                <a:cs typeface="Times New Roman"/>
              </a:rPr>
            </a:br>
            <a:r>
              <a:rPr sz="2800" b="1">
                <a:solidFill>
                  <a:schemeClr val="bg1"/>
                </a:solidFill>
                <a:latin typeface="Times New Roman"/>
                <a:ea typeface="Times New Roman"/>
                <a:cs typeface="Times New Roman"/>
              </a:rPr>
              <a:t>№ МШ/875/24</a:t>
            </a:r>
            <a:endParaRPr sz="1800">
              <a:solidFill>
                <a:schemeClr val="tx1"/>
              </a:solidFill>
              <a:latin typeface="+mn-lt"/>
              <a:ea typeface="+mn-ea"/>
              <a:cs typeface="+mn-cs"/>
            </a:endParaRPr>
          </a:p>
        </p:txBody>
      </p:sp>
      <p:sp>
        <p:nvSpPr>
          <p:cNvPr id="995" name="Shape 995"/>
          <p:cNvSpPr/>
          <p:nvPr/>
        </p:nvSpPr>
        <p:spPr>
          <a:xfrm>
            <a:off x="2771096" y="-1"/>
            <a:ext cx="9302437" cy="6471002"/>
          </a:xfrm>
          <a:prstGeom prst="rect">
            <a:avLst/>
          </a:prstGeom>
          <a:noFill/>
          <a:ln>
            <a:noFill/>
          </a:ln>
        </p:spPr>
        <p:txBody>
          <a:bodyPr wrap="square" lIns="91440" tIns="45720" rIns="91440" bIns="45720">
            <a:spAutoFit/>
          </a:bodyPr>
          <a:lstStyle>
            <a:defPPr/>
            <a:lvl1pPr marL="514350" lvl="0" indent="-514350" algn="l">
              <a:defRPr sz="1800">
                <a:solidFill>
                  <a:schemeClr val="tx1"/>
                </a:solidFill>
                <a:latin typeface="Calibri"/>
                <a:ea typeface="Calibri"/>
                <a:cs typeface="Calibri"/>
              </a:defRPr>
            </a:lvl1pPr>
            <a:lvl2pPr marL="742950" lvl="1" indent="-285750" algn="l">
              <a:defRPr sz="1800">
                <a:solidFill>
                  <a:schemeClr val="tx1"/>
                </a:solidFill>
                <a:latin typeface="Calibri"/>
                <a:ea typeface="Calibri"/>
                <a:cs typeface="Calibri"/>
              </a:defRPr>
            </a:lvl2pPr>
            <a:lvl3pPr marL="1143000" lvl="2" indent="-228600" algn="l">
              <a:defRPr sz="1800">
                <a:solidFill>
                  <a:schemeClr val="tx1"/>
                </a:solidFill>
                <a:latin typeface="Calibri"/>
                <a:ea typeface="Calibri"/>
                <a:cs typeface="Calibri"/>
              </a:defRPr>
            </a:lvl3pPr>
            <a:lvl4pPr marL="1600200" lvl="3" indent="-228600" algn="l">
              <a:defRPr sz="1800">
                <a:solidFill>
                  <a:schemeClr val="tx1"/>
                </a:solidFill>
                <a:latin typeface="Calibri"/>
                <a:ea typeface="Calibri"/>
                <a:cs typeface="Calibri"/>
              </a:defRPr>
            </a:lvl4pPr>
            <a:lvl5pPr marL="2057400" lvl="4" indent="-228600" algn="l">
              <a:defRPr sz="1800">
                <a:solidFill>
                  <a:schemeClr val="tx1"/>
                </a:solidFill>
                <a:latin typeface="Calibri"/>
                <a:ea typeface="Calibri"/>
                <a:cs typeface="Calibri"/>
              </a:defRPr>
            </a:lvl5pPr>
            <a:lvl6pPr marL="2514600" lvl="5" indent="-228600" algn="l">
              <a:defRPr sz="1800">
                <a:solidFill>
                  <a:schemeClr val="tx1"/>
                </a:solidFill>
                <a:latin typeface="Calibri"/>
                <a:ea typeface="Calibri"/>
                <a:cs typeface="Calibri"/>
              </a:defRPr>
            </a:lvl6pPr>
            <a:lvl7pPr marL="2971800" lvl="6" indent="-228600" algn="l">
              <a:defRPr sz="1800">
                <a:solidFill>
                  <a:schemeClr val="tx1"/>
                </a:solidFill>
                <a:latin typeface="Calibri"/>
                <a:ea typeface="Calibri"/>
                <a:cs typeface="Calibri"/>
              </a:defRPr>
            </a:lvl7pPr>
            <a:lvl8pPr marL="3429000" lvl="7" indent="-228600" algn="l">
              <a:defRPr sz="1800">
                <a:solidFill>
                  <a:schemeClr val="tx1"/>
                </a:solidFill>
                <a:latin typeface="Calibri"/>
                <a:ea typeface="Calibri"/>
                <a:cs typeface="Calibri"/>
              </a:defRPr>
            </a:lvl8pPr>
            <a:lvl9pPr marL="3886200" lvl="8" indent="-228600" algn="l">
              <a:defRPr sz="1800">
                <a:solidFill>
                  <a:schemeClr val="tx1"/>
                </a:solidFill>
                <a:latin typeface="Calibri"/>
                <a:ea typeface="Calibri"/>
                <a:cs typeface="Calibri"/>
              </a:defRPr>
            </a:lvl9pPr>
          </a:lstStyle>
          <a:p>
            <a:pPr marL="0" indent="0" algn="just">
              <a:lnSpc>
                <a:spcPct val="150000"/>
              </a:lnSpc>
            </a:pPr>
            <a:r>
              <a:rPr sz="1600" b="1" i="1">
                <a:solidFill>
                  <a:srgbClr val="00345E"/>
                </a:solidFill>
                <a:latin typeface="Times New Roman"/>
                <a:ea typeface="Times New Roman"/>
                <a:cs typeface="Times New Roman"/>
              </a:rPr>
              <a:t>О порядке рассмотрения комиссией по осуществлению закупок документов и сведений, подтверждающих наличие у участника закупки опыта в соответствии с Постановлением</a:t>
            </a:r>
            <a:br>
              <a:rPr sz="1600" b="1" i="1">
                <a:solidFill>
                  <a:srgbClr val="00345E"/>
                </a:solidFill>
                <a:latin typeface="Times New Roman"/>
                <a:ea typeface="Times New Roman"/>
                <a:cs typeface="Times New Roman"/>
              </a:rPr>
            </a:br>
            <a:r>
              <a:rPr sz="1600" b="1" i="1">
                <a:solidFill>
                  <a:srgbClr val="00345E"/>
                </a:solidFill>
                <a:latin typeface="Times New Roman"/>
                <a:ea typeface="Times New Roman"/>
                <a:cs typeface="Times New Roman"/>
              </a:rPr>
              <a:t>№ 2571</a:t>
            </a:r>
            <a:endParaRPr sz="1600" b="1">
              <a:solidFill>
                <a:srgbClr val="00345E"/>
              </a:solidFill>
              <a:latin typeface="Times New Roman"/>
              <a:ea typeface="Times New Roman"/>
              <a:cs typeface="Times New Roman"/>
            </a:endParaRPr>
          </a:p>
          <a:p>
            <a:pPr marL="514350" indent="-155575" algn="just"/>
            <a:r>
              <a:rPr sz="1600">
                <a:latin typeface="Times New Roman"/>
                <a:ea typeface="Times New Roman"/>
                <a:cs typeface="Times New Roman"/>
              </a:rPr>
              <a:t>В силу пункта 3 части 6 статьи 43 Закона о контрактной системе при проведении электронных процедур документы, подтверждающие соответствие участника закупки дополнительным требованиям, установленным в соответствии с частью 2 или 2.1 (при наличии таких требований) статьи 31 Закона о контрактной системе, и предусмотренные подпунктом «н» пункта 1 части 1 статьи 43 Закона о контрактной системе, </a:t>
            </a:r>
            <a:r>
              <a:rPr sz="1600" u="sng">
                <a:latin typeface="Times New Roman"/>
                <a:ea typeface="Times New Roman"/>
                <a:cs typeface="Times New Roman"/>
              </a:rPr>
              <a:t>не включаются участником закупки в заявку на участие в закупке</a:t>
            </a:r>
            <a:r>
              <a:rPr sz="1600">
                <a:latin typeface="Times New Roman"/>
                <a:ea typeface="Times New Roman"/>
                <a:cs typeface="Times New Roman"/>
              </a:rPr>
              <a:t>. Такие документы в случаях, предусмотренных Законом о контрактной системе, направляются (по состоянию на дату и время их направления) заказчику оператором электронной площадки из реестра участников закупок, аккредитованных на электронной площадке.</a:t>
            </a:r>
          </a:p>
          <a:p>
            <a:pPr marL="514350" indent="-155575" algn="just"/>
            <a:endParaRPr sz="1600">
              <a:latin typeface="Times New Roman"/>
              <a:ea typeface="Times New Roman"/>
              <a:cs typeface="Times New Roman"/>
            </a:endParaRPr>
          </a:p>
          <a:p>
            <a:pPr marL="514350" indent="-155575" algn="just"/>
            <a:r>
              <a:rPr sz="1600">
                <a:latin typeface="Times New Roman"/>
                <a:ea typeface="Times New Roman"/>
                <a:cs typeface="Times New Roman"/>
              </a:rPr>
              <a:t>Таким образом, комиссия по осуществлению закупок принимает решение о соответствии участника закупки дополнительным требованиям, установленным в извещении об осуществлении закупки в соответствии с Постановлением № 2571, и</a:t>
            </a:r>
            <a:r>
              <a:rPr sz="1600" u="sng">
                <a:latin typeface="Times New Roman"/>
                <a:ea typeface="Times New Roman"/>
                <a:cs typeface="Times New Roman"/>
              </a:rPr>
              <a:t>сключительно  на основании </a:t>
            </a:r>
            <a:r>
              <a:rPr sz="1600">
                <a:latin typeface="Times New Roman"/>
                <a:ea typeface="Times New Roman"/>
                <a:cs typeface="Times New Roman"/>
              </a:rPr>
              <a:t>документов и информации, </a:t>
            </a:r>
            <a:r>
              <a:rPr sz="1600" b="1" u="sng">
                <a:latin typeface="Times New Roman"/>
                <a:ea typeface="Times New Roman"/>
                <a:cs typeface="Times New Roman"/>
              </a:rPr>
              <a:t>направленных</a:t>
            </a:r>
            <a:r>
              <a:rPr sz="1600">
                <a:latin typeface="Times New Roman"/>
                <a:ea typeface="Times New Roman"/>
                <a:cs typeface="Times New Roman"/>
              </a:rPr>
              <a:t> заказчику </a:t>
            </a:r>
            <a:r>
              <a:rPr sz="1600" u="sng">
                <a:latin typeface="Times New Roman"/>
                <a:ea typeface="Times New Roman"/>
                <a:cs typeface="Times New Roman"/>
              </a:rPr>
              <a:t>оператором электронной площадки из реестра участников закупок</a:t>
            </a:r>
            <a:r>
              <a:rPr sz="1600">
                <a:latin typeface="Times New Roman"/>
                <a:ea typeface="Times New Roman"/>
                <a:cs typeface="Times New Roman"/>
              </a:rPr>
              <a:t>, аккредитованных на электронной площадке.</a:t>
            </a:r>
          </a:p>
          <a:p>
            <a:pPr marL="514350" indent="-155575" algn="just"/>
            <a:endParaRPr sz="1600">
              <a:latin typeface="Times New Roman"/>
              <a:ea typeface="Times New Roman"/>
              <a:cs typeface="Times New Roman"/>
            </a:endParaRPr>
          </a:p>
          <a:p>
            <a:pPr marL="514350" indent="-155575" algn="just"/>
            <a:r>
              <a:rPr sz="1600">
                <a:latin typeface="Times New Roman"/>
                <a:ea typeface="Times New Roman"/>
                <a:cs typeface="Times New Roman"/>
              </a:rPr>
              <a:t>При этом если участник в составе заявки на участие в закупке представил документы и сведения о наличии опыта,  такие </a:t>
            </a:r>
            <a:r>
              <a:rPr sz="1600" u="sng">
                <a:latin typeface="Times New Roman"/>
                <a:ea typeface="Times New Roman"/>
                <a:cs typeface="Times New Roman"/>
              </a:rPr>
              <a:t>документы и сведения не подлежат рассмотрению </a:t>
            </a:r>
            <a:r>
              <a:rPr sz="1600">
                <a:latin typeface="Times New Roman"/>
                <a:ea typeface="Times New Roman"/>
                <a:cs typeface="Times New Roman"/>
              </a:rPr>
              <a:t>комиссией по осуществлению закупок на предмет соответствия участника закупки дополнительным требованиям, установленным в извещении об осуществлении закупки в соответствии с Постановлением № 2571.</a:t>
            </a:r>
          </a:p>
          <a:p>
            <a:pPr marL="514350" indent="-514350" algn="just">
              <a:lnSpc>
                <a:spcPct val="150000"/>
              </a:lnSpc>
            </a:pPr>
            <a:endParaRPr sz="1500" b="1">
              <a:solidFill>
                <a:srgbClr val="00345E"/>
              </a:solidFill>
              <a:latin typeface="Times New Roman"/>
              <a:ea typeface="Times New Roman"/>
              <a:cs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GroupShape 996"/>
        <p:cNvGrpSpPr/>
        <p:nvPr/>
      </p:nvGrpSpPr>
      <p:grpSpPr>
        <a:xfrm>
          <a:off x="0" y="0"/>
          <a:ext cx="0" cy="0"/>
          <a:chOff x="0" y="0"/>
          <a:chExt cx="0" cy="0"/>
        </a:xfrm>
      </p:grpSpPr>
      <p:pic>
        <p:nvPicPr>
          <p:cNvPr id="998" name="Picture 998"/>
          <p:cNvPicPr/>
          <p:nvPr/>
        </p:nvPicPr>
        <p:blipFill>
          <a:blip r:embed="rId2"/>
          <a:srcRect l="31461"/>
          <a:stretch/>
        </p:blipFill>
        <p:spPr>
          <a:xfrm>
            <a:off x="8478563" y="0"/>
            <a:ext cx="5606143" cy="6228354"/>
          </a:xfrm>
          <a:prstGeom prst="rect">
            <a:avLst/>
          </a:prstGeom>
          <a:ln>
            <a:noFill/>
          </a:ln>
        </p:spPr>
      </p:pic>
      <p:sp>
        <p:nvSpPr>
          <p:cNvPr id="999" name="Shape 999"/>
          <p:cNvSpPr txBox="1"/>
          <p:nvPr/>
        </p:nvSpPr>
        <p:spPr>
          <a:xfrm>
            <a:off x="211873" y="163545"/>
            <a:ext cx="12333249" cy="461665"/>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ОТКЛОНЕНИЕ ЗА НЕСООТВЕТСТВИЕ ДОП. ТРЕБОВАНИЯМ</a:t>
            </a:r>
          </a:p>
        </p:txBody>
      </p:sp>
      <p:sp>
        <p:nvSpPr>
          <p:cNvPr id="1000" name="Shape 1000"/>
          <p:cNvSpPr/>
          <p:nvPr/>
        </p:nvSpPr>
        <p:spPr>
          <a:xfrm>
            <a:off x="315469" y="625001"/>
            <a:ext cx="3130258" cy="0"/>
          </a:xfrm>
          <a:prstGeom prst="line">
            <a:avLst/>
          </a:prstGeom>
          <a:ln w="28575">
            <a:solidFill>
              <a:srgbClr val="A7D1EB"/>
            </a:solidFill>
            <a:prstDash val="solid"/>
          </a:ln>
        </p:spPr>
        <p:style>
          <a:lnRef idx="0">
            <a:scrgbClr r="0" g="0" b="0"/>
          </a:lnRef>
          <a:fillRef idx="0">
            <a:schemeClr val="accent1"/>
          </a:fillRef>
          <a:effectRef idx="0">
            <a:scrgbClr r="0" g="0" b="0"/>
          </a:effectRef>
          <a:fontRef idx="none"/>
        </p:style>
      </p:sp>
      <p:sp>
        <p:nvSpPr>
          <p:cNvPr id="1001" name="Shape 1001"/>
          <p:cNvSpPr txBox="1"/>
          <p:nvPr/>
        </p:nvSpPr>
        <p:spPr>
          <a:xfrm>
            <a:off x="11836158" y="6477893"/>
            <a:ext cx="168909" cy="197490"/>
          </a:xfrm>
          <a:prstGeom prst="rect">
            <a:avLst/>
          </a:prstGeom>
        </p:spPr>
        <p:txBody>
          <a:bodyPr vert="horz" wrap="square" lIns="0" tIns="12700" rIns="0" bIns="0">
            <a:spAutoFit/>
          </a:bodyPr>
          <a:lstStyle/>
          <a:p>
            <a:pPr marL="12700" indent="0" algn="l">
              <a:lnSpc>
                <a:spcPct val="100000"/>
              </a:lnSpc>
              <a:spcBef>
                <a:spcPts val="100"/>
              </a:spcBef>
            </a:pPr>
            <a:r>
              <a:rPr sz="1200" spc="70">
                <a:solidFill>
                  <a:schemeClr val="tx1">
                    <a:lumMod val="50000"/>
                    <a:lumOff val="50000"/>
                  </a:schemeClr>
                </a:solidFill>
                <a:latin typeface="Times New Roman"/>
                <a:ea typeface="Times New Roman"/>
                <a:cs typeface="Times New Roman"/>
              </a:rPr>
              <a:t>2</a:t>
            </a:r>
            <a:endParaRPr sz="1200">
              <a:solidFill>
                <a:schemeClr val="tx1">
                  <a:lumMod val="50000"/>
                  <a:lumOff val="50000"/>
                </a:schemeClr>
              </a:solidFill>
              <a:latin typeface="Times New Roman"/>
              <a:ea typeface="Times New Roman"/>
              <a:cs typeface="Times New Roman"/>
            </a:endParaRPr>
          </a:p>
        </p:txBody>
      </p:sp>
      <p:sp>
        <p:nvSpPr>
          <p:cNvPr id="1002" name="Shape 1002"/>
          <p:cNvSpPr/>
          <p:nvPr/>
        </p:nvSpPr>
        <p:spPr>
          <a:xfrm>
            <a:off x="3921164" y="947570"/>
            <a:ext cx="1556194" cy="307777"/>
          </a:xfrm>
          <a:prstGeom prst="rect">
            <a:avLst/>
          </a:prstGeom>
        </p:spPr>
        <p:txBody>
          <a:bodyPr wrap="none" lIns="91440" tIns="45720" rIns="91440" bIns="45720">
            <a:spAutoFit/>
          </a:bodyPr>
          <a:lstStyle/>
          <a:p>
            <a:pPr marL="0" indent="0" algn="l"/>
            <a:r>
              <a:rPr sz="1400" b="1">
                <a:solidFill>
                  <a:srgbClr val="00345E"/>
                </a:solidFill>
                <a:latin typeface="Times New Roman"/>
                <a:ea typeface="Times New Roman"/>
                <a:cs typeface="Times New Roman"/>
              </a:rPr>
              <a:t>Объект закупки:</a:t>
            </a:r>
          </a:p>
        </p:txBody>
      </p:sp>
      <p:sp>
        <p:nvSpPr>
          <p:cNvPr id="1003" name="Shape 1003"/>
          <p:cNvSpPr txBox="1"/>
          <p:nvPr/>
        </p:nvSpPr>
        <p:spPr>
          <a:xfrm>
            <a:off x="5662347" y="965502"/>
            <a:ext cx="6024094" cy="307777"/>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Выполнение работ по реконструкции автомобильной дороги </a:t>
            </a:r>
            <a:endParaRPr sz="1800">
              <a:solidFill>
                <a:schemeClr val="tx1"/>
              </a:solidFill>
              <a:latin typeface="+mn-lt"/>
              <a:ea typeface="+mn-ea"/>
              <a:cs typeface="+mn-cs"/>
            </a:endParaRPr>
          </a:p>
        </p:txBody>
      </p:sp>
      <p:sp>
        <p:nvSpPr>
          <p:cNvPr id="1004" name="Shape 1004"/>
          <p:cNvSpPr/>
          <p:nvPr/>
        </p:nvSpPr>
        <p:spPr>
          <a:xfrm>
            <a:off x="3921164" y="1639814"/>
            <a:ext cx="723596" cy="307776"/>
          </a:xfrm>
          <a:prstGeom prst="rect">
            <a:avLst/>
          </a:prstGeom>
        </p:spPr>
        <p:txBody>
          <a:bodyPr wrap="none" lIns="91440" tIns="45720" rIns="91440" bIns="45720">
            <a:spAutoFit/>
          </a:bodyPr>
          <a:lstStyle/>
          <a:p>
            <a:pPr marL="0" indent="0" algn="l"/>
            <a:r>
              <a:rPr sz="1400" b="1">
                <a:solidFill>
                  <a:srgbClr val="00345E"/>
                </a:solidFill>
                <a:latin typeface="Times New Roman"/>
                <a:ea typeface="Times New Roman"/>
                <a:cs typeface="Times New Roman"/>
              </a:rPr>
              <a:t>Довод:</a:t>
            </a:r>
          </a:p>
        </p:txBody>
      </p:sp>
      <p:pic>
        <p:nvPicPr>
          <p:cNvPr id="1006" name="Picture 1006"/>
          <p:cNvPicPr/>
          <p:nvPr/>
        </p:nvPicPr>
        <p:blipFill>
          <a:blip r:embed="rId3"/>
          <a:stretch/>
        </p:blipFill>
        <p:spPr>
          <a:xfrm>
            <a:off x="484989" y="1115267"/>
            <a:ext cx="3045835" cy="3045836"/>
          </a:xfrm>
          <a:prstGeom prst="rect">
            <a:avLst/>
          </a:prstGeom>
        </p:spPr>
      </p:pic>
      <p:sp>
        <p:nvSpPr>
          <p:cNvPr id="1007" name="Shape 1007"/>
          <p:cNvSpPr/>
          <p:nvPr/>
        </p:nvSpPr>
        <p:spPr>
          <a:xfrm>
            <a:off x="635620" y="1628074"/>
            <a:ext cx="2352906" cy="1669575"/>
          </a:xfrm>
          <a:prstGeom prst="rect">
            <a:avLst/>
          </a:prstGeom>
          <a:solidFill>
            <a:srgbClr val="00345E"/>
          </a:solidFill>
          <a:ln>
            <a:noFill/>
          </a:ln>
        </p:spPr>
        <p:txBody>
          <a:bodyPr lIns="91440" tIns="45720" rIns="91440" bIns="45720" anchor="ctr"/>
          <a:lstStyle/>
          <a:p>
            <a:pPr marL="0" indent="0" algn="ctr"/>
            <a:endParaRPr sz="1800">
              <a:solidFill>
                <a:schemeClr val="lt1"/>
              </a:solidFill>
              <a:latin typeface="Times New Roman"/>
              <a:ea typeface="Times New Roman"/>
              <a:cs typeface="Times New Roman"/>
            </a:endParaRPr>
          </a:p>
        </p:txBody>
      </p:sp>
      <p:sp>
        <p:nvSpPr>
          <p:cNvPr id="1008" name="Shape 1008"/>
          <p:cNvSpPr txBox="1"/>
          <p:nvPr/>
        </p:nvSpPr>
        <p:spPr>
          <a:xfrm>
            <a:off x="885139" y="1782477"/>
            <a:ext cx="2376502" cy="1200328"/>
          </a:xfrm>
          <a:prstGeom prst="rect">
            <a:avLst/>
          </a:prstGeom>
          <a:noFill/>
        </p:spPr>
        <p:txBody>
          <a:bodyPr wrap="square" lIns="91440" tIns="45720" rIns="91440" bIns="45720">
            <a:spAutoFit/>
          </a:bodyPr>
          <a:lstStyle/>
          <a:p>
            <a:pPr marL="0" indent="0" algn="l"/>
            <a:r>
              <a:rPr sz="1200">
                <a:solidFill>
                  <a:schemeClr val="bg1"/>
                </a:solidFill>
                <a:latin typeface="Times New Roman"/>
                <a:ea typeface="Times New Roman"/>
                <a:cs typeface="Times New Roman"/>
              </a:rPr>
              <a:t>Решение ФАС России </a:t>
            </a:r>
            <a:br>
              <a:rPr sz="1200">
                <a:solidFill>
                  <a:schemeClr val="bg1"/>
                </a:solidFill>
                <a:latin typeface="Times New Roman"/>
                <a:ea typeface="Times New Roman"/>
                <a:cs typeface="Times New Roman"/>
              </a:rPr>
            </a:br>
            <a:r>
              <a:rPr sz="1200">
                <a:solidFill>
                  <a:schemeClr val="bg1"/>
                </a:solidFill>
                <a:latin typeface="Times New Roman"/>
                <a:ea typeface="Times New Roman"/>
                <a:cs typeface="Times New Roman"/>
              </a:rPr>
              <a:t>от 29.11.2024 по делу </a:t>
            </a:r>
            <a:br>
              <a:rPr sz="1200">
                <a:solidFill>
                  <a:schemeClr val="bg1"/>
                </a:solidFill>
                <a:latin typeface="Times New Roman"/>
                <a:ea typeface="Times New Roman"/>
                <a:cs typeface="Times New Roman"/>
              </a:rPr>
            </a:br>
            <a:r>
              <a:rPr sz="1200">
                <a:solidFill>
                  <a:schemeClr val="bg1"/>
                </a:solidFill>
                <a:latin typeface="Times New Roman"/>
                <a:ea typeface="Times New Roman"/>
                <a:cs typeface="Times New Roman"/>
              </a:rPr>
              <a:t>№ 24/44/93/374 </a:t>
            </a:r>
          </a:p>
          <a:p>
            <a:pPr marL="0" indent="0" algn="l"/>
            <a:endParaRPr sz="1200">
              <a:solidFill>
                <a:schemeClr val="bg1"/>
              </a:solidFill>
              <a:latin typeface="Times New Roman"/>
              <a:ea typeface="Times New Roman"/>
              <a:cs typeface="Times New Roman"/>
            </a:endParaRPr>
          </a:p>
          <a:p>
            <a:pPr marL="0" indent="0" algn="l"/>
            <a:r>
              <a:rPr sz="1200">
                <a:solidFill>
                  <a:schemeClr val="bg1"/>
                </a:solidFill>
                <a:latin typeface="Times New Roman"/>
                <a:ea typeface="Times New Roman"/>
                <a:cs typeface="Times New Roman"/>
              </a:rPr>
              <a:t>Номер в ЕИС -  0394100006124000007</a:t>
            </a:r>
            <a:endParaRPr sz="1800">
              <a:solidFill>
                <a:schemeClr val="tx1"/>
              </a:solidFill>
              <a:latin typeface="+mn-lt"/>
              <a:ea typeface="+mn-ea"/>
              <a:cs typeface="+mn-cs"/>
            </a:endParaRPr>
          </a:p>
        </p:txBody>
      </p:sp>
      <p:pic>
        <p:nvPicPr>
          <p:cNvPr id="1010" name="Picture 1010"/>
          <p:cNvPicPr/>
          <p:nvPr/>
        </p:nvPicPr>
        <p:blipFill>
          <a:blip r:embed="rId4"/>
          <a:srcRect l="18378" t="22518" r="14078" b="25491"/>
          <a:stretch/>
        </p:blipFill>
        <p:spPr>
          <a:xfrm>
            <a:off x="1923090" y="3252095"/>
            <a:ext cx="1398980" cy="619418"/>
          </a:xfrm>
          <a:prstGeom prst="rect">
            <a:avLst/>
          </a:prstGeom>
        </p:spPr>
      </p:pic>
      <p:sp>
        <p:nvSpPr>
          <p:cNvPr id="1011" name="Shape 1011"/>
          <p:cNvSpPr txBox="1"/>
          <p:nvPr/>
        </p:nvSpPr>
        <p:spPr>
          <a:xfrm>
            <a:off x="4692637" y="1639814"/>
            <a:ext cx="6993804" cy="523220"/>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Комиссией по осуществлению закупок неправомерно принято решение о признании заявки Заявителя несоответствующей требованиям Извещения</a:t>
            </a:r>
          </a:p>
        </p:txBody>
      </p:sp>
      <p:sp>
        <p:nvSpPr>
          <p:cNvPr id="1012" name="Shape 1012"/>
          <p:cNvSpPr/>
          <p:nvPr/>
        </p:nvSpPr>
        <p:spPr>
          <a:xfrm>
            <a:off x="3921164" y="2281611"/>
            <a:ext cx="1779525" cy="307776"/>
          </a:xfrm>
          <a:prstGeom prst="rect">
            <a:avLst/>
          </a:prstGeom>
        </p:spPr>
        <p:txBody>
          <a:bodyPr wrap="none" lIns="91440" tIns="45720" rIns="91440" bIns="45720">
            <a:spAutoFit/>
          </a:bodyPr>
          <a:lstStyle/>
          <a:p>
            <a:pPr marL="0" indent="0" algn="l"/>
            <a:r>
              <a:rPr sz="1400" b="1">
                <a:solidFill>
                  <a:srgbClr val="00345E"/>
                </a:solidFill>
                <a:latin typeface="Times New Roman"/>
                <a:ea typeface="Times New Roman"/>
                <a:cs typeface="Times New Roman"/>
              </a:rPr>
              <a:t>Решение комиссии:</a:t>
            </a:r>
          </a:p>
        </p:txBody>
      </p:sp>
      <p:sp>
        <p:nvSpPr>
          <p:cNvPr id="1013" name="Shape 1013"/>
          <p:cNvSpPr txBox="1"/>
          <p:nvPr/>
        </p:nvSpPr>
        <p:spPr>
          <a:xfrm>
            <a:off x="5934178" y="2285500"/>
            <a:ext cx="5901980" cy="1169551"/>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1. На заседании Комиссии установлено, что Заявителем в качестве подтверждения соответствия дополнительным требованиям, предусмотренным позицией 17 Постановления  № 2571 представлен контракт на сумму </a:t>
            </a:r>
            <a:r>
              <a:rPr sz="1400" u="sng">
                <a:solidFill>
                  <a:schemeClr val="tx1"/>
                </a:solidFill>
                <a:latin typeface="Times New Roman"/>
                <a:ea typeface="Times New Roman"/>
                <a:cs typeface="Times New Roman"/>
              </a:rPr>
              <a:t>2 199 262 315 руб</a:t>
            </a:r>
            <a:r>
              <a:rPr sz="1400">
                <a:solidFill>
                  <a:schemeClr val="tx1"/>
                </a:solidFill>
                <a:latin typeface="Times New Roman"/>
                <a:ea typeface="Times New Roman"/>
                <a:cs typeface="Times New Roman"/>
              </a:rPr>
              <a:t>., заключенный между  ФКУ УПРДОР «ПРИУРАЛЬЕ» и Заявителем. </a:t>
            </a:r>
          </a:p>
        </p:txBody>
      </p:sp>
      <p:sp>
        <p:nvSpPr>
          <p:cNvPr id="1014" name="Shape 1014"/>
          <p:cNvSpPr txBox="1"/>
          <p:nvPr/>
        </p:nvSpPr>
        <p:spPr>
          <a:xfrm>
            <a:off x="3927487" y="3340848"/>
            <a:ext cx="7758954" cy="1815882"/>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2. </a:t>
            </a:r>
            <a:r>
              <a:rPr sz="1400" err="1">
                <a:solidFill>
                  <a:schemeClr val="tx1"/>
                </a:solidFill>
                <a:latin typeface="Times New Roman"/>
                <a:ea typeface="Times New Roman"/>
                <a:cs typeface="Times New Roman"/>
              </a:rPr>
              <a:t>Вместе</a:t>
            </a:r>
            <a:r>
              <a:rPr sz="1400">
                <a:solidFill>
                  <a:schemeClr val="tx1"/>
                </a:solidFill>
                <a:latin typeface="Times New Roman"/>
                <a:ea typeface="Times New Roman"/>
                <a:cs typeface="Times New Roman"/>
              </a:rPr>
              <a:t> с </a:t>
            </a:r>
            <a:r>
              <a:rPr sz="1400" err="1">
                <a:solidFill>
                  <a:schemeClr val="tx1"/>
                </a:solidFill>
                <a:latin typeface="Times New Roman"/>
                <a:ea typeface="Times New Roman"/>
                <a:cs typeface="Times New Roman"/>
              </a:rPr>
              <a:t>тем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Заявителем</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составе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аккредитационных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документов</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представлены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акты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выполненных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работ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на</a:t>
            </a:r>
            <a:r>
              <a:rPr sz="1400">
                <a:solidFill>
                  <a:schemeClr val="tx1"/>
                </a:solidFill>
                <a:latin typeface="Times New Roman"/>
                <a:ea typeface="Times New Roman"/>
                <a:cs typeface="Times New Roman"/>
              </a:rPr>
              <a:t> </a:t>
            </a:r>
            <a:r>
              <a:rPr sz="1400" u="sng" err="1">
                <a:solidFill>
                  <a:schemeClr val="tx1"/>
                </a:solidFill>
                <a:latin typeface="Times New Roman"/>
                <a:ea typeface="Times New Roman"/>
                <a:cs typeface="Times New Roman"/>
              </a:rPr>
              <a:t>сумму</a:t>
            </a:r>
            <a:r>
              <a:rPr sz="1400" u="sng">
                <a:solidFill>
                  <a:schemeClr val="tx1"/>
                </a:solidFill>
                <a:latin typeface="Times New Roman"/>
                <a:ea typeface="Times New Roman"/>
                <a:cs typeface="Times New Roman"/>
              </a:rPr>
              <a:t> 2 053 617 126,40 </a:t>
            </a:r>
            <a:r>
              <a:rPr sz="1400" u="sng" err="1">
                <a:solidFill>
                  <a:schemeClr val="tx1"/>
                </a:solidFill>
                <a:latin typeface="Times New Roman"/>
                <a:ea typeface="Times New Roman"/>
                <a:cs typeface="Times New Roman"/>
              </a:rPr>
              <a:t>руб</a:t>
            </a:r>
            <a:r>
              <a:rPr sz="1400">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что</a:t>
            </a:r>
            <a:r>
              <a:rPr sz="1400" b="1">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не</a:t>
            </a:r>
            <a:r>
              <a:rPr sz="1400" b="1">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подтверждает</a:t>
            </a:r>
            <a:r>
              <a:rPr sz="1400" b="1">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цену</a:t>
            </a:r>
            <a:r>
              <a:rPr sz="1400" b="1">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выполненных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работ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Контракту</a:t>
            </a:r>
            <a:r>
              <a:rPr sz="1400">
                <a:solidFill>
                  <a:schemeClr val="tx1"/>
                </a:solidFill>
                <a:latin typeface="Times New Roman"/>
                <a:ea typeface="Times New Roman"/>
                <a:cs typeface="Times New Roman"/>
              </a:rPr>
              <a:t>. </a:t>
            </a:r>
          </a:p>
          <a:p>
            <a:pPr marL="0" indent="0" algn="l"/>
            <a:endParaRPr sz="1400">
              <a:solidFill>
                <a:schemeClr val="tx1"/>
              </a:solidFill>
              <a:latin typeface="Times New Roman"/>
              <a:ea typeface="Times New Roman"/>
              <a:cs typeface="Times New Roman"/>
            </a:endParaRPr>
          </a:p>
          <a:p>
            <a:pPr marL="0" indent="0" algn="l"/>
            <a:r>
              <a:rPr sz="1400" err="1">
                <a:solidFill>
                  <a:schemeClr val="tx1"/>
                </a:solidFill>
                <a:latin typeface="Times New Roman"/>
                <a:ea typeface="Times New Roman"/>
                <a:cs typeface="Times New Roman"/>
              </a:rPr>
              <a:t>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заседании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Комиссии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установлено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что</a:t>
            </a:r>
            <a:r>
              <a:rPr sz="1400">
                <a:solidFill>
                  <a:schemeClr val="tx1"/>
                </a:solidFill>
                <a:latin typeface="Times New Roman"/>
                <a:ea typeface="Times New Roman"/>
                <a:cs typeface="Times New Roman"/>
              </a:rPr>
              <a:t> 18.07.2025 в ЕИС ФКУ УПРДОР «ПРИУРАЛЬЕ» </a:t>
            </a:r>
            <a:r>
              <a:rPr sz="1400" err="1">
                <a:solidFill>
                  <a:schemeClr val="tx1"/>
                </a:solidFill>
                <a:latin typeface="Times New Roman"/>
                <a:ea typeface="Times New Roman"/>
                <a:cs typeface="Times New Roman"/>
              </a:rPr>
              <a:t>размещено</a:t>
            </a:r>
            <a:r>
              <a:rPr sz="1400">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соглашении</a:t>
            </a:r>
            <a:r>
              <a:rPr sz="1400" b="1">
                <a:solidFill>
                  <a:schemeClr val="tx1"/>
                </a:solidFill>
                <a:latin typeface="Times New Roman"/>
                <a:ea typeface="Times New Roman"/>
                <a:cs typeface="Times New Roman"/>
              </a:rPr>
              <a:t> о </a:t>
            </a:r>
            <a:r>
              <a:rPr sz="1400" b="1" err="1">
                <a:solidFill>
                  <a:schemeClr val="tx1"/>
                </a:solidFill>
                <a:latin typeface="Times New Roman"/>
                <a:ea typeface="Times New Roman"/>
                <a:cs typeface="Times New Roman"/>
              </a:rPr>
              <a:t>расторжении</a:t>
            </a:r>
            <a:r>
              <a:rPr sz="1400" b="1">
                <a:solidFill>
                  <a:schemeClr val="tx1"/>
                </a:solidFill>
                <a:latin typeface="Times New Roman"/>
                <a:ea typeface="Times New Roman"/>
                <a:cs typeface="Times New Roman"/>
              </a:rPr>
              <a:t> </a:t>
            </a:r>
            <a:r>
              <a:rPr sz="1400">
                <a:solidFill>
                  <a:schemeClr val="tx1"/>
                </a:solidFill>
                <a:latin typeface="Times New Roman"/>
                <a:ea typeface="Times New Roman"/>
                <a:cs typeface="Times New Roman"/>
              </a:rPr>
              <a:t>к </a:t>
            </a:r>
            <a:r>
              <a:rPr sz="1400" err="1">
                <a:solidFill>
                  <a:schemeClr val="tx1"/>
                </a:solidFill>
                <a:latin typeface="Times New Roman"/>
                <a:ea typeface="Times New Roman"/>
                <a:cs typeface="Times New Roman"/>
              </a:rPr>
              <a:t>Контракту</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согласно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которому</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Заказчиком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оплачены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фактически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выполненные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работы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сумму</a:t>
            </a:r>
            <a:r>
              <a:rPr sz="1400">
                <a:solidFill>
                  <a:schemeClr val="tx1"/>
                </a:solidFill>
                <a:latin typeface="Times New Roman"/>
                <a:ea typeface="Times New Roman"/>
                <a:cs typeface="Times New Roman"/>
              </a:rPr>
              <a:t> </a:t>
            </a:r>
            <a:r>
              <a:rPr sz="1400" u="sng">
                <a:solidFill>
                  <a:schemeClr val="tx1"/>
                </a:solidFill>
                <a:latin typeface="Times New Roman"/>
                <a:ea typeface="Times New Roman"/>
                <a:cs typeface="Times New Roman"/>
              </a:rPr>
              <a:t>2 053 617 126,40 </a:t>
            </a:r>
            <a:r>
              <a:rPr sz="1400" u="sng" err="1">
                <a:solidFill>
                  <a:schemeClr val="tx1"/>
                </a:solidFill>
                <a:latin typeface="Times New Roman"/>
                <a:ea typeface="Times New Roman"/>
                <a:cs typeface="Times New Roman"/>
              </a:rPr>
              <a:t>руб</a:t>
            </a:r>
            <a:r>
              <a:rPr sz="1400" u="sng">
                <a:solidFill>
                  <a:schemeClr val="tx1"/>
                </a:solidFill>
                <a:latin typeface="Times New Roman"/>
                <a:ea typeface="Times New Roman"/>
                <a:cs typeface="Times New Roman"/>
              </a:rPr>
              <a:t>. </a:t>
            </a:r>
            <a:r>
              <a:rPr sz="1400">
                <a:solidFill>
                  <a:schemeClr val="tx1"/>
                </a:solidFill>
                <a:latin typeface="Times New Roman"/>
                <a:ea typeface="Times New Roman"/>
                <a:cs typeface="Times New Roman"/>
              </a:rPr>
              <a:t>и </a:t>
            </a:r>
            <a:r>
              <a:rPr sz="1400" err="1">
                <a:solidFill>
                  <a:schemeClr val="tx1"/>
                </a:solidFill>
                <a:latin typeface="Times New Roman"/>
                <a:ea typeface="Times New Roman"/>
                <a:cs typeface="Times New Roman"/>
              </a:rPr>
              <a:t>обязательства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сторон</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Контракту</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прекращаются</a:t>
            </a:r>
            <a:r>
              <a:rPr sz="1400">
                <a:solidFill>
                  <a:schemeClr val="tx1"/>
                </a:solidFill>
                <a:latin typeface="Times New Roman"/>
                <a:ea typeface="Times New Roman"/>
                <a:cs typeface="Times New Roman"/>
              </a:rPr>
              <a:t> с </a:t>
            </a:r>
            <a:r>
              <a:rPr sz="1400" err="1">
                <a:solidFill>
                  <a:schemeClr val="tx1"/>
                </a:solidFill>
                <a:latin typeface="Times New Roman"/>
                <a:ea typeface="Times New Roman"/>
                <a:cs typeface="Times New Roman"/>
              </a:rPr>
              <a:t>момента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подписания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Соглашения</a:t>
            </a:r>
            <a:r>
              <a:rPr sz="1400">
                <a:solidFill>
                  <a:schemeClr val="tx1"/>
                </a:solidFill>
                <a:latin typeface="Times New Roman"/>
                <a:ea typeface="Times New Roman"/>
                <a:cs typeface="Times New Roman"/>
              </a:rPr>
              <a:t>.</a:t>
            </a:r>
            <a:endParaRPr sz="1800">
              <a:solidFill>
                <a:schemeClr val="tx1"/>
              </a:solidFill>
              <a:latin typeface="+mn-lt"/>
              <a:ea typeface="+mn-ea"/>
              <a:cs typeface="+mn-cs"/>
            </a:endParaRPr>
          </a:p>
        </p:txBody>
      </p:sp>
      <p:sp>
        <p:nvSpPr>
          <p:cNvPr id="1015" name="Shape 1015"/>
          <p:cNvSpPr txBox="1"/>
          <p:nvPr/>
        </p:nvSpPr>
        <p:spPr>
          <a:xfrm>
            <a:off x="482850" y="5138544"/>
            <a:ext cx="11203591" cy="1169551"/>
          </a:xfrm>
          <a:prstGeom prst="rect">
            <a:avLst/>
          </a:prstGeom>
          <a:noFill/>
        </p:spPr>
        <p:txBody>
          <a:bodyPr wrap="square" lIns="91440" tIns="45720" rIns="91440" bIns="45720">
            <a:spAutoFit/>
          </a:bodyPr>
          <a:lstStyle/>
          <a:p>
            <a:pPr marL="0" indent="0" algn="l"/>
            <a:r>
              <a:rPr sz="1400">
                <a:solidFill>
                  <a:schemeClr val="tx1"/>
                </a:solidFill>
                <a:latin typeface="Times New Roman"/>
                <a:ea typeface="Times New Roman"/>
                <a:cs typeface="Times New Roman"/>
              </a:rPr>
              <a:t>3. </a:t>
            </a:r>
            <a:r>
              <a:rPr sz="1400" err="1">
                <a:solidFill>
                  <a:schemeClr val="tx1"/>
                </a:solidFill>
                <a:latin typeface="Times New Roman"/>
                <a:ea typeface="Times New Roman"/>
                <a:cs typeface="Times New Roman"/>
              </a:rPr>
              <a:t>При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этом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Комиссией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установлено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что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протокол</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рассмотрения</a:t>
            </a:r>
            <a:r>
              <a:rPr sz="1400">
                <a:solidFill>
                  <a:schemeClr val="tx1"/>
                </a:solidFill>
                <a:latin typeface="Times New Roman"/>
                <a:ea typeface="Times New Roman"/>
                <a:cs typeface="Times New Roman"/>
              </a:rPr>
              <a:t> и </a:t>
            </a:r>
            <a:r>
              <a:rPr sz="1400" err="1">
                <a:solidFill>
                  <a:schemeClr val="tx1"/>
                </a:solidFill>
                <a:latin typeface="Times New Roman"/>
                <a:ea typeface="Times New Roman"/>
                <a:cs typeface="Times New Roman"/>
              </a:rPr>
              <a:t>оценки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вторых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частей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заявок</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размещен</a:t>
            </a:r>
            <a:r>
              <a:rPr sz="1400">
                <a:solidFill>
                  <a:schemeClr val="tx1"/>
                </a:solidFill>
                <a:latin typeface="Times New Roman"/>
                <a:ea typeface="Times New Roman"/>
                <a:cs typeface="Times New Roman"/>
              </a:rPr>
              <a:t> 14.07.2025, </a:t>
            </a:r>
            <a:r>
              <a:rPr sz="1400" err="1">
                <a:solidFill>
                  <a:schemeClr val="tx1"/>
                </a:solidFill>
                <a:latin typeface="Times New Roman"/>
                <a:ea typeface="Times New Roman"/>
                <a:cs typeface="Times New Roman"/>
              </a:rPr>
              <a:t>то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есть</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заключения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сторонами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Соглашени</a:t>
            </a:r>
            <a:r>
              <a:rPr lang="ru-RU" sz="1400">
                <a:solidFill>
                  <a:schemeClr val="tx1"/>
                </a:solidFill>
                <a:latin typeface="Times New Roman"/>
                <a:ea typeface="Times New Roman"/>
                <a:cs typeface="Times New Roman"/>
              </a:rPr>
              <a:t>я</a:t>
            </a:r>
            <a:r>
              <a:rPr sz="1400">
                <a:solidFill>
                  <a:schemeClr val="tx1"/>
                </a:solidFill>
                <a:latin typeface="Times New Roman"/>
                <a:ea typeface="Times New Roman"/>
                <a:cs typeface="Times New Roman"/>
              </a:rPr>
              <a:t> и </a:t>
            </a:r>
            <a:r>
              <a:rPr sz="1400" err="1">
                <a:solidFill>
                  <a:schemeClr val="tx1"/>
                </a:solidFill>
                <a:latin typeface="Times New Roman"/>
                <a:ea typeface="Times New Roman"/>
                <a:cs typeface="Times New Roman"/>
              </a:rPr>
              <a:t>размещения</a:t>
            </a:r>
            <a:r>
              <a:rPr sz="1400">
                <a:solidFill>
                  <a:schemeClr val="tx1"/>
                </a:solidFill>
                <a:latin typeface="Times New Roman"/>
                <a:ea typeface="Times New Roman"/>
                <a:cs typeface="Times New Roman"/>
              </a:rPr>
              <a:t> в ЕИС.</a:t>
            </a:r>
            <a:endParaRPr sz="1800">
              <a:solidFill>
                <a:schemeClr val="tx1"/>
              </a:solidFill>
              <a:latin typeface="+mn-lt"/>
              <a:ea typeface="+mn-ea"/>
              <a:cs typeface="+mn-cs"/>
            </a:endParaRPr>
          </a:p>
          <a:p>
            <a:pPr marL="0" indent="0" algn="l"/>
            <a:endParaRPr sz="1400">
              <a:solidFill>
                <a:schemeClr val="tx1"/>
              </a:solidFill>
              <a:latin typeface="Times New Roman"/>
              <a:ea typeface="Times New Roman"/>
              <a:cs typeface="Times New Roman"/>
            </a:endParaRPr>
          </a:p>
          <a:p>
            <a:pPr marL="0" indent="0" algn="l"/>
            <a:r>
              <a:rPr sz="1400" err="1">
                <a:solidFill>
                  <a:schemeClr val="tx1"/>
                </a:solidFill>
                <a:latin typeface="Times New Roman"/>
                <a:ea typeface="Times New Roman"/>
                <a:cs typeface="Times New Roman"/>
              </a:rPr>
              <a:t>Таким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образом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Комиссией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установлено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что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момент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размещения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протокола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рассмотрения</a:t>
            </a:r>
            <a:r>
              <a:rPr sz="1400">
                <a:solidFill>
                  <a:schemeClr val="tx1"/>
                </a:solidFill>
                <a:latin typeface="Times New Roman"/>
                <a:ea typeface="Times New Roman"/>
                <a:cs typeface="Times New Roman"/>
              </a:rPr>
              <a:t> и </a:t>
            </a:r>
            <a:r>
              <a:rPr sz="1400" err="1">
                <a:solidFill>
                  <a:schemeClr val="tx1"/>
                </a:solidFill>
                <a:latin typeface="Times New Roman"/>
                <a:ea typeface="Times New Roman"/>
                <a:cs typeface="Times New Roman"/>
              </a:rPr>
              <a:t>оценки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вторых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частей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заявок</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Заявитель</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соответствовал</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дополнительным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требованиям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предусмотренным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позицией</a:t>
            </a:r>
            <a:r>
              <a:rPr sz="1400">
                <a:solidFill>
                  <a:schemeClr val="tx1"/>
                </a:solidFill>
                <a:latin typeface="Times New Roman"/>
                <a:ea typeface="Times New Roman"/>
                <a:cs typeface="Times New Roman"/>
              </a:rPr>
              <a:t> 17 </a:t>
            </a:r>
            <a:r>
              <a:rPr sz="1400" err="1">
                <a:solidFill>
                  <a:schemeClr val="tx1"/>
                </a:solidFill>
                <a:latin typeface="Times New Roman"/>
                <a:ea typeface="Times New Roman"/>
                <a:cs typeface="Times New Roman"/>
              </a:rPr>
              <a:t>Постановления</a:t>
            </a:r>
            <a:r>
              <a:rPr sz="1400">
                <a:solidFill>
                  <a:schemeClr val="tx1"/>
                </a:solidFill>
                <a:latin typeface="Times New Roman"/>
                <a:ea typeface="Times New Roman"/>
                <a:cs typeface="Times New Roman"/>
              </a:rPr>
              <a:t> № 2571.</a:t>
            </a:r>
            <a:endParaRPr sz="1800">
              <a:solidFill>
                <a:schemeClr val="tx1"/>
              </a:solidFill>
              <a:latin typeface="+mn-lt"/>
              <a:ea typeface="+mn-ea"/>
              <a:cs typeface="+mn-cs"/>
            </a:endParaRPr>
          </a:p>
        </p:txBody>
      </p:sp>
      <p:pic>
        <p:nvPicPr>
          <p:cNvPr id="1017" name="Picture 1017"/>
          <p:cNvPicPr/>
          <p:nvPr/>
        </p:nvPicPr>
        <p:blipFill>
          <a:blip r:embed="rId5"/>
          <a:srcRect l="96064" r="-2107"/>
          <a:stretch/>
        </p:blipFill>
        <p:spPr>
          <a:xfrm rot="16200000">
            <a:off x="5781177" y="447177"/>
            <a:ext cx="629646" cy="121920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GroupShape 1018"/>
        <p:cNvGrpSpPr/>
        <p:nvPr/>
      </p:nvGrpSpPr>
      <p:grpSpPr>
        <a:xfrm>
          <a:off x="0" y="0"/>
          <a:ext cx="0" cy="0"/>
          <a:chOff x="0" y="0"/>
          <a:chExt cx="0" cy="0"/>
        </a:xfrm>
      </p:grpSpPr>
      <p:pic>
        <p:nvPicPr>
          <p:cNvPr id="1020" name="Picture 1020"/>
          <p:cNvPicPr/>
          <p:nvPr/>
        </p:nvPicPr>
        <p:blipFill>
          <a:blip r:embed="rId2"/>
          <a:srcRect l="31461"/>
          <a:stretch/>
        </p:blipFill>
        <p:spPr>
          <a:xfrm>
            <a:off x="7453480" y="0"/>
            <a:ext cx="5606144" cy="6228354"/>
          </a:xfrm>
          <a:prstGeom prst="rect">
            <a:avLst/>
          </a:prstGeom>
          <a:ln>
            <a:noFill/>
          </a:ln>
        </p:spPr>
      </p:pic>
      <p:sp>
        <p:nvSpPr>
          <p:cNvPr id="1021" name="Shape 1021"/>
          <p:cNvSpPr/>
          <p:nvPr/>
        </p:nvSpPr>
        <p:spPr>
          <a:xfrm>
            <a:off x="3818444" y="358008"/>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1022" name="Shape 1022"/>
          <p:cNvSpPr txBox="1"/>
          <p:nvPr/>
        </p:nvSpPr>
        <p:spPr>
          <a:xfrm>
            <a:off x="5559627" y="290529"/>
            <a:ext cx="5036631" cy="376834"/>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капитальный ремонт автомобильной дороги</a:t>
            </a:r>
            <a:endParaRPr sz="1800">
              <a:solidFill>
                <a:schemeClr val="tx1"/>
              </a:solidFill>
              <a:latin typeface="+mn-lt"/>
              <a:ea typeface="+mn-ea"/>
              <a:cs typeface="+mn-cs"/>
            </a:endParaRPr>
          </a:p>
        </p:txBody>
      </p:sp>
      <p:sp>
        <p:nvSpPr>
          <p:cNvPr id="1023" name="Shape 1023"/>
          <p:cNvSpPr/>
          <p:nvPr/>
        </p:nvSpPr>
        <p:spPr>
          <a:xfrm>
            <a:off x="3833095" y="800282"/>
            <a:ext cx="802206"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pic>
        <p:nvPicPr>
          <p:cNvPr id="1025" name="Picture 1025"/>
          <p:cNvPicPr/>
          <p:nvPr/>
        </p:nvPicPr>
        <p:blipFill>
          <a:blip r:embed="rId3"/>
          <a:stretch/>
        </p:blipFill>
        <p:spPr>
          <a:xfrm>
            <a:off x="206562" y="848785"/>
            <a:ext cx="3423864" cy="3423864"/>
          </a:xfrm>
          <a:prstGeom prst="rect">
            <a:avLst/>
          </a:prstGeom>
        </p:spPr>
      </p:pic>
      <p:sp>
        <p:nvSpPr>
          <p:cNvPr id="1026" name="Shape 1026"/>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027" name="Shape 1027"/>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28/06/105-765/2023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0391100002023000020</a:t>
            </a:r>
            <a:endParaRPr sz="1800">
              <a:solidFill>
                <a:schemeClr val="tx1"/>
              </a:solidFill>
              <a:latin typeface="+mn-lt"/>
              <a:ea typeface="+mn-ea"/>
              <a:cs typeface="+mn-cs"/>
            </a:endParaRPr>
          </a:p>
        </p:txBody>
      </p:sp>
      <p:pic>
        <p:nvPicPr>
          <p:cNvPr id="1029" name="Picture 1029"/>
          <p:cNvPicPr/>
          <p:nvPr/>
        </p:nvPicPr>
        <p:blipFill>
          <a:blip r:embed="rId4"/>
          <a:srcRect l="18378" t="22518" r="14078" b="25491"/>
          <a:stretch/>
        </p:blipFill>
        <p:spPr>
          <a:xfrm>
            <a:off x="2192549" y="3353257"/>
            <a:ext cx="1398979" cy="619418"/>
          </a:xfrm>
          <a:prstGeom prst="rect">
            <a:avLst/>
          </a:prstGeom>
        </p:spPr>
      </p:pic>
      <p:sp>
        <p:nvSpPr>
          <p:cNvPr id="1030" name="Shape 1030"/>
          <p:cNvSpPr txBox="1"/>
          <p:nvPr/>
        </p:nvSpPr>
        <p:spPr>
          <a:xfrm>
            <a:off x="4587033" y="727048"/>
            <a:ext cx="6959508" cy="954106"/>
          </a:xfrm>
          <a:prstGeom prst="rect">
            <a:avLst/>
          </a:prstGeom>
          <a:noFill/>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Комиссией по осуществлению закупок неправомерно принято решение о признании заявки Заявителя не соответствующей требованиям Извещения и Закона № 44-ФЗ</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в связи с предоставлением информации о соответствии Заявителя дополнительным требованиям, подписанной электронной цифровой подписью </a:t>
            </a:r>
            <a:r>
              <a:rPr sz="1400" b="1">
                <a:solidFill>
                  <a:schemeClr val="tx1"/>
                </a:solidFill>
                <a:latin typeface="Times New Roman"/>
                <a:ea typeface="Times New Roman"/>
                <a:cs typeface="Times New Roman"/>
              </a:rPr>
              <a:t>неуполномоченного лица</a:t>
            </a:r>
            <a:endParaRPr sz="1800">
              <a:solidFill>
                <a:schemeClr val="tx1"/>
              </a:solidFill>
              <a:latin typeface="+mn-lt"/>
              <a:ea typeface="+mn-ea"/>
              <a:cs typeface="+mn-cs"/>
            </a:endParaRPr>
          </a:p>
        </p:txBody>
      </p:sp>
      <p:sp>
        <p:nvSpPr>
          <p:cNvPr id="1031" name="Shape 1031"/>
          <p:cNvSpPr/>
          <p:nvPr/>
        </p:nvSpPr>
        <p:spPr>
          <a:xfrm>
            <a:off x="3806199" y="1790750"/>
            <a:ext cx="2256002"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Пояснения заказчика:</a:t>
            </a:r>
          </a:p>
        </p:txBody>
      </p:sp>
      <p:pic>
        <p:nvPicPr>
          <p:cNvPr id="1033" name="Picture 1033"/>
          <p:cNvPicPr/>
          <p:nvPr/>
        </p:nvPicPr>
        <p:blipFill>
          <a:blip r:embed="rId5"/>
          <a:srcRect l="96064" r="-2107"/>
          <a:stretch/>
        </p:blipFill>
        <p:spPr>
          <a:xfrm rot="16200000">
            <a:off x="5781177" y="447177"/>
            <a:ext cx="629646" cy="12192000"/>
          </a:xfrm>
          <a:prstGeom prst="rect">
            <a:avLst/>
          </a:prstGeom>
        </p:spPr>
      </p:pic>
      <p:sp>
        <p:nvSpPr>
          <p:cNvPr id="1034" name="Shape 1034"/>
          <p:cNvSpPr/>
          <p:nvPr/>
        </p:nvSpPr>
        <p:spPr>
          <a:xfrm>
            <a:off x="1811509" y="4375446"/>
            <a:ext cx="9735031" cy="1384994"/>
          </a:xfrm>
          <a:prstGeom prst="rect">
            <a:avLst/>
          </a:prstGeom>
        </p:spPr>
        <p:txBody>
          <a:bodyPr wrap="square" lIns="91440" tIns="45720" rIns="91440" bIns="45720">
            <a:spAutoFit/>
          </a:bodyPr>
          <a:lstStyle/>
          <a:p>
            <a:pPr marL="0" indent="452438" algn="just"/>
            <a:endParaRPr sz="1400">
              <a:solidFill>
                <a:srgbClr val="00345E"/>
              </a:solidFill>
              <a:latin typeface="Times New Roman"/>
              <a:ea typeface="Times New Roman"/>
              <a:cs typeface="Times New Roman"/>
            </a:endParaRPr>
          </a:p>
          <a:p>
            <a:pPr marL="0" indent="452438" algn="just"/>
            <a:endParaRPr sz="1400">
              <a:solidFill>
                <a:srgbClr val="00345E"/>
              </a:solidFill>
              <a:latin typeface="Times New Roman"/>
              <a:ea typeface="Times New Roman"/>
              <a:cs typeface="Times New Roman"/>
            </a:endParaRPr>
          </a:p>
          <a:p>
            <a:pPr marL="0" indent="452438" algn="just"/>
            <a:r>
              <a:rPr sz="1400">
                <a:solidFill>
                  <a:schemeClr val="tx1"/>
                </a:solidFill>
                <a:latin typeface="Times New Roman"/>
                <a:ea typeface="Times New Roman"/>
                <a:cs typeface="Times New Roman"/>
              </a:rPr>
              <a:t>У участника закупки после успешного размещения информации и документов ОЭП отсутствует обязанность изменять данные в случае смены генерального директора, </a:t>
            </a:r>
            <a:r>
              <a:rPr sz="1400" b="1">
                <a:solidFill>
                  <a:schemeClr val="tx1"/>
                </a:solidFill>
                <a:latin typeface="Times New Roman"/>
                <a:ea typeface="Times New Roman"/>
                <a:cs typeface="Times New Roman"/>
              </a:rPr>
              <a:t>поскольку аккредитации подлежит опыт организации</a:t>
            </a:r>
            <a:r>
              <a:rPr sz="1400">
                <a:solidFill>
                  <a:schemeClr val="tx1"/>
                </a:solidFill>
                <a:latin typeface="Times New Roman"/>
                <a:ea typeface="Times New Roman"/>
                <a:cs typeface="Times New Roman"/>
              </a:rPr>
              <a:t>, а не физического лица, в связи с чем действия Комиссии по осуществлению закупок при рассмотрении заявок 03.04.2023 противоречат требованиям Закона № 44-ФЗ.</a:t>
            </a:r>
          </a:p>
        </p:txBody>
      </p:sp>
      <p:sp>
        <p:nvSpPr>
          <p:cNvPr id="1035" name="Shape 1035"/>
          <p:cNvSpPr/>
          <p:nvPr/>
        </p:nvSpPr>
        <p:spPr>
          <a:xfrm>
            <a:off x="5507124" y="1804884"/>
            <a:ext cx="6039417" cy="1600438"/>
          </a:xfrm>
          <a:prstGeom prst="rect">
            <a:avLst/>
          </a:prstGeom>
        </p:spPr>
        <p:txBody>
          <a:bodyPr wrap="square" lIns="91440" tIns="45720" rIns="91440" bIns="45720">
            <a:spAutoFit/>
          </a:bodyPr>
          <a:lstStyle/>
          <a:p>
            <a:pPr marL="0" indent="452438" algn="just"/>
            <a:r>
              <a:rPr sz="1400">
                <a:solidFill>
                  <a:schemeClr val="tx1"/>
                </a:solidFill>
                <a:latin typeface="Times New Roman"/>
                <a:ea typeface="Times New Roman"/>
                <a:cs typeface="Times New Roman"/>
              </a:rPr>
              <a:t>Указанные в заявке электронные документы должны быть подписаны усиленной электронной подписью лица, которому принадлежит право подписи документов организации (такое право принадлежит руководителю</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на основании Устава и подтверждением полномочий выпиской из реестра ЕГРЛЮЛ).   В соответствии с выпиской в составе заявки из ЕГРЮЛ</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АО «Новосибирскавтодор» генеральным директором является</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Воробьев А.А., действующий на основании Устава.</a:t>
            </a:r>
            <a:endParaRPr sz="1800">
              <a:solidFill>
                <a:schemeClr val="tx1"/>
              </a:solidFill>
              <a:latin typeface="+mn-lt"/>
              <a:ea typeface="+mn-ea"/>
              <a:cs typeface="+mn-cs"/>
            </a:endParaRPr>
          </a:p>
        </p:txBody>
      </p:sp>
      <p:sp>
        <p:nvSpPr>
          <p:cNvPr id="1036" name="Shape 1036"/>
          <p:cNvSpPr/>
          <p:nvPr/>
        </p:nvSpPr>
        <p:spPr>
          <a:xfrm>
            <a:off x="3818444" y="3506808"/>
            <a:ext cx="1279196"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Справочно:</a:t>
            </a:r>
          </a:p>
        </p:txBody>
      </p:sp>
      <p:sp>
        <p:nvSpPr>
          <p:cNvPr id="1037" name="Shape 1037"/>
          <p:cNvSpPr/>
          <p:nvPr/>
        </p:nvSpPr>
        <p:spPr>
          <a:xfrm>
            <a:off x="4635301" y="3523580"/>
            <a:ext cx="6911238" cy="1169551"/>
          </a:xfrm>
          <a:prstGeom prst="rect">
            <a:avLst/>
          </a:prstGeom>
        </p:spPr>
        <p:txBody>
          <a:bodyPr wrap="square" lIns="91440" tIns="45720" rIns="91440" bIns="45720">
            <a:spAutoFit/>
          </a:bodyPr>
          <a:lstStyle/>
          <a:p>
            <a:pPr marL="0" indent="452438" algn="just"/>
            <a:r>
              <a:rPr sz="1400">
                <a:solidFill>
                  <a:schemeClr val="tx1"/>
                </a:solidFill>
                <a:latin typeface="Times New Roman"/>
                <a:ea typeface="Times New Roman"/>
                <a:cs typeface="Times New Roman"/>
              </a:rPr>
              <a:t>26.01.2023 генеральным директором организации Заявителя Бондаренко Ю.А. ОЭП направлены документы для получения аккредитации на электронной площадке. 24.02.2023 полномочия генерального директора Заявителя Бондаренко Ю.А. досрочно прекращены, полномочия генерального директора организации Заявителя с 25.02.2023 возложены на Воробьёва А.А. </a:t>
            </a:r>
            <a:endParaRPr sz="1800">
              <a:solidFill>
                <a:schemeClr val="tx1"/>
              </a:solidFill>
              <a:latin typeface="+mn-lt"/>
              <a:ea typeface="+mn-ea"/>
              <a:cs typeface="+mn-cs"/>
            </a:endParaRPr>
          </a:p>
        </p:txBody>
      </p:sp>
      <p:sp>
        <p:nvSpPr>
          <p:cNvPr id="1038" name="Shape 1038"/>
          <p:cNvSpPr/>
          <p:nvPr/>
        </p:nvSpPr>
        <p:spPr>
          <a:xfrm>
            <a:off x="401906" y="4791939"/>
            <a:ext cx="2004395"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GroupShape 1039"/>
        <p:cNvGrpSpPr/>
        <p:nvPr/>
      </p:nvGrpSpPr>
      <p:grpSpPr>
        <a:xfrm>
          <a:off x="0" y="0"/>
          <a:ext cx="0" cy="0"/>
          <a:chOff x="0" y="0"/>
          <a:chExt cx="0" cy="0"/>
        </a:xfrm>
      </p:grpSpPr>
      <p:pic>
        <p:nvPicPr>
          <p:cNvPr id="1041" name="Picture 1041"/>
          <p:cNvPicPr/>
          <p:nvPr/>
        </p:nvPicPr>
        <p:blipFill>
          <a:blip r:embed="rId2"/>
          <a:srcRect l="31461"/>
          <a:stretch/>
        </p:blipFill>
        <p:spPr>
          <a:xfrm>
            <a:off x="7453480" y="0"/>
            <a:ext cx="5606144" cy="6228354"/>
          </a:xfrm>
          <a:prstGeom prst="rect">
            <a:avLst/>
          </a:prstGeom>
          <a:ln>
            <a:noFill/>
          </a:ln>
        </p:spPr>
      </p:pic>
      <p:sp>
        <p:nvSpPr>
          <p:cNvPr id="1042" name="Shape 1042"/>
          <p:cNvSpPr/>
          <p:nvPr/>
        </p:nvSpPr>
        <p:spPr>
          <a:xfrm>
            <a:off x="3827538" y="754612"/>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1043" name="Shape 1043"/>
          <p:cNvSpPr txBox="1"/>
          <p:nvPr/>
        </p:nvSpPr>
        <p:spPr>
          <a:xfrm>
            <a:off x="5579942" y="665644"/>
            <a:ext cx="5036631" cy="699999"/>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оказание услуг по организации доступа пользователей</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к государственным информационным системам </a:t>
            </a:r>
            <a:endParaRPr sz="1800">
              <a:solidFill>
                <a:schemeClr val="tx1"/>
              </a:solidFill>
              <a:latin typeface="+mn-lt"/>
              <a:ea typeface="+mn-ea"/>
              <a:cs typeface="+mn-cs"/>
            </a:endParaRPr>
          </a:p>
        </p:txBody>
      </p:sp>
      <p:pic>
        <p:nvPicPr>
          <p:cNvPr id="1045" name="Picture 1045"/>
          <p:cNvPicPr/>
          <p:nvPr/>
        </p:nvPicPr>
        <p:blipFill>
          <a:blip r:embed="rId3"/>
          <a:stretch/>
        </p:blipFill>
        <p:spPr>
          <a:xfrm>
            <a:off x="206562" y="848785"/>
            <a:ext cx="3423864" cy="3423864"/>
          </a:xfrm>
          <a:prstGeom prst="rect">
            <a:avLst/>
          </a:prstGeom>
        </p:spPr>
      </p:pic>
      <p:sp>
        <p:nvSpPr>
          <p:cNvPr id="1046" name="Shape 1046"/>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047" name="Shape 1047"/>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28/06/105-2675/2024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0173100006424000359</a:t>
            </a:r>
            <a:endParaRPr sz="1800">
              <a:solidFill>
                <a:schemeClr val="tx1"/>
              </a:solidFill>
              <a:latin typeface="+mn-lt"/>
              <a:ea typeface="+mn-ea"/>
              <a:cs typeface="+mn-cs"/>
            </a:endParaRPr>
          </a:p>
        </p:txBody>
      </p:sp>
      <p:pic>
        <p:nvPicPr>
          <p:cNvPr id="1049" name="Picture 1049"/>
          <p:cNvPicPr/>
          <p:nvPr/>
        </p:nvPicPr>
        <p:blipFill>
          <a:blip r:embed="rId4"/>
          <a:srcRect l="18378" t="22518" r="14078" b="25491"/>
          <a:stretch/>
        </p:blipFill>
        <p:spPr>
          <a:xfrm>
            <a:off x="2192549" y="3353257"/>
            <a:ext cx="1398979" cy="619418"/>
          </a:xfrm>
          <a:prstGeom prst="rect">
            <a:avLst/>
          </a:prstGeom>
        </p:spPr>
      </p:pic>
      <p:pic>
        <p:nvPicPr>
          <p:cNvPr id="1051" name="Picture 1051"/>
          <p:cNvPicPr/>
          <p:nvPr/>
        </p:nvPicPr>
        <p:blipFill>
          <a:blip r:embed="rId5"/>
          <a:srcRect l="96064" r="-2107"/>
          <a:stretch/>
        </p:blipFill>
        <p:spPr>
          <a:xfrm rot="16200000">
            <a:off x="5781177" y="447177"/>
            <a:ext cx="629646" cy="12192000"/>
          </a:xfrm>
          <a:prstGeom prst="rect">
            <a:avLst/>
          </a:prstGeom>
        </p:spPr>
      </p:pic>
      <p:sp>
        <p:nvSpPr>
          <p:cNvPr id="1052" name="Shape 1052"/>
          <p:cNvSpPr/>
          <p:nvPr/>
        </p:nvSpPr>
        <p:spPr>
          <a:xfrm>
            <a:off x="3818444" y="1362793"/>
            <a:ext cx="2004395"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1053" name="Shape 1053"/>
          <p:cNvSpPr/>
          <p:nvPr/>
        </p:nvSpPr>
        <p:spPr>
          <a:xfrm>
            <a:off x="3825769" y="1737207"/>
            <a:ext cx="6770489" cy="3000821"/>
          </a:xfrm>
          <a:prstGeom prst="rect">
            <a:avLst/>
          </a:prstGeom>
        </p:spPr>
        <p:txBody>
          <a:bodyPr wrap="square" lIns="91440" tIns="45720" rIns="91440" bIns="45720">
            <a:spAutoFit/>
          </a:bodyPr>
          <a:lstStyle/>
          <a:p>
            <a:pPr marL="0" indent="361950" algn="just">
              <a:lnSpc>
                <a:spcPct val="150000"/>
              </a:lnSpc>
            </a:pPr>
            <a:r>
              <a:rPr sz="1400">
                <a:solidFill>
                  <a:schemeClr val="tx1"/>
                </a:solidFill>
                <a:latin typeface="Times New Roman"/>
                <a:ea typeface="Times New Roman"/>
                <a:cs typeface="Times New Roman"/>
              </a:rPr>
              <a:t>Пунктом 2.2.2 Описания объекта закупки установлены требования</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к характеристикам серверов, а именно: «Количество физических ядер» со значением «Не менее 256 штук», «Частота ядра» со значением «Не менее 2,25ГГц» (перечень</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не является исчерпывающим).</a:t>
            </a:r>
            <a:endParaRPr sz="1800">
              <a:solidFill>
                <a:schemeClr val="tx1"/>
              </a:solidFill>
              <a:latin typeface="+mn-lt"/>
              <a:ea typeface="+mn-ea"/>
              <a:cs typeface="+mn-cs"/>
            </a:endParaRPr>
          </a:p>
          <a:p>
            <a:pPr marL="0" indent="361950" algn="just">
              <a:lnSpc>
                <a:spcPct val="150000"/>
              </a:lnSpc>
            </a:pPr>
            <a:r>
              <a:rPr sz="1400">
                <a:solidFill>
                  <a:schemeClr val="tx1"/>
                </a:solidFill>
                <a:latin typeface="Times New Roman"/>
                <a:ea typeface="Times New Roman"/>
                <a:cs typeface="Times New Roman"/>
              </a:rPr>
              <a:t>Представитель Заказчика на заседании Комиссии сообщил, что </a:t>
            </a:r>
            <a:r>
              <a:rPr sz="1400" b="1" i="1">
                <a:solidFill>
                  <a:schemeClr val="tx1"/>
                </a:solidFill>
                <a:latin typeface="Times New Roman"/>
                <a:ea typeface="Times New Roman"/>
                <a:cs typeface="Times New Roman"/>
              </a:rPr>
              <a:t>требования</a:t>
            </a:r>
            <a:br>
              <a:rPr sz="1400" b="1" i="1">
                <a:solidFill>
                  <a:schemeClr val="tx1"/>
                </a:solidFill>
                <a:latin typeface="Times New Roman"/>
                <a:ea typeface="Times New Roman"/>
                <a:cs typeface="Times New Roman"/>
              </a:rPr>
            </a:br>
            <a:r>
              <a:rPr sz="1400" b="1" i="1">
                <a:solidFill>
                  <a:schemeClr val="tx1"/>
                </a:solidFill>
                <a:latin typeface="Times New Roman"/>
                <a:ea typeface="Times New Roman"/>
                <a:cs typeface="Times New Roman"/>
              </a:rPr>
              <a:t>к оборудованию, используемому при оказании услуг установлены </a:t>
            </a:r>
            <a:r>
              <a:rPr sz="1400">
                <a:solidFill>
                  <a:schemeClr val="tx1"/>
                </a:solidFill>
                <a:latin typeface="Times New Roman"/>
                <a:ea typeface="Times New Roman"/>
                <a:cs typeface="Times New Roman"/>
              </a:rPr>
              <a:t>исходя</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из необходимого обеспечения функционирования государственных информационных систем Заказчика, в связи с чем полный перечень характеристик к оборудованию содержится в Описании объекта закупки.</a:t>
            </a:r>
          </a:p>
        </p:txBody>
      </p:sp>
      <p:sp>
        <p:nvSpPr>
          <p:cNvPr id="1054" name="Shape 1054"/>
          <p:cNvSpPr/>
          <p:nvPr/>
        </p:nvSpPr>
        <p:spPr>
          <a:xfrm>
            <a:off x="377384" y="4715401"/>
            <a:ext cx="10218873" cy="1708160"/>
          </a:xfrm>
          <a:prstGeom prst="rect">
            <a:avLst/>
          </a:prstGeom>
        </p:spPr>
        <p:txBody>
          <a:bodyPr wrap="square" lIns="91440" tIns="45720" rIns="91440" bIns="45720">
            <a:spAutoFit/>
          </a:bodyPr>
          <a:lstStyle/>
          <a:p>
            <a:pPr marL="0" indent="361950" algn="just">
              <a:lnSpc>
                <a:spcPct val="150000"/>
              </a:lnSpc>
            </a:pPr>
            <a:r>
              <a:rPr sz="1400">
                <a:solidFill>
                  <a:schemeClr val="tx1"/>
                </a:solidFill>
                <a:latin typeface="Times New Roman"/>
                <a:ea typeface="Times New Roman"/>
                <a:cs typeface="Times New Roman"/>
              </a:rPr>
              <a:t>При этом Комиссия отмечает, что исполнитель в рамках оказания Услуги вправе </a:t>
            </a:r>
            <a:r>
              <a:rPr sz="1400" b="1">
                <a:solidFill>
                  <a:schemeClr val="tx1"/>
                </a:solidFill>
                <a:latin typeface="Times New Roman"/>
                <a:ea typeface="Times New Roman"/>
                <a:cs typeface="Times New Roman"/>
              </a:rPr>
              <a:t>по своему усмотрению использовать </a:t>
            </a:r>
            <a:r>
              <a:rPr sz="1400">
                <a:solidFill>
                  <a:schemeClr val="tx1"/>
                </a:solidFill>
                <a:latin typeface="Times New Roman"/>
                <a:ea typeface="Times New Roman"/>
                <a:cs typeface="Times New Roman"/>
              </a:rPr>
              <a:t>оборудование с необходимыми характеристиками, способное обеспечить надлежащее исполнение обязательств, предусмотренных Описанием объекта закупки и Контрактом.</a:t>
            </a:r>
            <a:endParaRPr sz="1800">
              <a:solidFill>
                <a:schemeClr val="tx1"/>
              </a:solidFill>
              <a:latin typeface="+mn-lt"/>
              <a:ea typeface="+mn-ea"/>
              <a:cs typeface="+mn-cs"/>
            </a:endParaRPr>
          </a:p>
          <a:p>
            <a:pPr marL="0" indent="361950" algn="just">
              <a:lnSpc>
                <a:spcPct val="150000"/>
              </a:lnSpc>
            </a:pPr>
            <a:r>
              <a:rPr sz="1400">
                <a:solidFill>
                  <a:schemeClr val="tx1"/>
                </a:solidFill>
                <a:latin typeface="Times New Roman"/>
                <a:ea typeface="Times New Roman"/>
                <a:cs typeface="Times New Roman"/>
              </a:rPr>
              <a:t>Таким образом, Комиссия приходит к выводу, что действия Заказчика, установившего </a:t>
            </a:r>
            <a:r>
              <a:rPr sz="1400" b="1">
                <a:solidFill>
                  <a:schemeClr val="tx1"/>
                </a:solidFill>
                <a:latin typeface="Times New Roman"/>
                <a:ea typeface="Times New Roman"/>
                <a:cs typeface="Times New Roman"/>
              </a:rPr>
              <a:t>требования к характеристикам оборудования, используемого </a:t>
            </a:r>
            <a:r>
              <a:rPr sz="1400">
                <a:solidFill>
                  <a:schemeClr val="tx1"/>
                </a:solidFill>
                <a:latin typeface="Times New Roman"/>
                <a:ea typeface="Times New Roman"/>
                <a:cs typeface="Times New Roman"/>
              </a:rPr>
              <a:t>при оказании услуг нарушают часть 3 статьи 33 Закона № 44-ФЗ.</a:t>
            </a:r>
            <a:endParaRPr sz="1800">
              <a:solidFill>
                <a:schemeClr val="tx1"/>
              </a:solidFill>
              <a:latin typeface="+mn-lt"/>
              <a:ea typeface="+mn-ea"/>
              <a:cs typeface="+mn-cs"/>
            </a:endParaRPr>
          </a:p>
        </p:txBody>
      </p:sp>
      <p:sp>
        <p:nvSpPr>
          <p:cNvPr id="1055" name="Shape 1055"/>
          <p:cNvSpPr txBox="1"/>
          <p:nvPr/>
        </p:nvSpPr>
        <p:spPr>
          <a:xfrm>
            <a:off x="211873" y="163545"/>
            <a:ext cx="12333249" cy="707886"/>
          </a:xfrm>
          <a:prstGeom prst="rect">
            <a:avLst/>
          </a:prstGeom>
          <a:noFill/>
          <a:ln>
            <a:noFill/>
          </a:ln>
        </p:spPr>
        <p:txBody>
          <a:bodyPr wrap="square" lIns="91440" tIns="45720" rIns="91440" bIns="45720">
            <a:spAutoFit/>
          </a:bodyPr>
          <a:lstStyle/>
          <a:p>
            <a:pPr marL="0" indent="0" algn="l"/>
            <a:r>
              <a:rPr sz="2000" b="1" i="1">
                <a:solidFill>
                  <a:srgbClr val="123163"/>
                </a:solidFill>
                <a:latin typeface="Times New Roman"/>
                <a:ea typeface="Times New Roman"/>
                <a:cs typeface="Times New Roman"/>
              </a:rPr>
              <a:t>ТРЕБОВАНИЯ К ХАРАКТЕРИСТИКАМ ОБОРУДОВАНИЯ, ИСПОЛЬЗУЕМОГО ПРИ ОКАЗАНИИ УСЛУГ</a:t>
            </a:r>
            <a:endParaRPr sz="1800">
              <a:solidFill>
                <a:schemeClr val="tx1"/>
              </a:solidFill>
              <a:latin typeface="+mn-lt"/>
              <a:ea typeface="+mn-ea"/>
              <a:cs typeface="+mn-cs"/>
            </a:endParaRPr>
          </a:p>
        </p:txBody>
      </p:sp>
      <p:sp>
        <p:nvSpPr>
          <p:cNvPr id="1056" name="Shape 1056"/>
          <p:cNvSpPr/>
          <p:nvPr/>
        </p:nvSpPr>
        <p:spPr>
          <a:xfrm>
            <a:off x="315469" y="813259"/>
            <a:ext cx="3130258" cy="0"/>
          </a:xfrm>
          <a:prstGeom prst="line">
            <a:avLst/>
          </a:prstGeom>
          <a:ln w="28575">
            <a:solidFill>
              <a:srgbClr val="A7D1EB"/>
            </a:solidFill>
            <a:prstDash val="solid"/>
          </a:ln>
        </p:spPr>
        <p:style>
          <a:lnRef idx="0">
            <a:scrgbClr r="0" g="0" b="0"/>
          </a:lnRef>
          <a:fillRef idx="0">
            <a:schemeClr val="accent1"/>
          </a:fillRef>
          <a:effectRef idx="0">
            <a:scrgbClr r="0" g="0" b="0"/>
          </a:effectRef>
          <a:fontRef idx="none"/>
        </p:style>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GroupShape 1057"/>
        <p:cNvGrpSpPr/>
        <p:nvPr/>
      </p:nvGrpSpPr>
      <p:grpSpPr>
        <a:xfrm>
          <a:off x="0" y="0"/>
          <a:ext cx="0" cy="0"/>
          <a:chOff x="0" y="0"/>
          <a:chExt cx="0" cy="0"/>
        </a:xfrm>
      </p:grpSpPr>
      <p:pic>
        <p:nvPicPr>
          <p:cNvPr id="1059" name="Picture 1059"/>
          <p:cNvPicPr/>
          <p:nvPr/>
        </p:nvPicPr>
        <p:blipFill>
          <a:blip r:embed="rId2"/>
          <a:srcRect l="31461"/>
          <a:stretch/>
        </p:blipFill>
        <p:spPr>
          <a:xfrm>
            <a:off x="7453480" y="0"/>
            <a:ext cx="5606144" cy="6228354"/>
          </a:xfrm>
          <a:prstGeom prst="rect">
            <a:avLst/>
          </a:prstGeom>
          <a:ln>
            <a:noFill/>
          </a:ln>
        </p:spPr>
      </p:pic>
      <p:sp>
        <p:nvSpPr>
          <p:cNvPr id="1060" name="Shape 1060"/>
          <p:cNvSpPr/>
          <p:nvPr/>
        </p:nvSpPr>
        <p:spPr>
          <a:xfrm>
            <a:off x="3827538" y="754612"/>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1061" name="Shape 1061"/>
          <p:cNvSpPr txBox="1"/>
          <p:nvPr/>
        </p:nvSpPr>
        <p:spPr>
          <a:xfrm>
            <a:off x="5579942" y="692539"/>
            <a:ext cx="5036631" cy="376834"/>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оказание услуг по содержанию и обслуживанию здания</a:t>
            </a:r>
            <a:endParaRPr sz="1800">
              <a:solidFill>
                <a:schemeClr val="tx1"/>
              </a:solidFill>
              <a:latin typeface="+mn-lt"/>
              <a:ea typeface="+mn-ea"/>
              <a:cs typeface="+mn-cs"/>
            </a:endParaRPr>
          </a:p>
        </p:txBody>
      </p:sp>
      <p:pic>
        <p:nvPicPr>
          <p:cNvPr id="1063" name="Picture 1063"/>
          <p:cNvPicPr/>
          <p:nvPr/>
        </p:nvPicPr>
        <p:blipFill>
          <a:blip r:embed="rId3"/>
          <a:stretch/>
        </p:blipFill>
        <p:spPr>
          <a:xfrm>
            <a:off x="206562" y="848785"/>
            <a:ext cx="3423864" cy="3423864"/>
          </a:xfrm>
          <a:prstGeom prst="rect">
            <a:avLst/>
          </a:prstGeom>
        </p:spPr>
      </p:pic>
      <p:sp>
        <p:nvSpPr>
          <p:cNvPr id="1064" name="Shape 1064"/>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065" name="Shape 1065"/>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28/06/105-199/2025 </a:t>
            </a: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0173100008924000020</a:t>
            </a:r>
            <a:endParaRPr sz="1800">
              <a:solidFill>
                <a:schemeClr val="tx1"/>
              </a:solidFill>
              <a:latin typeface="+mn-lt"/>
              <a:ea typeface="+mn-ea"/>
              <a:cs typeface="+mn-cs"/>
            </a:endParaRPr>
          </a:p>
        </p:txBody>
      </p:sp>
      <p:pic>
        <p:nvPicPr>
          <p:cNvPr id="1067" name="Picture 1067"/>
          <p:cNvPicPr/>
          <p:nvPr/>
        </p:nvPicPr>
        <p:blipFill>
          <a:blip r:embed="rId4"/>
          <a:srcRect l="18378" t="22518" r="14078" b="25491"/>
          <a:stretch/>
        </p:blipFill>
        <p:spPr>
          <a:xfrm>
            <a:off x="2192549" y="3353257"/>
            <a:ext cx="1398979" cy="619418"/>
          </a:xfrm>
          <a:prstGeom prst="rect">
            <a:avLst/>
          </a:prstGeom>
        </p:spPr>
      </p:pic>
      <p:pic>
        <p:nvPicPr>
          <p:cNvPr id="1069" name="Picture 1069"/>
          <p:cNvPicPr/>
          <p:nvPr/>
        </p:nvPicPr>
        <p:blipFill>
          <a:blip r:embed="rId5"/>
          <a:srcRect l="96064" r="-2107"/>
          <a:stretch/>
        </p:blipFill>
        <p:spPr>
          <a:xfrm rot="16200000">
            <a:off x="5781177" y="447177"/>
            <a:ext cx="629646" cy="12192000"/>
          </a:xfrm>
          <a:prstGeom prst="rect">
            <a:avLst/>
          </a:prstGeom>
        </p:spPr>
      </p:pic>
      <p:sp>
        <p:nvSpPr>
          <p:cNvPr id="1070" name="Shape 1070"/>
          <p:cNvSpPr/>
          <p:nvPr/>
        </p:nvSpPr>
        <p:spPr>
          <a:xfrm>
            <a:off x="3825769" y="1146676"/>
            <a:ext cx="802206"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sp>
        <p:nvSpPr>
          <p:cNvPr id="1071" name="Shape 1071"/>
          <p:cNvSpPr/>
          <p:nvPr/>
        </p:nvSpPr>
        <p:spPr>
          <a:xfrm>
            <a:off x="3825769" y="2462102"/>
            <a:ext cx="7823792" cy="2354490"/>
          </a:xfrm>
          <a:prstGeom prst="rect">
            <a:avLst/>
          </a:prstGeom>
        </p:spPr>
        <p:txBody>
          <a:bodyPr wrap="square" lIns="91440" tIns="45720" rIns="91440" bIns="45720">
            <a:spAutoFit/>
          </a:bodyPr>
          <a:lstStyle/>
          <a:p>
            <a:pPr marL="0" indent="361950" algn="just">
              <a:lnSpc>
                <a:spcPct val="150000"/>
              </a:lnSpc>
            </a:pPr>
            <a:r>
              <a:rPr sz="1400">
                <a:solidFill>
                  <a:schemeClr val="tx1"/>
                </a:solidFill>
                <a:latin typeface="Times New Roman"/>
                <a:ea typeface="Times New Roman"/>
                <a:cs typeface="Times New Roman"/>
              </a:rPr>
              <a:t>Комиссия, изучив Описание объекта закупки, установила, что определенные виды Услуг, оказываемые исполнителем в ходе исполнения контракта, оказываются по заявкам Заказчика.</a:t>
            </a:r>
            <a:endParaRPr sz="1800">
              <a:solidFill>
                <a:schemeClr val="tx1"/>
              </a:solidFill>
              <a:latin typeface="+mn-lt"/>
              <a:ea typeface="+mn-ea"/>
              <a:cs typeface="+mn-cs"/>
            </a:endParaRPr>
          </a:p>
          <a:p>
            <a:pPr marL="0" indent="361950" algn="just">
              <a:lnSpc>
                <a:spcPct val="150000"/>
              </a:lnSpc>
            </a:pPr>
            <a:r>
              <a:rPr sz="1400">
                <a:solidFill>
                  <a:schemeClr val="tx1"/>
                </a:solidFill>
                <a:latin typeface="Times New Roman"/>
                <a:ea typeface="Times New Roman"/>
                <a:cs typeface="Times New Roman"/>
              </a:rPr>
              <a:t>Так, например, пунктом 11.2.10 Описания объекта закупки установлено, что поддержание чистоты в кабинетах осуществляется по заявкам в течение 1 часа по мере поступления такой заявки.</a:t>
            </a:r>
            <a:endParaRPr sz="1800">
              <a:solidFill>
                <a:schemeClr val="tx1"/>
              </a:solidFill>
              <a:latin typeface="+mn-lt"/>
              <a:ea typeface="+mn-ea"/>
              <a:cs typeface="+mn-cs"/>
            </a:endParaRPr>
          </a:p>
          <a:p>
            <a:pPr marL="0" indent="361950" algn="just">
              <a:lnSpc>
                <a:spcPct val="150000"/>
              </a:lnSpc>
            </a:pPr>
            <a:r>
              <a:rPr sz="1400">
                <a:solidFill>
                  <a:schemeClr val="tx1"/>
                </a:solidFill>
                <a:latin typeface="Times New Roman"/>
                <a:ea typeface="Times New Roman"/>
                <a:cs typeface="Times New Roman"/>
              </a:rPr>
              <a:t>Вместе с тем Извещение </a:t>
            </a:r>
            <a:r>
              <a:rPr sz="1400" b="1">
                <a:solidFill>
                  <a:schemeClr val="tx1"/>
                </a:solidFill>
                <a:latin typeface="Times New Roman"/>
                <a:ea typeface="Times New Roman"/>
                <a:cs typeface="Times New Roman"/>
              </a:rPr>
              <a:t>не содержит порядок подачи таких заявок </a:t>
            </a:r>
            <a:r>
              <a:rPr sz="1400">
                <a:solidFill>
                  <a:schemeClr val="tx1"/>
                </a:solidFill>
                <a:latin typeface="Times New Roman"/>
                <a:ea typeface="Times New Roman"/>
                <a:cs typeface="Times New Roman"/>
              </a:rPr>
              <a:t>заказчиком и рассмотрения таких заявок исполнителем.</a:t>
            </a:r>
          </a:p>
        </p:txBody>
      </p:sp>
      <p:sp>
        <p:nvSpPr>
          <p:cNvPr id="1072" name="Shape 1072"/>
          <p:cNvSpPr txBox="1"/>
          <p:nvPr/>
        </p:nvSpPr>
        <p:spPr>
          <a:xfrm>
            <a:off x="211873" y="163545"/>
            <a:ext cx="12333249" cy="400109"/>
          </a:xfrm>
          <a:prstGeom prst="rect">
            <a:avLst/>
          </a:prstGeom>
          <a:noFill/>
          <a:ln>
            <a:noFill/>
          </a:ln>
        </p:spPr>
        <p:txBody>
          <a:bodyPr wrap="square" lIns="91440" tIns="45720" rIns="91440" bIns="45720">
            <a:spAutoFit/>
          </a:bodyPr>
          <a:lstStyle/>
          <a:p>
            <a:pPr marL="0" indent="0" algn="l"/>
            <a:r>
              <a:rPr sz="2000" b="1" i="1">
                <a:solidFill>
                  <a:srgbClr val="123163"/>
                </a:solidFill>
                <a:latin typeface="Times New Roman"/>
                <a:ea typeface="Times New Roman"/>
                <a:cs typeface="Times New Roman"/>
              </a:rPr>
              <a:t>НЕНАДЛЕЖАЩЕЕ ОПИСАНИЕ ОБЪЕКТА ЗАКУПКИ</a:t>
            </a:r>
          </a:p>
        </p:txBody>
      </p:sp>
      <p:sp>
        <p:nvSpPr>
          <p:cNvPr id="1073" name="Shape 1073"/>
          <p:cNvSpPr/>
          <p:nvPr/>
        </p:nvSpPr>
        <p:spPr>
          <a:xfrm>
            <a:off x="315469" y="813259"/>
            <a:ext cx="3130258" cy="0"/>
          </a:xfrm>
          <a:prstGeom prst="line">
            <a:avLst/>
          </a:prstGeom>
          <a:ln w="28575">
            <a:solidFill>
              <a:srgbClr val="A7D1EB"/>
            </a:solidFill>
            <a:prstDash val="solid"/>
          </a:ln>
        </p:spPr>
        <p:style>
          <a:lnRef idx="0">
            <a:scrgbClr r="0" g="0" b="0"/>
          </a:lnRef>
          <a:fillRef idx="0">
            <a:schemeClr val="accent1"/>
          </a:fillRef>
          <a:effectRef idx="0">
            <a:scrgbClr r="0" g="0" b="0"/>
          </a:effectRef>
          <a:fontRef idx="none"/>
        </p:style>
      </p:sp>
      <p:sp>
        <p:nvSpPr>
          <p:cNvPr id="1074" name="Shape 1074"/>
          <p:cNvSpPr txBox="1"/>
          <p:nvPr/>
        </p:nvSpPr>
        <p:spPr>
          <a:xfrm>
            <a:off x="4627975" y="1081299"/>
            <a:ext cx="7021586" cy="1061829"/>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Согласно доводу Заявителя Заказчиком в Извещении не установлен порядок подачи заявок исполнителю на оказание определенных видов Услуг, оказываемых исполнителем по заявкам Заказчика.</a:t>
            </a:r>
            <a:endParaRPr sz="1800">
              <a:solidFill>
                <a:schemeClr val="tx1"/>
              </a:solidFill>
              <a:latin typeface="+mn-lt"/>
              <a:ea typeface="+mn-ea"/>
              <a:cs typeface="+mn-cs"/>
            </a:endParaRPr>
          </a:p>
        </p:txBody>
      </p:sp>
      <p:sp>
        <p:nvSpPr>
          <p:cNvPr id="1075" name="Shape 1075"/>
          <p:cNvSpPr/>
          <p:nvPr/>
        </p:nvSpPr>
        <p:spPr>
          <a:xfrm>
            <a:off x="3825769" y="2143128"/>
            <a:ext cx="2004395"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1076" name="Shape 1076"/>
          <p:cNvSpPr/>
          <p:nvPr/>
        </p:nvSpPr>
        <p:spPr>
          <a:xfrm>
            <a:off x="358095" y="4790293"/>
            <a:ext cx="11291466" cy="1708160"/>
          </a:xfrm>
          <a:prstGeom prst="rect">
            <a:avLst/>
          </a:prstGeom>
        </p:spPr>
        <p:txBody>
          <a:bodyPr wrap="square" lIns="91440" tIns="45720" rIns="91440" bIns="45720">
            <a:spAutoFit/>
          </a:bodyPr>
          <a:lstStyle/>
          <a:p>
            <a:pPr marL="0" indent="361950" algn="just">
              <a:lnSpc>
                <a:spcPct val="150000"/>
              </a:lnSpc>
            </a:pPr>
            <a:r>
              <a:rPr sz="1400">
                <a:solidFill>
                  <a:schemeClr val="tx1"/>
                </a:solidFill>
                <a:latin typeface="Times New Roman"/>
                <a:ea typeface="Times New Roman"/>
                <a:cs typeface="Times New Roman"/>
              </a:rPr>
              <a:t>Представитель Заказчика на заседании Комиссии пояснил, что порядок подачи и рассмотрения заявок на оказание определенных видов Услуг согласовываются с исполнителем в ходе исполнения контракта.</a:t>
            </a:r>
            <a:endParaRPr sz="1800">
              <a:solidFill>
                <a:schemeClr val="tx1"/>
              </a:solidFill>
              <a:latin typeface="+mn-lt"/>
              <a:ea typeface="+mn-ea"/>
              <a:cs typeface="+mn-cs"/>
            </a:endParaRPr>
          </a:p>
          <a:p>
            <a:pPr marL="0" indent="361950" algn="just">
              <a:lnSpc>
                <a:spcPct val="150000"/>
              </a:lnSpc>
            </a:pPr>
            <a:r>
              <a:rPr sz="1400">
                <a:solidFill>
                  <a:schemeClr val="tx1"/>
                </a:solidFill>
                <a:latin typeface="Times New Roman"/>
                <a:ea typeface="Times New Roman"/>
                <a:cs typeface="Times New Roman"/>
              </a:rPr>
              <a:t>Учитывая изложенное, Комиссия приходит к выводу, что действия Заказчика, не установившего в Извещении порядок подачи</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и рассмотрения заявок исполнителем на оказание определенных видов Услуг </a:t>
            </a:r>
            <a:r>
              <a:rPr sz="1400" b="1">
                <a:solidFill>
                  <a:schemeClr val="tx1"/>
                </a:solidFill>
                <a:latin typeface="Times New Roman"/>
                <a:ea typeface="Times New Roman"/>
                <a:cs typeface="Times New Roman"/>
              </a:rPr>
              <a:t>ставят исполнителя в зависимость </a:t>
            </a:r>
            <a:r>
              <a:rPr sz="1400">
                <a:solidFill>
                  <a:schemeClr val="tx1"/>
                </a:solidFill>
                <a:latin typeface="Times New Roman"/>
                <a:ea typeface="Times New Roman"/>
                <a:cs typeface="Times New Roman"/>
              </a:rPr>
              <a:t>от волеизъявления Заказчика,</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что нарушает пункт 1 части 2 статьи 42 Закона № 44-ФЗ.</a:t>
            </a:r>
            <a:endParaRPr sz="1800">
              <a:solidFill>
                <a:schemeClr val="tx1"/>
              </a:solidFill>
              <a:latin typeface="+mn-lt"/>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GroupShape 1077"/>
        <p:cNvGrpSpPr/>
        <p:nvPr/>
      </p:nvGrpSpPr>
      <p:grpSpPr>
        <a:xfrm>
          <a:off x="0" y="0"/>
          <a:ext cx="0" cy="0"/>
          <a:chOff x="0" y="0"/>
          <a:chExt cx="0" cy="0"/>
        </a:xfrm>
      </p:grpSpPr>
      <p:pic>
        <p:nvPicPr>
          <p:cNvPr id="1079" name="Picture 1079"/>
          <p:cNvPicPr/>
          <p:nvPr/>
        </p:nvPicPr>
        <p:blipFill>
          <a:blip r:embed="rId2"/>
          <a:srcRect l="31461"/>
          <a:stretch/>
        </p:blipFill>
        <p:spPr>
          <a:xfrm>
            <a:off x="7453480" y="0"/>
            <a:ext cx="5606144" cy="6228354"/>
          </a:xfrm>
          <a:prstGeom prst="rect">
            <a:avLst/>
          </a:prstGeom>
          <a:ln>
            <a:noFill/>
          </a:ln>
        </p:spPr>
      </p:pic>
      <p:sp>
        <p:nvSpPr>
          <p:cNvPr id="1080" name="Shape 1080"/>
          <p:cNvSpPr/>
          <p:nvPr/>
        </p:nvSpPr>
        <p:spPr>
          <a:xfrm>
            <a:off x="3827538" y="754612"/>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1081" name="Shape 1081"/>
          <p:cNvSpPr txBox="1"/>
          <p:nvPr/>
        </p:nvSpPr>
        <p:spPr>
          <a:xfrm>
            <a:off x="5579942" y="692539"/>
            <a:ext cx="5036631" cy="376834"/>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ремонт дорог общего пользования регионального значения </a:t>
            </a:r>
            <a:endParaRPr sz="1800">
              <a:solidFill>
                <a:schemeClr val="tx1"/>
              </a:solidFill>
              <a:latin typeface="+mn-lt"/>
              <a:ea typeface="+mn-ea"/>
              <a:cs typeface="+mn-cs"/>
            </a:endParaRPr>
          </a:p>
        </p:txBody>
      </p:sp>
      <p:pic>
        <p:nvPicPr>
          <p:cNvPr id="1083" name="Picture 1083"/>
          <p:cNvPicPr/>
          <p:nvPr/>
        </p:nvPicPr>
        <p:blipFill>
          <a:blip r:embed="rId3"/>
          <a:stretch/>
        </p:blipFill>
        <p:spPr>
          <a:xfrm>
            <a:off x="206562" y="848785"/>
            <a:ext cx="3423864" cy="3423864"/>
          </a:xfrm>
          <a:prstGeom prst="rect">
            <a:avLst/>
          </a:prstGeom>
        </p:spPr>
      </p:pic>
      <p:sp>
        <p:nvSpPr>
          <p:cNvPr id="1084" name="Shape 1084"/>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085" name="Shape 1085"/>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24/44/99/193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0172200002524000477</a:t>
            </a:r>
            <a:endParaRPr sz="1800">
              <a:solidFill>
                <a:schemeClr val="tx1"/>
              </a:solidFill>
              <a:latin typeface="+mn-lt"/>
              <a:ea typeface="+mn-ea"/>
              <a:cs typeface="+mn-cs"/>
            </a:endParaRPr>
          </a:p>
        </p:txBody>
      </p:sp>
      <p:pic>
        <p:nvPicPr>
          <p:cNvPr id="1087" name="Picture 1087"/>
          <p:cNvPicPr/>
          <p:nvPr/>
        </p:nvPicPr>
        <p:blipFill>
          <a:blip r:embed="rId4"/>
          <a:srcRect l="18378" t="22518" r="14078" b="25491"/>
          <a:stretch/>
        </p:blipFill>
        <p:spPr>
          <a:xfrm>
            <a:off x="2192549" y="3353257"/>
            <a:ext cx="1398979" cy="619418"/>
          </a:xfrm>
          <a:prstGeom prst="rect">
            <a:avLst/>
          </a:prstGeom>
        </p:spPr>
      </p:pic>
      <p:pic>
        <p:nvPicPr>
          <p:cNvPr id="1089" name="Picture 1089"/>
          <p:cNvPicPr/>
          <p:nvPr/>
        </p:nvPicPr>
        <p:blipFill>
          <a:blip r:embed="rId5"/>
          <a:srcRect l="96064" r="-2107"/>
          <a:stretch/>
        </p:blipFill>
        <p:spPr>
          <a:xfrm rot="16200000">
            <a:off x="5781177" y="447177"/>
            <a:ext cx="629646" cy="12192000"/>
          </a:xfrm>
          <a:prstGeom prst="rect">
            <a:avLst/>
          </a:prstGeom>
        </p:spPr>
      </p:pic>
      <p:sp>
        <p:nvSpPr>
          <p:cNvPr id="1090" name="Shape 1090"/>
          <p:cNvSpPr/>
          <p:nvPr/>
        </p:nvSpPr>
        <p:spPr>
          <a:xfrm>
            <a:off x="3745087" y="1585208"/>
            <a:ext cx="7823792" cy="2354491"/>
          </a:xfrm>
          <a:prstGeom prst="rect">
            <a:avLst/>
          </a:prstGeom>
        </p:spPr>
        <p:txBody>
          <a:bodyPr wrap="square" lIns="91440" tIns="45720" rIns="91440" bIns="45720">
            <a:spAutoFit/>
          </a:bodyPr>
          <a:lstStyle/>
          <a:p>
            <a:pPr marL="0" indent="361950" algn="just">
              <a:lnSpc>
                <a:spcPct val="150000"/>
              </a:lnSpc>
            </a:pPr>
            <a:r>
              <a:rPr sz="1400">
                <a:solidFill>
                  <a:schemeClr val="tx1"/>
                </a:solidFill>
                <a:latin typeface="Times New Roman"/>
                <a:ea typeface="Times New Roman"/>
                <a:cs typeface="Times New Roman"/>
              </a:rPr>
              <a:t>В соответствии с пунктом 7.1.9 Описания объекта закупки </a:t>
            </a:r>
            <a:r>
              <a:rPr sz="1400" b="1" i="1">
                <a:solidFill>
                  <a:schemeClr val="tx1"/>
                </a:solidFill>
                <a:latin typeface="Times New Roman"/>
                <a:ea typeface="Times New Roman"/>
                <a:cs typeface="Times New Roman"/>
              </a:rPr>
              <a:t>не позднее, чем за 10 дней до начала Работ подрядчик должен предоставить в управление</a:t>
            </a:r>
            <a:r>
              <a:rPr sz="1400">
                <a:solidFill>
                  <a:schemeClr val="tx1"/>
                </a:solidFill>
                <a:latin typeface="Times New Roman"/>
                <a:ea typeface="Times New Roman"/>
                <a:cs typeface="Times New Roman"/>
              </a:rPr>
              <a:t> контроля качества и внедрения инноваций Заказчика </a:t>
            </a:r>
            <a:r>
              <a:rPr sz="1400" b="1" i="1">
                <a:solidFill>
                  <a:schemeClr val="tx1"/>
                </a:solidFill>
                <a:latin typeface="Times New Roman"/>
                <a:ea typeface="Times New Roman"/>
                <a:cs typeface="Times New Roman"/>
              </a:rPr>
              <a:t>на согласование состав асфальтобетонной смеси.</a:t>
            </a:r>
            <a:endParaRPr sz="1800">
              <a:solidFill>
                <a:schemeClr val="tx1"/>
              </a:solidFill>
              <a:latin typeface="+mn-lt"/>
              <a:ea typeface="+mn-ea"/>
              <a:cs typeface="+mn-cs"/>
            </a:endParaRPr>
          </a:p>
          <a:p>
            <a:pPr marL="0" indent="361950" algn="just">
              <a:lnSpc>
                <a:spcPct val="150000"/>
              </a:lnSpc>
            </a:pPr>
            <a:r>
              <a:rPr sz="1400">
                <a:solidFill>
                  <a:schemeClr val="tx1"/>
                </a:solidFill>
                <a:latin typeface="Times New Roman"/>
                <a:ea typeface="Times New Roman"/>
                <a:cs typeface="Times New Roman"/>
              </a:rPr>
              <a:t>Кроме того, пунктом 11.2.1 Описания объекта закупки в том числе установлено, что при производстве асфальтобетонных смесей, в случае применения в составе смесей гранулята старого асфальтобетона необходимо согласовать рецепт у Заказчика </a:t>
            </a:r>
            <a:r>
              <a:rPr sz="1400" b="1" i="1">
                <a:solidFill>
                  <a:schemeClr val="tx1"/>
                </a:solidFill>
                <a:latin typeface="Times New Roman"/>
                <a:ea typeface="Times New Roman"/>
                <a:cs typeface="Times New Roman"/>
              </a:rPr>
              <a:t>(что ставит подрядчика</a:t>
            </a:r>
            <a:br>
              <a:rPr sz="1400" b="1" i="1">
                <a:solidFill>
                  <a:schemeClr val="tx1"/>
                </a:solidFill>
                <a:latin typeface="Times New Roman"/>
                <a:ea typeface="Times New Roman"/>
                <a:cs typeface="Times New Roman"/>
              </a:rPr>
            </a:br>
            <a:r>
              <a:rPr sz="1400" b="1" i="1">
                <a:solidFill>
                  <a:schemeClr val="tx1"/>
                </a:solidFill>
                <a:latin typeface="Times New Roman"/>
                <a:ea typeface="Times New Roman"/>
                <a:cs typeface="Times New Roman"/>
              </a:rPr>
              <a:t>в зависимость от волеизъявления Заказчика).</a:t>
            </a:r>
          </a:p>
        </p:txBody>
      </p:sp>
      <p:sp>
        <p:nvSpPr>
          <p:cNvPr id="1091" name="Shape 1091"/>
          <p:cNvSpPr txBox="1"/>
          <p:nvPr/>
        </p:nvSpPr>
        <p:spPr>
          <a:xfrm>
            <a:off x="211873" y="163545"/>
            <a:ext cx="12333249" cy="707886"/>
          </a:xfrm>
          <a:prstGeom prst="rect">
            <a:avLst/>
          </a:prstGeom>
          <a:noFill/>
          <a:ln>
            <a:noFill/>
          </a:ln>
        </p:spPr>
        <p:txBody>
          <a:bodyPr wrap="square" lIns="91440" tIns="45720" rIns="91440" bIns="45720">
            <a:spAutoFit/>
          </a:bodyPr>
          <a:lstStyle/>
          <a:p>
            <a:pPr marL="0" indent="0" algn="l"/>
            <a:r>
              <a:rPr sz="2000" b="1" i="1">
                <a:solidFill>
                  <a:srgbClr val="123163"/>
                </a:solidFill>
                <a:latin typeface="Times New Roman"/>
                <a:ea typeface="Times New Roman"/>
                <a:cs typeface="Times New Roman"/>
              </a:rPr>
              <a:t>НЕПРАВОМЕРНОЕ ТРЕБОВАНИЕ О СОГЛАСОВАНИИ СОСТАВОВ АСФАЛЬТОБЕТОННЫХ </a:t>
            </a:r>
            <a:endParaRPr sz="1800">
              <a:solidFill>
                <a:schemeClr val="tx1"/>
              </a:solidFill>
              <a:latin typeface="+mn-lt"/>
              <a:ea typeface="+mn-ea"/>
              <a:cs typeface="+mn-cs"/>
            </a:endParaRPr>
          </a:p>
          <a:p>
            <a:pPr marL="0" indent="0" algn="l"/>
            <a:r>
              <a:rPr sz="2000" b="1" i="1">
                <a:solidFill>
                  <a:srgbClr val="123163"/>
                </a:solidFill>
                <a:latin typeface="Times New Roman"/>
                <a:ea typeface="Times New Roman"/>
                <a:cs typeface="Times New Roman"/>
              </a:rPr>
              <a:t>СМЕСЕЙ С ЗАКАЗЧИКОМ</a:t>
            </a:r>
          </a:p>
        </p:txBody>
      </p:sp>
      <p:sp>
        <p:nvSpPr>
          <p:cNvPr id="1092" name="Shape 1092"/>
          <p:cNvSpPr/>
          <p:nvPr/>
        </p:nvSpPr>
        <p:spPr>
          <a:xfrm>
            <a:off x="315469" y="813259"/>
            <a:ext cx="3130258" cy="0"/>
          </a:xfrm>
          <a:prstGeom prst="line">
            <a:avLst/>
          </a:prstGeom>
          <a:ln w="28575">
            <a:solidFill>
              <a:srgbClr val="A7D1EB"/>
            </a:solidFill>
            <a:prstDash val="solid"/>
          </a:ln>
        </p:spPr>
        <p:style>
          <a:lnRef idx="0">
            <a:scrgbClr r="0" g="0" b="0"/>
          </a:lnRef>
          <a:fillRef idx="0">
            <a:schemeClr val="accent1"/>
          </a:fillRef>
          <a:effectRef idx="0">
            <a:scrgbClr r="0" g="0" b="0"/>
          </a:effectRef>
          <a:fontRef idx="none"/>
        </p:style>
      </p:sp>
      <p:sp>
        <p:nvSpPr>
          <p:cNvPr id="1093" name="Shape 1093"/>
          <p:cNvSpPr/>
          <p:nvPr/>
        </p:nvSpPr>
        <p:spPr>
          <a:xfrm>
            <a:off x="3825769" y="1246654"/>
            <a:ext cx="2004395"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1094" name="Shape 1094"/>
          <p:cNvSpPr/>
          <p:nvPr/>
        </p:nvSpPr>
        <p:spPr>
          <a:xfrm>
            <a:off x="401906" y="3939699"/>
            <a:ext cx="11166973" cy="2354491"/>
          </a:xfrm>
          <a:prstGeom prst="rect">
            <a:avLst/>
          </a:prstGeom>
        </p:spPr>
        <p:txBody>
          <a:bodyPr wrap="square" lIns="91440" tIns="45720" rIns="91440" bIns="45720">
            <a:spAutoFit/>
          </a:bodyPr>
          <a:lstStyle/>
          <a:p>
            <a:pPr marL="0" indent="361950" algn="just">
              <a:lnSpc>
                <a:spcPct val="150000"/>
              </a:lnSpc>
            </a:pPr>
            <a:r>
              <a:rPr sz="1400">
                <a:solidFill>
                  <a:schemeClr val="tx1"/>
                </a:solidFill>
                <a:latin typeface="Times New Roman"/>
                <a:ea typeface="Times New Roman"/>
                <a:cs typeface="Times New Roman"/>
              </a:rPr>
              <a:t>На заседании Комиссии установлено, что согласно Описанию объекта закупки работы, подлежащие выполнению в рамках исполнения государственного контракта, должны осуществляться в соответствии с национальными стандартами (ГОСТ).</a:t>
            </a:r>
            <a:endParaRPr sz="1800">
              <a:solidFill>
                <a:schemeClr val="tx1"/>
              </a:solidFill>
              <a:latin typeface="+mn-lt"/>
              <a:ea typeface="+mn-ea"/>
              <a:cs typeface="+mn-cs"/>
            </a:endParaRPr>
          </a:p>
          <a:p>
            <a:pPr marL="0" indent="361950" algn="just">
              <a:lnSpc>
                <a:spcPct val="150000"/>
              </a:lnSpc>
            </a:pPr>
            <a:r>
              <a:rPr sz="1400">
                <a:solidFill>
                  <a:schemeClr val="tx1"/>
                </a:solidFill>
                <a:latin typeface="Times New Roman"/>
                <a:ea typeface="Times New Roman"/>
                <a:cs typeface="Times New Roman"/>
              </a:rPr>
              <a:t>Таким образом, требования о согласовании рецепта состава асфальтобетонной смеси с Заказчиком являются излишним, поскольку составы смесей, используемых для выполнения работ по государственному контракту регулируются соответствующими национальными стандартами.</a:t>
            </a:r>
          </a:p>
          <a:p>
            <a:pPr marL="0" indent="361950" algn="just">
              <a:lnSpc>
                <a:spcPct val="150000"/>
              </a:lnSpc>
            </a:pPr>
            <a:r>
              <a:rPr sz="1400">
                <a:solidFill>
                  <a:schemeClr val="tx1"/>
                </a:solidFill>
                <a:latin typeface="Times New Roman"/>
                <a:ea typeface="Times New Roman"/>
                <a:cs typeface="Times New Roman"/>
              </a:rPr>
              <a:t>Изучив Описание объекта закупки, Комиссия приходит к выводу, что требования о согласовании составов асфальтобетонных смесей</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с Заказчиком является неправомерными.</a:t>
            </a:r>
            <a:endParaRPr sz="1800">
              <a:solidFill>
                <a:schemeClr val="tx1"/>
              </a:solidFill>
              <a:latin typeface="+mn-lt"/>
              <a:ea typeface="+mn-ea"/>
              <a:cs typeface="+mn-cs"/>
            </a:endParaRPr>
          </a:p>
          <a:p>
            <a:pPr marL="0" indent="361950" algn="just">
              <a:lnSpc>
                <a:spcPct val="150000"/>
              </a:lnSpc>
            </a:pPr>
            <a:r>
              <a:rPr sz="1400">
                <a:solidFill>
                  <a:schemeClr val="tx1"/>
                </a:solidFill>
                <a:latin typeface="Times New Roman"/>
                <a:ea typeface="Times New Roman"/>
                <a:cs typeface="Times New Roman"/>
              </a:rPr>
              <a:t>Учитывая изложенное, вышеуказанные действия Заказчика, Уполномоченного органа нарушают пункт 1 части 2 статьи 42 Закона № 44-ФЗ.</a:t>
            </a:r>
            <a:endParaRPr sz="1800">
              <a:solidFill>
                <a:schemeClr val="tx1"/>
              </a:solidFill>
              <a:latin typeface="+mn-lt"/>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GroupShape 1095"/>
        <p:cNvGrpSpPr/>
        <p:nvPr/>
      </p:nvGrpSpPr>
      <p:grpSpPr>
        <a:xfrm>
          <a:off x="0" y="0"/>
          <a:ext cx="0" cy="0"/>
          <a:chOff x="0" y="0"/>
          <a:chExt cx="0" cy="0"/>
        </a:xfrm>
      </p:grpSpPr>
      <p:pic>
        <p:nvPicPr>
          <p:cNvPr id="1097" name="Picture 1097"/>
          <p:cNvPicPr/>
          <p:nvPr/>
        </p:nvPicPr>
        <p:blipFill>
          <a:blip r:embed="rId2"/>
          <a:srcRect l="31461"/>
          <a:stretch/>
        </p:blipFill>
        <p:spPr>
          <a:xfrm>
            <a:off x="7453480" y="0"/>
            <a:ext cx="5606144" cy="6228354"/>
          </a:xfrm>
          <a:prstGeom prst="rect">
            <a:avLst/>
          </a:prstGeom>
          <a:ln>
            <a:noFill/>
          </a:ln>
        </p:spPr>
      </p:pic>
      <p:sp>
        <p:nvSpPr>
          <p:cNvPr id="1098" name="Shape 1098"/>
          <p:cNvSpPr/>
          <p:nvPr/>
        </p:nvSpPr>
        <p:spPr>
          <a:xfrm>
            <a:off x="3827538" y="754612"/>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1099" name="Shape 1099"/>
          <p:cNvSpPr txBox="1"/>
          <p:nvPr/>
        </p:nvSpPr>
        <p:spPr>
          <a:xfrm>
            <a:off x="5579942" y="692539"/>
            <a:ext cx="5921776" cy="700000"/>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поставка оборудования и выполнение работ по внедрению системы информационно – телекоммуникационной инфраструктуры </a:t>
            </a:r>
            <a:endParaRPr sz="1800">
              <a:solidFill>
                <a:schemeClr val="tx1"/>
              </a:solidFill>
              <a:latin typeface="+mn-lt"/>
              <a:ea typeface="+mn-ea"/>
              <a:cs typeface="+mn-cs"/>
            </a:endParaRPr>
          </a:p>
        </p:txBody>
      </p:sp>
      <p:pic>
        <p:nvPicPr>
          <p:cNvPr id="1101" name="Picture 1101"/>
          <p:cNvPicPr/>
          <p:nvPr/>
        </p:nvPicPr>
        <p:blipFill>
          <a:blip r:embed="rId3"/>
          <a:stretch/>
        </p:blipFill>
        <p:spPr>
          <a:xfrm>
            <a:off x="206562" y="848785"/>
            <a:ext cx="3423864" cy="3423864"/>
          </a:xfrm>
          <a:prstGeom prst="rect">
            <a:avLst/>
          </a:prstGeom>
        </p:spPr>
      </p:pic>
      <p:sp>
        <p:nvSpPr>
          <p:cNvPr id="1102" name="Shape 1102"/>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103" name="Shape 1103"/>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28/06/105-1009/2024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0173100010924000006</a:t>
            </a:r>
            <a:endParaRPr sz="1800">
              <a:solidFill>
                <a:schemeClr val="tx1"/>
              </a:solidFill>
              <a:latin typeface="+mn-lt"/>
              <a:ea typeface="+mn-ea"/>
              <a:cs typeface="+mn-cs"/>
            </a:endParaRPr>
          </a:p>
        </p:txBody>
      </p:sp>
      <p:pic>
        <p:nvPicPr>
          <p:cNvPr id="1105" name="Picture 1105"/>
          <p:cNvPicPr/>
          <p:nvPr/>
        </p:nvPicPr>
        <p:blipFill>
          <a:blip r:embed="rId4"/>
          <a:srcRect l="18378" t="22518" r="14078" b="25491"/>
          <a:stretch/>
        </p:blipFill>
        <p:spPr>
          <a:xfrm>
            <a:off x="2192549" y="3353257"/>
            <a:ext cx="1398979" cy="619418"/>
          </a:xfrm>
          <a:prstGeom prst="rect">
            <a:avLst/>
          </a:prstGeom>
        </p:spPr>
      </p:pic>
      <p:pic>
        <p:nvPicPr>
          <p:cNvPr id="1107" name="Picture 1107"/>
          <p:cNvPicPr/>
          <p:nvPr/>
        </p:nvPicPr>
        <p:blipFill>
          <a:blip r:embed="rId5"/>
          <a:srcRect l="96064" r="-2107"/>
          <a:stretch/>
        </p:blipFill>
        <p:spPr>
          <a:xfrm rot="16200000">
            <a:off x="5781177" y="447177"/>
            <a:ext cx="629646" cy="12192000"/>
          </a:xfrm>
          <a:prstGeom prst="rect">
            <a:avLst/>
          </a:prstGeom>
        </p:spPr>
      </p:pic>
      <p:sp>
        <p:nvSpPr>
          <p:cNvPr id="1108" name="Shape 1108"/>
          <p:cNvSpPr txBox="1"/>
          <p:nvPr/>
        </p:nvSpPr>
        <p:spPr>
          <a:xfrm>
            <a:off x="211873" y="163545"/>
            <a:ext cx="12333249" cy="400109"/>
          </a:xfrm>
          <a:prstGeom prst="rect">
            <a:avLst/>
          </a:prstGeom>
          <a:noFill/>
          <a:ln>
            <a:noFill/>
          </a:ln>
        </p:spPr>
        <p:txBody>
          <a:bodyPr wrap="square" lIns="91440" tIns="45720" rIns="91440" bIns="45720">
            <a:spAutoFit/>
          </a:bodyPr>
          <a:lstStyle/>
          <a:p>
            <a:pPr marL="0" indent="0" algn="l"/>
            <a:r>
              <a:rPr sz="2000" b="1" i="1">
                <a:solidFill>
                  <a:srgbClr val="123163"/>
                </a:solidFill>
                <a:latin typeface="Times New Roman"/>
                <a:ea typeface="Times New Roman"/>
                <a:cs typeface="Times New Roman"/>
              </a:rPr>
              <a:t>УКРУПНЕНИЕ ЛОТА</a:t>
            </a:r>
          </a:p>
        </p:txBody>
      </p:sp>
      <p:sp>
        <p:nvSpPr>
          <p:cNvPr id="1109" name="Shape 1109"/>
          <p:cNvSpPr/>
          <p:nvPr/>
        </p:nvSpPr>
        <p:spPr>
          <a:xfrm>
            <a:off x="315469" y="813259"/>
            <a:ext cx="3130258" cy="0"/>
          </a:xfrm>
          <a:prstGeom prst="line">
            <a:avLst/>
          </a:prstGeom>
          <a:ln w="28575">
            <a:solidFill>
              <a:srgbClr val="A7D1EB"/>
            </a:solidFill>
            <a:prstDash val="solid"/>
          </a:ln>
        </p:spPr>
        <p:style>
          <a:lnRef idx="0">
            <a:scrgbClr r="0" g="0" b="0"/>
          </a:lnRef>
          <a:fillRef idx="0">
            <a:schemeClr val="accent1"/>
          </a:fillRef>
          <a:effectRef idx="0">
            <a:scrgbClr r="0" g="0" b="0"/>
          </a:effectRef>
          <a:fontRef idx="none"/>
        </p:style>
      </p:sp>
      <p:sp>
        <p:nvSpPr>
          <p:cNvPr id="1110" name="Shape 1110"/>
          <p:cNvSpPr/>
          <p:nvPr/>
        </p:nvSpPr>
        <p:spPr>
          <a:xfrm>
            <a:off x="3825769" y="1381129"/>
            <a:ext cx="802206"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sp>
        <p:nvSpPr>
          <p:cNvPr id="1111" name="Shape 1111"/>
          <p:cNvSpPr/>
          <p:nvPr/>
        </p:nvSpPr>
        <p:spPr>
          <a:xfrm>
            <a:off x="3875275" y="2340243"/>
            <a:ext cx="7623754" cy="1815882"/>
          </a:xfrm>
          <a:prstGeom prst="rect">
            <a:avLst/>
          </a:prstGeom>
        </p:spPr>
        <p:txBody>
          <a:bodyPr wrap="square" lIns="91440" tIns="45720" rIns="91440" bIns="45720">
            <a:spAutoFit/>
          </a:bodyPr>
          <a:lstStyle/>
          <a:p>
            <a:pPr marL="0" indent="361950" algn="just"/>
            <a:r>
              <a:rPr sz="1400">
                <a:solidFill>
                  <a:schemeClr val="tx1"/>
                </a:solidFill>
                <a:latin typeface="Times New Roman"/>
                <a:ea typeface="Times New Roman"/>
                <a:cs typeface="Times New Roman"/>
              </a:rPr>
              <a:t>В соответствии с пунктом 1.5 Технического задания поставка оборудования и выполнение работ по внедрению системы ИТИ, включая монтаж комплектов узлов подсистем ИТИ, осуществляется в соответствии с отгрузочными разнарядками, формируемыми заказчиком по мере необходимости, но не реже одного раза в месяц, </a:t>
            </a:r>
            <a:r>
              <a:rPr sz="1400" b="1" i="1">
                <a:solidFill>
                  <a:schemeClr val="tx1"/>
                </a:solidFill>
                <a:latin typeface="Times New Roman"/>
                <a:ea typeface="Times New Roman"/>
                <a:cs typeface="Times New Roman"/>
              </a:rPr>
              <a:t>по адресам грузополучателей из Адресных перечней № 1, № 2. </a:t>
            </a:r>
            <a:endParaRPr sz="1800">
              <a:solidFill>
                <a:schemeClr val="tx1"/>
              </a:solidFill>
              <a:latin typeface="+mn-lt"/>
              <a:ea typeface="+mn-ea"/>
              <a:cs typeface="+mn-cs"/>
            </a:endParaRPr>
          </a:p>
          <a:p>
            <a:pPr marL="0" indent="361950" algn="just"/>
            <a:r>
              <a:rPr sz="1400">
                <a:solidFill>
                  <a:schemeClr val="tx1"/>
                </a:solidFill>
                <a:latin typeface="Times New Roman"/>
                <a:ea typeface="Times New Roman"/>
                <a:cs typeface="Times New Roman"/>
              </a:rPr>
              <a:t>Пунктом 4 Технического задания предусмотрено, что исполнитель должен выполнить следующие работы в отношении площадок, указанных в </a:t>
            </a:r>
            <a:r>
              <a:rPr sz="1400" b="1" i="1">
                <a:solidFill>
                  <a:schemeClr val="tx1"/>
                </a:solidFill>
                <a:latin typeface="Times New Roman"/>
                <a:ea typeface="Times New Roman"/>
                <a:cs typeface="Times New Roman"/>
              </a:rPr>
              <a:t>Адресном перечне № 1</a:t>
            </a:r>
            <a:r>
              <a:rPr sz="1400" i="1">
                <a:solidFill>
                  <a:schemeClr val="tx1"/>
                </a:solidFill>
                <a:latin typeface="Times New Roman"/>
                <a:ea typeface="Times New Roman"/>
                <a:cs typeface="Times New Roman"/>
              </a:rPr>
              <a:t>: </a:t>
            </a:r>
            <a:r>
              <a:rPr sz="1400" b="1" i="1">
                <a:solidFill>
                  <a:schemeClr val="tx1"/>
                </a:solidFill>
                <a:latin typeface="Times New Roman"/>
                <a:ea typeface="Times New Roman"/>
                <a:cs typeface="Times New Roman"/>
              </a:rPr>
              <a:t>разработка</a:t>
            </a:r>
            <a:r>
              <a:rPr sz="1400" i="1">
                <a:solidFill>
                  <a:schemeClr val="tx1"/>
                </a:solidFill>
                <a:latin typeface="Times New Roman"/>
                <a:ea typeface="Times New Roman"/>
                <a:cs typeface="Times New Roman"/>
              </a:rPr>
              <a:t> </a:t>
            </a:r>
            <a:r>
              <a:rPr sz="1400">
                <a:solidFill>
                  <a:schemeClr val="tx1"/>
                </a:solidFill>
                <a:latin typeface="Times New Roman"/>
                <a:ea typeface="Times New Roman"/>
                <a:cs typeface="Times New Roman"/>
              </a:rPr>
              <a:t>сопроводительной документации системы ИТИ, </a:t>
            </a:r>
            <a:r>
              <a:rPr sz="1400" b="1" i="1">
                <a:solidFill>
                  <a:schemeClr val="tx1"/>
                </a:solidFill>
                <a:latin typeface="Times New Roman"/>
                <a:ea typeface="Times New Roman"/>
                <a:cs typeface="Times New Roman"/>
              </a:rPr>
              <a:t>внедрение</a:t>
            </a:r>
            <a:r>
              <a:rPr sz="1400">
                <a:solidFill>
                  <a:schemeClr val="tx1"/>
                </a:solidFill>
                <a:latin typeface="Times New Roman"/>
                <a:ea typeface="Times New Roman"/>
                <a:cs typeface="Times New Roman"/>
              </a:rPr>
              <a:t> системы ИТИ.</a:t>
            </a:r>
          </a:p>
        </p:txBody>
      </p:sp>
      <p:sp>
        <p:nvSpPr>
          <p:cNvPr id="1112" name="Shape 1112"/>
          <p:cNvSpPr/>
          <p:nvPr/>
        </p:nvSpPr>
        <p:spPr>
          <a:xfrm>
            <a:off x="4627976" y="1318373"/>
            <a:ext cx="6802023" cy="699999"/>
          </a:xfrm>
          <a:prstGeom prst="rect">
            <a:avLst/>
          </a:prstGeom>
        </p:spPr>
        <p:txBody>
          <a:bodyPr wrap="square" lIns="91440" tIns="45720" rIns="91440" bIns="45720">
            <a:spAutoFit/>
          </a:bodyPr>
          <a:lstStyle/>
          <a:p>
            <a:pPr marL="0" indent="0" algn="l">
              <a:lnSpc>
                <a:spcPct val="150000"/>
              </a:lnSpc>
            </a:pPr>
            <a:r>
              <a:rPr sz="1400">
                <a:solidFill>
                  <a:schemeClr val="tx1"/>
                </a:solidFill>
                <a:latin typeface="Times New Roman"/>
                <a:ea typeface="Times New Roman"/>
                <a:cs typeface="Times New Roman"/>
              </a:rPr>
              <a:t>неправомерно объединены в один лот товары, работы и услуги, не имеющие технологическую и функциональную связь между собой</a:t>
            </a:r>
            <a:endParaRPr sz="1800">
              <a:solidFill>
                <a:schemeClr val="tx1"/>
              </a:solidFill>
              <a:latin typeface="+mn-lt"/>
              <a:ea typeface="+mn-ea"/>
              <a:cs typeface="+mn-cs"/>
            </a:endParaRPr>
          </a:p>
        </p:txBody>
      </p:sp>
      <p:sp>
        <p:nvSpPr>
          <p:cNvPr id="1113" name="Shape 1113"/>
          <p:cNvSpPr/>
          <p:nvPr/>
        </p:nvSpPr>
        <p:spPr>
          <a:xfrm>
            <a:off x="3825769" y="2022094"/>
            <a:ext cx="2004395"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1114" name="Shape 1114"/>
          <p:cNvSpPr/>
          <p:nvPr/>
        </p:nvSpPr>
        <p:spPr>
          <a:xfrm>
            <a:off x="397726" y="4106979"/>
            <a:ext cx="11032273" cy="2246769"/>
          </a:xfrm>
          <a:prstGeom prst="rect">
            <a:avLst/>
          </a:prstGeom>
        </p:spPr>
        <p:txBody>
          <a:bodyPr wrap="square" lIns="91440" tIns="45720" rIns="91440" bIns="45720">
            <a:spAutoFit/>
          </a:bodyPr>
          <a:lstStyle/>
          <a:p>
            <a:pPr marL="0" indent="361950" algn="just"/>
            <a:r>
              <a:rPr sz="1400">
                <a:solidFill>
                  <a:schemeClr val="tx1"/>
                </a:solidFill>
                <a:latin typeface="Times New Roman"/>
                <a:ea typeface="Times New Roman"/>
                <a:cs typeface="Times New Roman"/>
              </a:rPr>
              <a:t>Представители Заказчика на заседании Комиссии пояснили, что Адресный перечень № 1 включает в себя адреса Росреестра, при этом </a:t>
            </a:r>
            <a:r>
              <a:rPr sz="1400" b="1" i="1">
                <a:solidFill>
                  <a:schemeClr val="tx1"/>
                </a:solidFill>
                <a:latin typeface="Times New Roman"/>
                <a:ea typeface="Times New Roman"/>
                <a:cs typeface="Times New Roman"/>
              </a:rPr>
              <a:t>Адресный перечень № 2 </a:t>
            </a:r>
            <a:r>
              <a:rPr sz="1400">
                <a:solidFill>
                  <a:schemeClr val="tx1"/>
                </a:solidFill>
                <a:latin typeface="Times New Roman"/>
                <a:ea typeface="Times New Roman"/>
                <a:cs typeface="Times New Roman"/>
              </a:rPr>
              <a:t>включает в себя 1 187 адресов Роскадастра. Кроме того, в адрес Роскадастра исполнителем </a:t>
            </a:r>
            <a:r>
              <a:rPr sz="1400" b="1" i="1">
                <a:solidFill>
                  <a:schemeClr val="tx1"/>
                </a:solidFill>
                <a:latin typeface="Times New Roman"/>
                <a:ea typeface="Times New Roman"/>
                <a:cs typeface="Times New Roman"/>
              </a:rPr>
              <a:t>требуется </a:t>
            </a:r>
            <a:r>
              <a:rPr sz="1400">
                <a:solidFill>
                  <a:schemeClr val="tx1"/>
                </a:solidFill>
                <a:latin typeface="Times New Roman"/>
                <a:ea typeface="Times New Roman"/>
                <a:cs typeface="Times New Roman"/>
              </a:rPr>
              <a:t>осуществление </a:t>
            </a:r>
            <a:r>
              <a:rPr sz="1400" b="1" i="1">
                <a:solidFill>
                  <a:schemeClr val="tx1"/>
                </a:solidFill>
                <a:latin typeface="Times New Roman"/>
                <a:ea typeface="Times New Roman"/>
                <a:cs typeface="Times New Roman"/>
              </a:rPr>
              <a:t>поставки и монтаж оборудования</a:t>
            </a:r>
            <a:r>
              <a:rPr sz="1400">
                <a:solidFill>
                  <a:schemeClr val="tx1"/>
                </a:solidFill>
                <a:latin typeface="Times New Roman"/>
                <a:ea typeface="Times New Roman"/>
                <a:cs typeface="Times New Roman"/>
              </a:rPr>
              <a:t>, в то время как </a:t>
            </a:r>
            <a:r>
              <a:rPr sz="1400" b="1" i="1">
                <a:solidFill>
                  <a:schemeClr val="tx1"/>
                </a:solidFill>
                <a:latin typeface="Times New Roman"/>
                <a:ea typeface="Times New Roman"/>
                <a:cs typeface="Times New Roman"/>
              </a:rPr>
              <a:t>внедрение </a:t>
            </a:r>
            <a:r>
              <a:rPr sz="1400">
                <a:solidFill>
                  <a:schemeClr val="tx1"/>
                </a:solidFill>
                <a:latin typeface="Times New Roman"/>
                <a:ea typeface="Times New Roman"/>
                <a:cs typeface="Times New Roman"/>
              </a:rPr>
              <a:t>системы ИТИ будет произведено </a:t>
            </a:r>
            <a:r>
              <a:rPr sz="1400" b="1" i="1">
                <a:solidFill>
                  <a:schemeClr val="tx1"/>
                </a:solidFill>
                <a:latin typeface="Times New Roman"/>
                <a:ea typeface="Times New Roman"/>
                <a:cs typeface="Times New Roman"/>
              </a:rPr>
              <a:t>собственными силами Заказчика. </a:t>
            </a:r>
            <a:endParaRPr sz="1800">
              <a:solidFill>
                <a:schemeClr val="tx1"/>
              </a:solidFill>
              <a:latin typeface="+mn-lt"/>
              <a:ea typeface="+mn-ea"/>
              <a:cs typeface="+mn-cs"/>
            </a:endParaRPr>
          </a:p>
          <a:p>
            <a:pPr marL="0" indent="361950" algn="just"/>
            <a:r>
              <a:rPr sz="1400">
                <a:solidFill>
                  <a:schemeClr val="tx1"/>
                </a:solidFill>
                <a:latin typeface="Times New Roman"/>
                <a:ea typeface="Times New Roman"/>
                <a:cs typeface="Times New Roman"/>
              </a:rPr>
              <a:t>Таким образом, Комиссией установлено, что Заказчиком в Техническом задании </a:t>
            </a:r>
            <a:r>
              <a:rPr sz="1400" b="1">
                <a:solidFill>
                  <a:schemeClr val="tx1"/>
                </a:solidFill>
                <a:latin typeface="Times New Roman"/>
                <a:ea typeface="Times New Roman"/>
                <a:cs typeface="Times New Roman"/>
              </a:rPr>
              <a:t>неправомерно</a:t>
            </a:r>
            <a:r>
              <a:rPr sz="1400">
                <a:solidFill>
                  <a:schemeClr val="tx1"/>
                </a:solidFill>
                <a:latin typeface="Times New Roman"/>
                <a:ea typeface="Times New Roman"/>
                <a:cs typeface="Times New Roman"/>
              </a:rPr>
              <a:t> предусмотрено одновременная поставка, монтаж оборудования и выполнение работ по внедрению системы ИТИ в адрес грузополучателей в соответствии с Адресным перечнем № 1 и исключительно поставка и монтаж оборудования в адрес грузополучателей в соответствии с Адресным перечнем № 2. 	</a:t>
            </a:r>
            <a:endParaRPr sz="1800">
              <a:solidFill>
                <a:schemeClr val="tx1"/>
              </a:solidFill>
              <a:latin typeface="+mn-lt"/>
              <a:ea typeface="+mn-ea"/>
              <a:cs typeface="+mn-cs"/>
            </a:endParaRPr>
          </a:p>
          <a:p>
            <a:pPr marL="0" indent="361950" algn="just"/>
            <a:r>
              <a:rPr sz="1400">
                <a:solidFill>
                  <a:schemeClr val="tx1"/>
                </a:solidFill>
                <a:latin typeface="Times New Roman"/>
                <a:ea typeface="Times New Roman"/>
                <a:cs typeface="Times New Roman"/>
              </a:rPr>
              <a:t>Кроме того, монтаж и настройка оборудования по всей стране также ограничивает круг потенциальных участников и влечет за собой невозможность подачи заявки лицам, не имеющим достаточного количества квалифицированного персонала для выполнения такого рода работ. Кроме того, монтирование оборудования по всей стране влечет за собой дополнительную финансовую нагрузку на исполнителя.</a:t>
            </a:r>
            <a:endParaRPr sz="1800">
              <a:solidFill>
                <a:schemeClr val="tx1"/>
              </a:solidFill>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GroupShape 109"/>
        <p:cNvGrpSpPr/>
        <p:nvPr/>
      </p:nvGrpSpPr>
      <p:grpSpPr>
        <a:xfrm>
          <a:off x="0" y="0"/>
          <a:ext cx="0" cy="0"/>
          <a:chOff x="0" y="0"/>
          <a:chExt cx="0" cy="0"/>
        </a:xfrm>
      </p:grpSpPr>
      <p:pic>
        <p:nvPicPr>
          <p:cNvPr id="111" name="Picture 111"/>
          <p:cNvPicPr/>
          <p:nvPr/>
        </p:nvPicPr>
        <p:blipFill>
          <a:blip r:embed="rId2"/>
          <a:srcRect l="31461"/>
          <a:stretch/>
        </p:blipFill>
        <p:spPr>
          <a:xfrm>
            <a:off x="2750609" y="63500"/>
            <a:ext cx="6586008" cy="6794500"/>
          </a:xfrm>
          <a:prstGeom prst="rect">
            <a:avLst/>
          </a:prstGeom>
          <a:ln>
            <a:noFill/>
          </a:ln>
        </p:spPr>
      </p:pic>
      <p:sp>
        <p:nvSpPr>
          <p:cNvPr id="112" name="Shape 112"/>
          <p:cNvSpPr txBox="1"/>
          <p:nvPr/>
        </p:nvSpPr>
        <p:spPr>
          <a:xfrm>
            <a:off x="277283" y="76039"/>
            <a:ext cx="11537950" cy="799363"/>
          </a:xfrm>
          <a:prstGeom prst="rect">
            <a:avLst/>
          </a:prstGeom>
        </p:spPr>
        <p:txBody>
          <a:bodyPr lIns="0" tIns="42333" rIns="0" bIns="0" anchor="ctr">
            <a:spAutoFit/>
          </a:bodyPr>
          <a:lstStyle>
            <a:defPPr/>
            <a:lvl1pPr marL="0" lvl="0" indent="0" algn="l">
              <a:defRPr sz="1800">
                <a:solidFill>
                  <a:schemeClr val="tx1"/>
                </a:solidFill>
                <a:latin typeface="Calibri"/>
                <a:ea typeface="Calibri"/>
                <a:cs typeface="Calibri"/>
              </a:defRPr>
            </a:lvl1pPr>
            <a:lvl2pPr marL="742950" lvl="1" indent="-285750" algn="l">
              <a:defRPr sz="1800">
                <a:solidFill>
                  <a:schemeClr val="tx1"/>
                </a:solidFill>
                <a:latin typeface="Calibri"/>
                <a:ea typeface="Calibri"/>
                <a:cs typeface="Calibri"/>
              </a:defRPr>
            </a:lvl2pPr>
            <a:lvl3pPr marL="1143000" lvl="2" indent="-228600" algn="l">
              <a:defRPr sz="1800">
                <a:solidFill>
                  <a:schemeClr val="tx1"/>
                </a:solidFill>
                <a:latin typeface="Calibri"/>
                <a:ea typeface="Calibri"/>
                <a:cs typeface="Calibri"/>
              </a:defRPr>
            </a:lvl3pPr>
            <a:lvl4pPr marL="1600200" lvl="3" indent="-228600" algn="l">
              <a:defRPr sz="1800">
                <a:solidFill>
                  <a:schemeClr val="tx1"/>
                </a:solidFill>
                <a:latin typeface="Calibri"/>
                <a:ea typeface="Calibri"/>
                <a:cs typeface="Calibri"/>
              </a:defRPr>
            </a:lvl4pPr>
            <a:lvl5pPr marL="2057400" lvl="4" indent="-228600" algn="l">
              <a:defRPr sz="1800">
                <a:solidFill>
                  <a:schemeClr val="tx1"/>
                </a:solidFill>
                <a:latin typeface="Calibri"/>
                <a:ea typeface="Calibri"/>
                <a:cs typeface="Calibri"/>
              </a:defRPr>
            </a:lvl5pPr>
            <a:lvl6pPr marL="2514600" lvl="5" indent="-228600" algn="l">
              <a:defRPr sz="1800">
                <a:solidFill>
                  <a:schemeClr val="tx1"/>
                </a:solidFill>
                <a:latin typeface="Calibri"/>
                <a:ea typeface="Calibri"/>
                <a:cs typeface="Calibri"/>
              </a:defRPr>
            </a:lvl6pPr>
            <a:lvl7pPr marL="2971800" lvl="6" indent="-228600" algn="l">
              <a:defRPr sz="1800">
                <a:solidFill>
                  <a:schemeClr val="tx1"/>
                </a:solidFill>
                <a:latin typeface="Calibri"/>
                <a:ea typeface="Calibri"/>
                <a:cs typeface="Calibri"/>
              </a:defRPr>
            </a:lvl7pPr>
            <a:lvl8pPr marL="3429000" lvl="7" indent="-228600" algn="l">
              <a:defRPr sz="1800">
                <a:solidFill>
                  <a:schemeClr val="tx1"/>
                </a:solidFill>
                <a:latin typeface="Calibri"/>
                <a:ea typeface="Calibri"/>
                <a:cs typeface="Calibri"/>
              </a:defRPr>
            </a:lvl8pPr>
            <a:lvl9pPr marL="3886200" lvl="8" indent="-228600" algn="l">
              <a:defRPr sz="1800">
                <a:solidFill>
                  <a:schemeClr val="tx1"/>
                </a:solidFill>
                <a:latin typeface="Calibri"/>
                <a:ea typeface="Calibri"/>
                <a:cs typeface="Calibri"/>
              </a:defRPr>
            </a:lvl9pPr>
          </a:lstStyle>
          <a:p>
            <a:pPr marL="0" indent="0" algn="ctr">
              <a:lnSpc>
                <a:spcPts val="2800"/>
              </a:lnSpc>
              <a:spcBef>
                <a:spcPts val="333"/>
              </a:spcBef>
            </a:pPr>
            <a:r>
              <a:rPr sz="2800" b="1">
                <a:solidFill>
                  <a:srgbClr val="0B5D97"/>
                </a:solidFill>
                <a:latin typeface="Times New Roman"/>
                <a:ea typeface="Times New Roman"/>
                <a:cs typeface="Times New Roman"/>
              </a:rPr>
              <a:t>ПРЕИМУЩЕСТВО</a:t>
            </a:r>
          </a:p>
          <a:p>
            <a:pPr marL="0" indent="0" algn="ctr">
              <a:lnSpc>
                <a:spcPts val="2800"/>
              </a:lnSpc>
              <a:spcBef>
                <a:spcPts val="333"/>
              </a:spcBef>
            </a:pPr>
            <a:r>
              <a:rPr sz="1400" i="1">
                <a:solidFill>
                  <a:srgbClr val="1C1C21"/>
                </a:solidFill>
                <a:latin typeface="Times New Roman"/>
                <a:ea typeface="Times New Roman"/>
                <a:cs typeface="Times New Roman"/>
              </a:rPr>
              <a:t>Преимущество даётся российским товарам при сравнении предложений</a:t>
            </a:r>
            <a:endParaRPr sz="2800" b="1">
              <a:solidFill>
                <a:srgbClr val="055967"/>
              </a:solidFill>
              <a:latin typeface="Times New Roman"/>
              <a:ea typeface="Times New Roman"/>
              <a:cs typeface="Times New Roman"/>
            </a:endParaRPr>
          </a:p>
        </p:txBody>
      </p:sp>
      <p:sp>
        <p:nvSpPr>
          <p:cNvPr id="113" name="Shape 113"/>
          <p:cNvSpPr txBox="1"/>
          <p:nvPr/>
        </p:nvSpPr>
        <p:spPr>
          <a:xfrm>
            <a:off x="219076" y="933450"/>
            <a:ext cx="11596158" cy="5838778"/>
          </a:xfrm>
          <a:prstGeom prst="rect">
            <a:avLst/>
          </a:prstGeom>
          <a:noFill/>
        </p:spPr>
        <p:txBody>
          <a:bodyPr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ctr"/>
            <a:r>
              <a:rPr sz="1867" err="1">
                <a:solidFill>
                  <a:srgbClr val="000000"/>
                </a:solidFill>
                <a:latin typeface="Times New Roman"/>
                <a:ea typeface="Times New Roman"/>
                <a:cs typeface="Times New Roman"/>
              </a:rPr>
              <a:t>Постановлением</a:t>
            </a:r>
            <a:r>
              <a:rPr sz="1867">
                <a:solidFill>
                  <a:srgbClr val="000000"/>
                </a:solidFill>
                <a:latin typeface="Times New Roman"/>
                <a:ea typeface="Times New Roman"/>
                <a:cs typeface="Times New Roman"/>
              </a:rPr>
              <a:t> № 1875 «</a:t>
            </a:r>
            <a:r>
              <a:rPr sz="1867" err="1">
                <a:solidFill>
                  <a:srgbClr val="000000"/>
                </a:solidFill>
                <a:latin typeface="Times New Roman"/>
                <a:ea typeface="Times New Roman"/>
                <a:cs typeface="Times New Roman"/>
              </a:rPr>
              <a:t>защитная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мера</a:t>
            </a:r>
            <a:r>
              <a:rPr sz="1867">
                <a:solidFill>
                  <a:srgbClr val="000000"/>
                </a:solidFill>
                <a:latin typeface="Times New Roman"/>
                <a:ea typeface="Times New Roman"/>
                <a:cs typeface="Times New Roman"/>
              </a:rPr>
              <a:t> в </a:t>
            </a:r>
            <a:r>
              <a:rPr sz="1867" err="1">
                <a:solidFill>
                  <a:srgbClr val="000000"/>
                </a:solidFill>
                <a:latin typeface="Times New Roman"/>
                <a:ea typeface="Times New Roman"/>
                <a:cs typeface="Times New Roman"/>
              </a:rPr>
              <a:t>виде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преимущества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введена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исключительно</a:t>
            </a:r>
            <a:r>
              <a:rPr sz="1867">
                <a:solidFill>
                  <a:srgbClr val="000000"/>
                </a:solidFill>
                <a:latin typeface="Times New Roman"/>
                <a:ea typeface="Times New Roman"/>
                <a:cs typeface="Times New Roman"/>
              </a:rPr>
              <a:t> в </a:t>
            </a:r>
            <a:r>
              <a:rPr sz="1867" err="1">
                <a:solidFill>
                  <a:srgbClr val="000000"/>
                </a:solidFill>
                <a:latin typeface="Times New Roman"/>
                <a:ea typeface="Times New Roman"/>
                <a:cs typeface="Times New Roman"/>
              </a:rPr>
              <a:t>отношении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товаров</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товаров</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российского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происхождения</a:t>
            </a:r>
            <a:r>
              <a:rPr sz="1867">
                <a:solidFill>
                  <a:srgbClr val="000000"/>
                </a:solidFill>
                <a:latin typeface="Times New Roman"/>
                <a:ea typeface="Times New Roman"/>
                <a:cs typeface="Times New Roman"/>
              </a:rPr>
              <a:t>, в </a:t>
            </a:r>
            <a:r>
              <a:rPr sz="1867" err="1">
                <a:solidFill>
                  <a:srgbClr val="000000"/>
                </a:solidFill>
                <a:latin typeface="Times New Roman"/>
                <a:ea typeface="Times New Roman"/>
                <a:cs typeface="Times New Roman"/>
              </a:rPr>
              <a:t>том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числе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поставляемых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выполнении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закупаемых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работ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оказании</a:t>
            </a:r>
            <a:endParaRPr sz="1800">
              <a:solidFill>
                <a:schemeClr val="tx1"/>
              </a:solidFill>
              <a:latin typeface="+mn-lt"/>
              <a:ea typeface="+mn-ea"/>
              <a:cs typeface="+mn-cs"/>
            </a:endParaRPr>
          </a:p>
          <a:p>
            <a:pPr marL="0" indent="0" algn="ctr"/>
            <a:r>
              <a:rPr sz="1867" err="1">
                <a:solidFill>
                  <a:srgbClr val="000000"/>
                </a:solidFill>
                <a:latin typeface="Times New Roman"/>
                <a:ea typeface="Times New Roman"/>
                <a:cs typeface="Times New Roman"/>
              </a:rPr>
              <a:t>закупаемых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услуг</a:t>
            </a:r>
            <a:r>
              <a:rPr sz="1867">
                <a:solidFill>
                  <a:srgbClr val="000000"/>
                </a:solidFill>
                <a:latin typeface="Times New Roman"/>
                <a:ea typeface="Times New Roman"/>
                <a:cs typeface="Times New Roman"/>
              </a:rPr>
              <a:t>).</a:t>
            </a:r>
            <a:endParaRPr sz="1800">
              <a:solidFill>
                <a:schemeClr val="tx1"/>
              </a:solidFill>
              <a:latin typeface="+mn-lt"/>
              <a:ea typeface="+mn-ea"/>
              <a:cs typeface="+mn-cs"/>
            </a:endParaRPr>
          </a:p>
          <a:p>
            <a:pPr marL="0" indent="0" algn="ctr"/>
            <a:r>
              <a:rPr sz="1867" err="1">
                <a:solidFill>
                  <a:srgbClr val="000000"/>
                </a:solidFill>
                <a:latin typeface="Times New Roman"/>
                <a:ea typeface="Times New Roman"/>
                <a:cs typeface="Times New Roman"/>
              </a:rPr>
              <a:t>Соответственно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преимущество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применяется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если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объектом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закупки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предметом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закупки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являются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исключительно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работы</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услуги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выполнении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оказании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которых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поставка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заказчику</a:t>
            </a:r>
            <a:r>
              <a:rPr sz="1867">
                <a:solidFill>
                  <a:srgbClr val="000000"/>
                </a:solidFill>
                <a:latin typeface="Times New Roman"/>
                <a:ea typeface="Times New Roman"/>
                <a:cs typeface="Times New Roman"/>
              </a:rPr>
              <a:t/>
            </a:r>
            <a:br>
              <a:rPr sz="1867">
                <a:solidFill>
                  <a:srgbClr val="000000"/>
                </a:solidFill>
                <a:latin typeface="Times New Roman"/>
                <a:ea typeface="Times New Roman"/>
                <a:cs typeface="Times New Roman"/>
              </a:rPr>
            </a:br>
            <a:r>
              <a:rPr sz="1867" err="1">
                <a:solidFill>
                  <a:srgbClr val="000000"/>
                </a:solidFill>
                <a:latin typeface="Times New Roman"/>
                <a:ea typeface="Times New Roman"/>
                <a:cs typeface="Times New Roman"/>
              </a:rPr>
              <a:t>не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осуществляется</a:t>
            </a:r>
            <a:r>
              <a:rPr sz="1867">
                <a:solidFill>
                  <a:srgbClr val="000000"/>
                </a:solidFill>
                <a:latin typeface="Times New Roman"/>
                <a:ea typeface="Times New Roman"/>
                <a:cs typeface="Times New Roman"/>
              </a:rPr>
              <a:t>.</a:t>
            </a:r>
            <a:endParaRPr sz="1800">
              <a:solidFill>
                <a:schemeClr val="tx1"/>
              </a:solidFill>
              <a:latin typeface="+mn-lt"/>
              <a:ea typeface="+mn-ea"/>
              <a:cs typeface="+mn-cs"/>
            </a:endParaRPr>
          </a:p>
          <a:p>
            <a:pPr marL="0" indent="0" algn="just"/>
            <a:endParaRPr sz="1867">
              <a:solidFill>
                <a:srgbClr val="000000"/>
              </a:solidFill>
              <a:latin typeface="Times New Roman"/>
              <a:ea typeface="Times New Roman"/>
              <a:cs typeface="Times New Roman"/>
            </a:endParaRPr>
          </a:p>
          <a:p>
            <a:pPr marL="0" indent="0" algn="just"/>
            <a:r>
              <a:rPr sz="1867" b="1" err="1">
                <a:solidFill>
                  <a:srgbClr val="0B5D97"/>
                </a:solidFill>
                <a:latin typeface="Times New Roman"/>
                <a:ea typeface="Times New Roman"/>
                <a:cs typeface="Times New Roman"/>
              </a:rPr>
              <a:t>Необходимо</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учитывать</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следующее</a:t>
            </a:r>
            <a:r>
              <a:rPr sz="1867" b="1">
                <a:solidFill>
                  <a:srgbClr val="0B5D97"/>
                </a:solidFill>
                <a:latin typeface="Times New Roman"/>
                <a:ea typeface="Times New Roman"/>
                <a:cs typeface="Times New Roman"/>
              </a:rPr>
              <a:t>:</a:t>
            </a:r>
            <a:endParaRPr sz="1800">
              <a:solidFill>
                <a:schemeClr val="tx1"/>
              </a:solidFill>
              <a:latin typeface="+mn-lt"/>
              <a:ea typeface="+mn-ea"/>
              <a:cs typeface="+mn-cs"/>
            </a:endParaRPr>
          </a:p>
          <a:p>
            <a:pPr marL="285764" indent="-285764" algn="just">
              <a:buClr>
                <a:srgbClr val="087082"/>
              </a:buClr>
              <a:buFont typeface="Wingdings"/>
              <a:buChar char="§"/>
            </a:pPr>
            <a:r>
              <a:rPr sz="1867" err="1">
                <a:solidFill>
                  <a:srgbClr val="000000"/>
                </a:solidFill>
                <a:latin typeface="Times New Roman"/>
                <a:ea typeface="Times New Roman"/>
                <a:cs typeface="Times New Roman"/>
              </a:rPr>
              <a:t>при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присвоении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заявкам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порядковых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номеров</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ценовое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предложение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снижается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на</a:t>
            </a:r>
            <a:r>
              <a:rPr sz="1867">
                <a:solidFill>
                  <a:srgbClr val="000000"/>
                </a:solidFill>
                <a:latin typeface="Times New Roman"/>
                <a:ea typeface="Times New Roman"/>
                <a:cs typeface="Times New Roman"/>
              </a:rPr>
              <a:t> 15% </a:t>
            </a:r>
            <a:r>
              <a:rPr sz="1867" err="1">
                <a:solidFill>
                  <a:srgbClr val="000000"/>
                </a:solidFill>
                <a:latin typeface="Times New Roman"/>
                <a:ea typeface="Times New Roman"/>
                <a:cs typeface="Times New Roman"/>
              </a:rPr>
              <a:t>или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увеличивается</a:t>
            </a:r>
            <a:r>
              <a:rPr sz="1867">
                <a:solidFill>
                  <a:srgbClr val="000000"/>
                </a:solidFill>
                <a:latin typeface="Times New Roman"/>
                <a:ea typeface="Times New Roman"/>
                <a:cs typeface="Times New Roman"/>
              </a:rPr>
              <a:t/>
            </a:r>
            <a:br>
              <a:rPr sz="1867">
                <a:solidFill>
                  <a:srgbClr val="000000"/>
                </a:solidFill>
                <a:latin typeface="Times New Roman"/>
                <a:ea typeface="Times New Roman"/>
                <a:cs typeface="Times New Roman"/>
              </a:rPr>
            </a:br>
            <a:r>
              <a:rPr sz="1867" err="1">
                <a:solidFill>
                  <a:srgbClr val="000000"/>
                </a:solidFill>
                <a:latin typeface="Times New Roman"/>
                <a:ea typeface="Times New Roman"/>
                <a:cs typeface="Times New Roman"/>
              </a:rPr>
              <a:t>на</a:t>
            </a:r>
            <a:r>
              <a:rPr sz="1867">
                <a:solidFill>
                  <a:srgbClr val="000000"/>
                </a:solidFill>
                <a:latin typeface="Times New Roman"/>
                <a:ea typeface="Times New Roman"/>
                <a:cs typeface="Times New Roman"/>
              </a:rPr>
              <a:t> 15% (в </a:t>
            </a:r>
            <a:r>
              <a:rPr sz="1867" err="1">
                <a:solidFill>
                  <a:srgbClr val="000000"/>
                </a:solidFill>
                <a:latin typeface="Times New Roman"/>
                <a:ea typeface="Times New Roman"/>
                <a:cs typeface="Times New Roman"/>
              </a:rPr>
              <a:t>случае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подачи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предложения</a:t>
            </a:r>
            <a:r>
              <a:rPr sz="1867">
                <a:solidFill>
                  <a:srgbClr val="000000"/>
                </a:solidFill>
                <a:latin typeface="Times New Roman"/>
                <a:ea typeface="Times New Roman"/>
                <a:cs typeface="Times New Roman"/>
              </a:rPr>
              <a:t> о </a:t>
            </a:r>
            <a:r>
              <a:rPr sz="1867" err="1">
                <a:solidFill>
                  <a:srgbClr val="000000"/>
                </a:solidFill>
                <a:latin typeface="Times New Roman"/>
                <a:ea typeface="Times New Roman"/>
                <a:cs typeface="Times New Roman"/>
              </a:rPr>
              <a:t>размере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платы</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заключение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договора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если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участник</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предлагает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только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российского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происхождения</a:t>
            </a:r>
            <a:r>
              <a:rPr sz="1867">
                <a:solidFill>
                  <a:srgbClr val="000000"/>
                </a:solidFill>
                <a:latin typeface="Times New Roman"/>
                <a:ea typeface="Times New Roman"/>
                <a:cs typeface="Times New Roman"/>
              </a:rPr>
              <a:t>;</a:t>
            </a:r>
          </a:p>
          <a:p>
            <a:pPr marL="285764" indent="-285764" algn="just">
              <a:buClr>
                <a:srgbClr val="087082"/>
              </a:buClr>
              <a:buFont typeface="Wingdings"/>
              <a:buChar char="§"/>
            </a:pPr>
            <a:r>
              <a:rPr sz="1867" err="1">
                <a:solidFill>
                  <a:srgbClr val="000000"/>
                </a:solidFill>
                <a:latin typeface="Times New Roman"/>
                <a:ea typeface="Times New Roman"/>
                <a:cs typeface="Times New Roman"/>
              </a:rPr>
              <a:t>контракт</a:t>
            </a:r>
            <a:r>
              <a:rPr sz="1867">
                <a:solidFill>
                  <a:srgbClr val="000000"/>
                </a:solidFill>
                <a:latin typeface="Times New Roman"/>
                <a:ea typeface="Times New Roman"/>
                <a:cs typeface="Times New Roman"/>
              </a:rPr>
              <a:t> с </a:t>
            </a:r>
            <a:r>
              <a:rPr sz="1867" err="1">
                <a:solidFill>
                  <a:srgbClr val="000000"/>
                </a:solidFill>
                <a:latin typeface="Times New Roman"/>
                <a:ea typeface="Times New Roman"/>
                <a:cs typeface="Times New Roman"/>
              </a:rPr>
              <a:t>таким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участником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заключается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цене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без</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учета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снижения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либо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увеличения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ценового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предложения</a:t>
            </a:r>
            <a:r>
              <a:rPr sz="1867">
                <a:solidFill>
                  <a:srgbClr val="000000"/>
                </a:solidFill>
                <a:latin typeface="Times New Roman"/>
                <a:ea typeface="Times New Roman"/>
                <a:cs typeface="Times New Roman"/>
              </a:rPr>
              <a:t>;</a:t>
            </a:r>
          </a:p>
          <a:p>
            <a:pPr marL="285764" indent="-285764" algn="just">
              <a:buClr>
                <a:srgbClr val="087082"/>
              </a:buClr>
              <a:buFont typeface="Wingdings"/>
              <a:buChar char="§"/>
            </a:pPr>
            <a:r>
              <a:rPr sz="1867" err="1">
                <a:solidFill>
                  <a:srgbClr val="000000"/>
                </a:solidFill>
                <a:latin typeface="Times New Roman"/>
                <a:ea typeface="Times New Roman"/>
                <a:cs typeface="Times New Roman"/>
              </a:rPr>
              <a:t>если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договор</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предусматривает</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поставку</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российского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происхождения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не</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допускается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замена</a:t>
            </a:r>
            <a:r>
              <a:rPr sz="1867">
                <a:solidFill>
                  <a:srgbClr val="000000"/>
                </a:solidFill>
                <a:latin typeface="Times New Roman"/>
                <a:ea typeface="Times New Roman"/>
                <a:cs typeface="Times New Roman"/>
              </a:rPr>
              <a:t/>
            </a:r>
            <a:br>
              <a:rPr sz="1867">
                <a:solidFill>
                  <a:srgbClr val="000000"/>
                </a:solidFill>
                <a:latin typeface="Times New Roman"/>
                <a:ea typeface="Times New Roman"/>
                <a:cs typeface="Times New Roman"/>
              </a:rPr>
            </a:br>
            <a:r>
              <a:rPr sz="1867" err="1">
                <a:solidFill>
                  <a:srgbClr val="000000"/>
                </a:solidFill>
                <a:latin typeface="Times New Roman"/>
                <a:ea typeface="Times New Roman"/>
                <a:cs typeface="Times New Roman"/>
              </a:rPr>
              <a:t>на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происхождения</a:t>
            </a:r>
            <a:r>
              <a:rPr sz="1867">
                <a:solidFill>
                  <a:srgbClr val="000000"/>
                </a:solidFill>
                <a:latin typeface="Times New Roman"/>
                <a:ea typeface="Times New Roman"/>
                <a:cs typeface="Times New Roman"/>
              </a:rPr>
              <a:t>.</a:t>
            </a:r>
          </a:p>
          <a:p>
            <a:pPr marL="0" indent="0" algn="just"/>
            <a:endParaRPr sz="1867">
              <a:solidFill>
                <a:srgbClr val="000000"/>
              </a:solidFill>
              <a:latin typeface="Times New Roman"/>
              <a:ea typeface="Times New Roman"/>
              <a:cs typeface="Times New Roman"/>
            </a:endParaRPr>
          </a:p>
          <a:p>
            <a:pPr marL="0" indent="0" algn="just"/>
            <a:r>
              <a:rPr sz="1867" b="1" err="1">
                <a:solidFill>
                  <a:srgbClr val="0B5D97"/>
                </a:solidFill>
                <a:latin typeface="Times New Roman"/>
                <a:ea typeface="Times New Roman"/>
                <a:cs typeface="Times New Roman"/>
              </a:rPr>
              <a:t>Преимущество</a:t>
            </a:r>
            <a:r>
              <a:rPr sz="1867" b="1">
                <a:solidFill>
                  <a:srgbClr val="0B5D97"/>
                </a:solidFill>
                <a:latin typeface="Times New Roman"/>
                <a:ea typeface="Times New Roman"/>
                <a:cs typeface="Times New Roman"/>
              </a:rPr>
              <a:t> </a:t>
            </a:r>
            <a:r>
              <a:rPr sz="1867" b="1" err="1">
                <a:solidFill>
                  <a:srgbClr val="0B5D97"/>
                </a:solidFill>
                <a:latin typeface="Times New Roman"/>
                <a:ea typeface="Times New Roman"/>
                <a:cs typeface="Times New Roman"/>
              </a:rPr>
              <a:t>применятся</a:t>
            </a:r>
            <a:r>
              <a:rPr sz="1867" b="1">
                <a:solidFill>
                  <a:srgbClr val="0B5D97"/>
                </a:solidFill>
                <a:latin typeface="Times New Roman"/>
                <a:ea typeface="Times New Roman"/>
                <a:cs typeface="Times New Roman"/>
              </a:rPr>
              <a:t>, </a:t>
            </a:r>
            <a:r>
              <a:rPr sz="1867" err="1">
                <a:solidFill>
                  <a:srgbClr val="000000"/>
                </a:solidFill>
                <a:latin typeface="Times New Roman"/>
                <a:ea typeface="Times New Roman"/>
                <a:cs typeface="Times New Roman"/>
              </a:rPr>
              <a:t>только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если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среди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допущенных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заявок</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есть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хотя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бы</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одна</a:t>
            </a:r>
            <a:r>
              <a:rPr sz="1867">
                <a:solidFill>
                  <a:srgbClr val="000000"/>
                </a:solidFill>
                <a:latin typeface="Times New Roman"/>
                <a:ea typeface="Times New Roman"/>
                <a:cs typeface="Times New Roman"/>
              </a:rPr>
              <a:t> с </a:t>
            </a:r>
            <a:r>
              <a:rPr sz="1867" err="1">
                <a:solidFill>
                  <a:srgbClr val="000000"/>
                </a:solidFill>
                <a:latin typeface="Times New Roman"/>
                <a:ea typeface="Times New Roman"/>
                <a:cs typeface="Times New Roman"/>
              </a:rPr>
              <a:t>предложением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поставить</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иностранного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происхождения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Мера</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применяется</a:t>
            </a:r>
            <a:r>
              <a:rPr sz="1867">
                <a:solidFill>
                  <a:srgbClr val="000000"/>
                </a:solidFill>
                <a:latin typeface="Times New Roman"/>
                <a:ea typeface="Times New Roman"/>
                <a:cs typeface="Times New Roman"/>
              </a:rPr>
              <a:t> в </a:t>
            </a:r>
            <a:r>
              <a:rPr sz="1867" err="1">
                <a:solidFill>
                  <a:srgbClr val="000000"/>
                </a:solidFill>
                <a:latin typeface="Times New Roman"/>
                <a:ea typeface="Times New Roman"/>
                <a:cs typeface="Times New Roman"/>
              </a:rPr>
              <a:t>отношении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всех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товаров</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являющихся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объектом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закупки</a:t>
            </a:r>
            <a:r>
              <a:rPr sz="1867">
                <a:solidFill>
                  <a:srgbClr val="000000"/>
                </a:solidFill>
                <a:latin typeface="Times New Roman"/>
                <a:ea typeface="Times New Roman"/>
                <a:cs typeface="Times New Roman"/>
              </a:rPr>
              <a:t> - </a:t>
            </a:r>
            <a:r>
              <a:rPr sz="1867" err="1">
                <a:solidFill>
                  <a:srgbClr val="000000"/>
                </a:solidFill>
                <a:latin typeface="Times New Roman"/>
                <a:ea typeface="Times New Roman"/>
                <a:cs typeface="Times New Roman"/>
              </a:rPr>
              <a:t>как</a:t>
            </a:r>
            <a:r>
              <a:rPr sz="1867">
                <a:solidFill>
                  <a:srgbClr val="000000"/>
                </a:solidFill>
                <a:latin typeface="Times New Roman"/>
                <a:ea typeface="Times New Roman"/>
                <a:cs typeface="Times New Roman"/>
              </a:rPr>
              <a:t> в </a:t>
            </a:r>
            <a:r>
              <a:rPr sz="1867" err="1">
                <a:solidFill>
                  <a:srgbClr val="000000"/>
                </a:solidFill>
                <a:latin typeface="Times New Roman"/>
                <a:ea typeface="Times New Roman"/>
                <a:cs typeface="Times New Roman"/>
              </a:rPr>
              <a:t>отношении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которых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преимущество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установлено</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так</a:t>
            </a:r>
            <a:r>
              <a:rPr sz="1867">
                <a:solidFill>
                  <a:srgbClr val="000000"/>
                </a:solidFill>
                <a:latin typeface="Times New Roman"/>
                <a:ea typeface="Times New Roman"/>
                <a:cs typeface="Times New Roman"/>
              </a:rPr>
              <a:t> и в </a:t>
            </a:r>
            <a:r>
              <a:rPr sz="1867" err="1">
                <a:solidFill>
                  <a:srgbClr val="000000"/>
                </a:solidFill>
                <a:latin typeface="Times New Roman"/>
                <a:ea typeface="Times New Roman"/>
                <a:cs typeface="Times New Roman"/>
              </a:rPr>
              <a:t>отношении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товаров</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закупки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которых</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находятся</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под</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запретом</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или</a:t>
            </a:r>
            <a:r>
              <a:rPr sz="1867">
                <a:solidFill>
                  <a:srgbClr val="000000"/>
                </a:solidFill>
                <a:latin typeface="Times New Roman"/>
                <a:ea typeface="Times New Roman"/>
                <a:cs typeface="Times New Roman"/>
              </a:rPr>
              <a:t> </a:t>
            </a:r>
            <a:r>
              <a:rPr sz="1867" err="1">
                <a:solidFill>
                  <a:srgbClr val="000000"/>
                </a:solidFill>
                <a:latin typeface="Times New Roman"/>
                <a:ea typeface="Times New Roman"/>
                <a:cs typeface="Times New Roman"/>
              </a:rPr>
              <a:t>ограничением</a:t>
            </a:r>
            <a:r>
              <a:rPr sz="1867">
                <a:solidFill>
                  <a:srgbClr val="000000"/>
                </a:solidFill>
                <a:latin typeface="Times New Roman"/>
                <a:ea typeface="Times New Roman"/>
                <a:cs typeface="Times New Roman"/>
              </a:rPr>
              <a:t> (пп. «б», «в» п. 4 </a:t>
            </a:r>
            <a:r>
              <a:rPr sz="1867" err="1">
                <a:solidFill>
                  <a:srgbClr val="000000"/>
                </a:solidFill>
                <a:latin typeface="Times New Roman"/>
                <a:ea typeface="Times New Roman"/>
                <a:cs typeface="Times New Roman"/>
              </a:rPr>
              <a:t>Постановления</a:t>
            </a:r>
            <a:r>
              <a:rPr sz="1867">
                <a:solidFill>
                  <a:srgbClr val="000000"/>
                </a:solidFill>
                <a:latin typeface="Times New Roman"/>
                <a:ea typeface="Times New Roman"/>
                <a:cs typeface="Times New Roman"/>
              </a:rPr>
              <a:t> № 1875).</a:t>
            </a:r>
          </a:p>
        </p:txBody>
      </p:sp>
      <p:sp>
        <p:nvSpPr>
          <p:cNvPr id="114" name="Shape 114"/>
          <p:cNvSpPr/>
          <p:nvPr/>
        </p:nvSpPr>
        <p:spPr>
          <a:xfrm>
            <a:off x="271992" y="869950"/>
            <a:ext cx="11543241" cy="0"/>
          </a:xfrm>
          <a:prstGeom prst="line">
            <a:avLst/>
          </a:prstGeom>
          <a:ln w="38100">
            <a:solidFill>
              <a:srgbClr val="0B5D97"/>
            </a:solidFill>
            <a:prstDash val="solid"/>
          </a:ln>
        </p:spPr>
        <p:style>
          <a:lnRef idx="0">
            <a:scrgbClr r="0" g="0" b="0"/>
          </a:lnRef>
          <a:fillRef idx="0">
            <a:schemeClr val="accent1"/>
          </a:fillRef>
          <a:effectRef idx="0">
            <a:scrgbClr r="0" g="0" b="0"/>
          </a:effectRef>
          <a:fontRef idx="none"/>
        </p:style>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GroupShape 1115"/>
        <p:cNvGrpSpPr/>
        <p:nvPr/>
      </p:nvGrpSpPr>
      <p:grpSpPr>
        <a:xfrm>
          <a:off x="0" y="0"/>
          <a:ext cx="0" cy="0"/>
          <a:chOff x="0" y="0"/>
          <a:chExt cx="0" cy="0"/>
        </a:xfrm>
      </p:grpSpPr>
      <p:pic>
        <p:nvPicPr>
          <p:cNvPr id="1117" name="Picture 1117"/>
          <p:cNvPicPr/>
          <p:nvPr/>
        </p:nvPicPr>
        <p:blipFill>
          <a:blip r:embed="rId2"/>
          <a:srcRect l="31461"/>
          <a:stretch/>
        </p:blipFill>
        <p:spPr>
          <a:xfrm>
            <a:off x="7453480" y="0"/>
            <a:ext cx="5606144" cy="6228354"/>
          </a:xfrm>
          <a:prstGeom prst="rect">
            <a:avLst/>
          </a:prstGeom>
          <a:ln>
            <a:noFill/>
          </a:ln>
        </p:spPr>
      </p:pic>
      <p:sp>
        <p:nvSpPr>
          <p:cNvPr id="1118" name="Shape 1118"/>
          <p:cNvSpPr/>
          <p:nvPr/>
        </p:nvSpPr>
        <p:spPr>
          <a:xfrm>
            <a:off x="3827538" y="754612"/>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1119" name="Shape 1119"/>
          <p:cNvSpPr txBox="1"/>
          <p:nvPr/>
        </p:nvSpPr>
        <p:spPr>
          <a:xfrm>
            <a:off x="5579942" y="692539"/>
            <a:ext cx="5921776" cy="376834"/>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оказание услуг по техническому обслуживанию лифтового оборудования </a:t>
            </a:r>
            <a:endParaRPr sz="1800">
              <a:solidFill>
                <a:schemeClr val="tx1"/>
              </a:solidFill>
              <a:latin typeface="+mn-lt"/>
              <a:ea typeface="+mn-ea"/>
              <a:cs typeface="+mn-cs"/>
            </a:endParaRPr>
          </a:p>
        </p:txBody>
      </p:sp>
      <p:pic>
        <p:nvPicPr>
          <p:cNvPr id="1121" name="Picture 1121"/>
          <p:cNvPicPr/>
          <p:nvPr/>
        </p:nvPicPr>
        <p:blipFill>
          <a:blip r:embed="rId3"/>
          <a:stretch/>
        </p:blipFill>
        <p:spPr>
          <a:xfrm>
            <a:off x="206562" y="848785"/>
            <a:ext cx="3423864" cy="3423864"/>
          </a:xfrm>
          <a:prstGeom prst="rect">
            <a:avLst/>
          </a:prstGeom>
        </p:spPr>
      </p:pic>
      <p:sp>
        <p:nvSpPr>
          <p:cNvPr id="1122" name="Shape 1122"/>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123" name="Shape 1123"/>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28/06/105-1544/2024 </a:t>
            </a: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0173200001424000769</a:t>
            </a:r>
            <a:endParaRPr sz="1800">
              <a:solidFill>
                <a:schemeClr val="tx1"/>
              </a:solidFill>
              <a:latin typeface="+mn-lt"/>
              <a:ea typeface="+mn-ea"/>
              <a:cs typeface="+mn-cs"/>
            </a:endParaRPr>
          </a:p>
        </p:txBody>
      </p:sp>
      <p:pic>
        <p:nvPicPr>
          <p:cNvPr id="1125" name="Picture 1125"/>
          <p:cNvPicPr/>
          <p:nvPr/>
        </p:nvPicPr>
        <p:blipFill>
          <a:blip r:embed="rId4"/>
          <a:srcRect l="18378" t="22518" r="14078" b="25491"/>
          <a:stretch/>
        </p:blipFill>
        <p:spPr>
          <a:xfrm>
            <a:off x="2192549" y="3353257"/>
            <a:ext cx="1398979" cy="619418"/>
          </a:xfrm>
          <a:prstGeom prst="rect">
            <a:avLst/>
          </a:prstGeom>
        </p:spPr>
      </p:pic>
      <p:pic>
        <p:nvPicPr>
          <p:cNvPr id="1127" name="Picture 1127"/>
          <p:cNvPicPr/>
          <p:nvPr/>
        </p:nvPicPr>
        <p:blipFill>
          <a:blip r:embed="rId5"/>
          <a:srcRect l="96064" r="-2107"/>
          <a:stretch/>
        </p:blipFill>
        <p:spPr>
          <a:xfrm rot="16200000">
            <a:off x="5781177" y="447177"/>
            <a:ext cx="629646" cy="12192000"/>
          </a:xfrm>
          <a:prstGeom prst="rect">
            <a:avLst/>
          </a:prstGeom>
        </p:spPr>
      </p:pic>
      <p:sp>
        <p:nvSpPr>
          <p:cNvPr id="1128" name="Shape 1128"/>
          <p:cNvSpPr txBox="1"/>
          <p:nvPr/>
        </p:nvSpPr>
        <p:spPr>
          <a:xfrm>
            <a:off x="211873" y="163545"/>
            <a:ext cx="12333249" cy="400109"/>
          </a:xfrm>
          <a:prstGeom prst="rect">
            <a:avLst/>
          </a:prstGeom>
          <a:noFill/>
          <a:ln>
            <a:noFill/>
          </a:ln>
        </p:spPr>
        <p:txBody>
          <a:bodyPr wrap="square" lIns="91440" tIns="45720" rIns="91440" bIns="45720">
            <a:spAutoFit/>
          </a:bodyPr>
          <a:lstStyle/>
          <a:p>
            <a:pPr marL="0" indent="0" algn="l"/>
            <a:r>
              <a:rPr sz="2000" b="1" i="1">
                <a:solidFill>
                  <a:srgbClr val="123163"/>
                </a:solidFill>
                <a:latin typeface="Times New Roman"/>
                <a:ea typeface="Times New Roman"/>
                <a:cs typeface="Times New Roman"/>
              </a:rPr>
              <a:t>УКРУПНЕНИЕ ЛОТА</a:t>
            </a:r>
          </a:p>
        </p:txBody>
      </p:sp>
      <p:sp>
        <p:nvSpPr>
          <p:cNvPr id="1129" name="Shape 1129"/>
          <p:cNvSpPr/>
          <p:nvPr/>
        </p:nvSpPr>
        <p:spPr>
          <a:xfrm>
            <a:off x="315469" y="813259"/>
            <a:ext cx="3130258" cy="0"/>
          </a:xfrm>
          <a:prstGeom prst="line">
            <a:avLst/>
          </a:prstGeom>
          <a:ln w="28575">
            <a:solidFill>
              <a:srgbClr val="A7D1EB"/>
            </a:solidFill>
            <a:prstDash val="solid"/>
          </a:ln>
        </p:spPr>
        <p:style>
          <a:lnRef idx="0">
            <a:scrgbClr r="0" g="0" b="0"/>
          </a:lnRef>
          <a:fillRef idx="0">
            <a:schemeClr val="accent1"/>
          </a:fillRef>
          <a:effectRef idx="0">
            <a:scrgbClr r="0" g="0" b="0"/>
          </a:effectRef>
          <a:fontRef idx="none"/>
        </p:style>
      </p:sp>
      <p:sp>
        <p:nvSpPr>
          <p:cNvPr id="1130" name="Shape 1130"/>
          <p:cNvSpPr/>
          <p:nvPr/>
        </p:nvSpPr>
        <p:spPr>
          <a:xfrm>
            <a:off x="3825769" y="1121151"/>
            <a:ext cx="802206"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sp>
        <p:nvSpPr>
          <p:cNvPr id="1131" name="Shape 1131"/>
          <p:cNvSpPr/>
          <p:nvPr/>
        </p:nvSpPr>
        <p:spPr>
          <a:xfrm>
            <a:off x="3875275" y="2340243"/>
            <a:ext cx="7623754" cy="1600438"/>
          </a:xfrm>
          <a:prstGeom prst="rect">
            <a:avLst/>
          </a:prstGeom>
        </p:spPr>
        <p:txBody>
          <a:bodyPr wrap="square" lIns="91440" tIns="45720" rIns="91440" bIns="45720">
            <a:spAutoFit/>
          </a:bodyPr>
          <a:lstStyle/>
          <a:p>
            <a:pPr marL="0" indent="361950" algn="just"/>
            <a:r>
              <a:rPr sz="1400">
                <a:solidFill>
                  <a:schemeClr val="tx1"/>
                </a:solidFill>
                <a:latin typeface="Times New Roman"/>
                <a:ea typeface="Times New Roman"/>
                <a:cs typeface="Times New Roman"/>
              </a:rPr>
              <a:t>В соответствии с Извещением, к участникам закупки установлены дополнительные требования в соответствии с позицией 14 приложения к Постановлению № 2571.</a:t>
            </a:r>
            <a:endParaRPr sz="1800">
              <a:solidFill>
                <a:schemeClr val="tx1"/>
              </a:solidFill>
              <a:latin typeface="+mn-lt"/>
              <a:ea typeface="+mn-ea"/>
              <a:cs typeface="+mn-cs"/>
            </a:endParaRPr>
          </a:p>
          <a:p>
            <a:pPr marL="0" indent="361950" algn="just"/>
            <a:r>
              <a:rPr sz="1400">
                <a:solidFill>
                  <a:schemeClr val="tx1"/>
                </a:solidFill>
                <a:latin typeface="Times New Roman"/>
                <a:ea typeface="Times New Roman"/>
                <a:cs typeface="Times New Roman"/>
              </a:rPr>
              <a:t>Комиссией установлено, что согласно Извещению НМЦК составляет 1 201 863 818,66 руб., в связи с чем, для соответствия требованиям позиции 14 приложения к Постановлению № 2571, участникам закупки необходимо представить сведения об одном исполненном контракте (договоре) по выполнению работ (оказанию услуг) по техническому обслуживанию зданий, сооружений на сумму не менее 240 372 763,73 руб.</a:t>
            </a:r>
          </a:p>
        </p:txBody>
      </p:sp>
      <p:sp>
        <p:nvSpPr>
          <p:cNvPr id="1132" name="Shape 1132"/>
          <p:cNvSpPr/>
          <p:nvPr/>
        </p:nvSpPr>
        <p:spPr>
          <a:xfrm>
            <a:off x="4627976" y="1058395"/>
            <a:ext cx="6802023" cy="1061829"/>
          </a:xfrm>
          <a:prstGeom prst="rect">
            <a:avLst/>
          </a:prstGeom>
        </p:spPr>
        <p:txBody>
          <a:bodyPr wrap="square" lIns="91440" tIns="45720" rIns="91440" bIns="45720">
            <a:spAutoFit/>
          </a:bodyPr>
          <a:lstStyle/>
          <a:p>
            <a:pPr marL="0" indent="0" algn="l">
              <a:lnSpc>
                <a:spcPct val="150000"/>
              </a:lnSpc>
            </a:pPr>
            <a:r>
              <a:rPr sz="1400">
                <a:solidFill>
                  <a:schemeClr val="tx1"/>
                </a:solidFill>
                <a:latin typeface="Times New Roman"/>
                <a:ea typeface="Times New Roman"/>
                <a:cs typeface="Times New Roman"/>
              </a:rPr>
              <a:t>ненадлежащим образом сформировано описание объекта закупки, поскольку в рамках одной закупки </a:t>
            </a:r>
            <a:r>
              <a:rPr sz="1400" b="1" i="1">
                <a:solidFill>
                  <a:schemeClr val="tx1"/>
                </a:solidFill>
                <a:latin typeface="Times New Roman"/>
                <a:ea typeface="Times New Roman"/>
                <a:cs typeface="Times New Roman"/>
              </a:rPr>
              <a:t>приобретаются услуги по техническому обслуживанию </a:t>
            </a:r>
            <a:r>
              <a:rPr sz="1400">
                <a:solidFill>
                  <a:schemeClr val="tx1"/>
                </a:solidFill>
                <a:latin typeface="Times New Roman"/>
                <a:ea typeface="Times New Roman"/>
                <a:cs typeface="Times New Roman"/>
              </a:rPr>
              <a:t>лифтового оборудования </a:t>
            </a:r>
            <a:r>
              <a:rPr sz="1400" b="1" i="1">
                <a:solidFill>
                  <a:schemeClr val="tx1"/>
                </a:solidFill>
                <a:latin typeface="Times New Roman"/>
                <a:ea typeface="Times New Roman"/>
                <a:cs typeface="Times New Roman"/>
              </a:rPr>
              <a:t>на объектах 174 медицинских организаций</a:t>
            </a:r>
            <a:endParaRPr sz="1800">
              <a:solidFill>
                <a:schemeClr val="tx1"/>
              </a:solidFill>
              <a:latin typeface="+mn-lt"/>
              <a:ea typeface="+mn-ea"/>
              <a:cs typeface="+mn-cs"/>
            </a:endParaRPr>
          </a:p>
        </p:txBody>
      </p:sp>
      <p:sp>
        <p:nvSpPr>
          <p:cNvPr id="1133" name="Shape 1133"/>
          <p:cNvSpPr/>
          <p:nvPr/>
        </p:nvSpPr>
        <p:spPr>
          <a:xfrm>
            <a:off x="3825769" y="2022094"/>
            <a:ext cx="2004395"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1134" name="Shape 1134"/>
          <p:cNvSpPr/>
          <p:nvPr/>
        </p:nvSpPr>
        <p:spPr>
          <a:xfrm>
            <a:off x="315468" y="4087979"/>
            <a:ext cx="11114531" cy="2031324"/>
          </a:xfrm>
          <a:prstGeom prst="rect">
            <a:avLst/>
          </a:prstGeom>
        </p:spPr>
        <p:txBody>
          <a:bodyPr wrap="square" lIns="91440" tIns="45720" rIns="91440" bIns="45720">
            <a:spAutoFit/>
          </a:bodyPr>
          <a:lstStyle/>
          <a:p>
            <a:pPr marL="0" indent="361950" algn="just"/>
            <a:r>
              <a:rPr sz="1400">
                <a:solidFill>
                  <a:schemeClr val="tx1"/>
                </a:solidFill>
                <a:latin typeface="Times New Roman"/>
                <a:ea typeface="Times New Roman"/>
                <a:cs typeface="Times New Roman"/>
              </a:rPr>
              <a:t>Кроме того, приложением № 2 описания объекта закупки Извещения установлено, что оказание услуг по техническому обслуживанию лифтового оборудования осуществляется на территории 494 объектах медицинских организаций государственной системы здравоохранения города Москвы, расположенных в различных административных округах города Москвы, а также на территории другого субъекта Российской Федерации - Московской области.</a:t>
            </a:r>
            <a:endParaRPr sz="1800">
              <a:solidFill>
                <a:schemeClr val="tx1"/>
              </a:solidFill>
              <a:latin typeface="+mn-lt"/>
              <a:ea typeface="+mn-ea"/>
              <a:cs typeface="+mn-cs"/>
            </a:endParaRPr>
          </a:p>
          <a:p>
            <a:pPr marL="0" indent="361950" algn="just"/>
            <a:r>
              <a:rPr sz="1400">
                <a:solidFill>
                  <a:schemeClr val="tx1"/>
                </a:solidFill>
                <a:latin typeface="Times New Roman"/>
                <a:ea typeface="Times New Roman"/>
                <a:cs typeface="Times New Roman"/>
              </a:rPr>
              <a:t>Также пунктом 2.14 Описания объекта закупки установлено, что исполнитель обеспечивает круглосуточное нахождение специалистов аварийно-спасательной службы на каждом объекте заказчика.</a:t>
            </a:r>
            <a:endParaRPr sz="1800">
              <a:solidFill>
                <a:schemeClr val="tx1"/>
              </a:solidFill>
              <a:latin typeface="+mn-lt"/>
              <a:ea typeface="+mn-ea"/>
              <a:cs typeface="+mn-cs"/>
            </a:endParaRPr>
          </a:p>
          <a:p>
            <a:pPr marL="0" indent="361950" algn="just"/>
            <a:r>
              <a:rPr sz="1400">
                <a:solidFill>
                  <a:schemeClr val="tx1"/>
                </a:solidFill>
                <a:latin typeface="Times New Roman"/>
                <a:ea typeface="Times New Roman"/>
                <a:cs typeface="Times New Roman"/>
              </a:rPr>
              <a:t>Таким образом, совокупность требований, указанных в Описании объекта закупки, приводит к </a:t>
            </a:r>
            <a:r>
              <a:rPr sz="1400" b="1">
                <a:solidFill>
                  <a:schemeClr val="tx1"/>
                </a:solidFill>
                <a:latin typeface="Times New Roman"/>
                <a:ea typeface="Times New Roman"/>
                <a:cs typeface="Times New Roman"/>
              </a:rPr>
              <a:t>необоснованному ограничению </a:t>
            </a:r>
            <a:r>
              <a:rPr sz="1400">
                <a:solidFill>
                  <a:schemeClr val="tx1"/>
                </a:solidFill>
                <a:latin typeface="Times New Roman"/>
                <a:ea typeface="Times New Roman"/>
                <a:cs typeface="Times New Roman"/>
              </a:rPr>
              <a:t>количества участников Конкурса, о чем также свидетельствует наличие, по состоянию на 20.06.2024 11 жалоб, содержащих довод</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о ненадлежащем формировании объекта закупки.</a:t>
            </a:r>
            <a:endParaRPr sz="1800">
              <a:solidFill>
                <a:schemeClr val="tx1"/>
              </a:solidFill>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GroupShape 1135"/>
        <p:cNvGrpSpPr/>
        <p:nvPr/>
      </p:nvGrpSpPr>
      <p:grpSpPr>
        <a:xfrm>
          <a:off x="0" y="0"/>
          <a:ext cx="0" cy="0"/>
          <a:chOff x="0" y="0"/>
          <a:chExt cx="0" cy="0"/>
        </a:xfrm>
      </p:grpSpPr>
      <p:pic>
        <p:nvPicPr>
          <p:cNvPr id="1137" name="Picture 1137"/>
          <p:cNvPicPr/>
          <p:nvPr/>
        </p:nvPicPr>
        <p:blipFill>
          <a:blip r:embed="rId2"/>
          <a:srcRect l="31461"/>
          <a:stretch/>
        </p:blipFill>
        <p:spPr>
          <a:xfrm>
            <a:off x="7453480" y="0"/>
            <a:ext cx="5606144" cy="6228354"/>
          </a:xfrm>
          <a:prstGeom prst="rect">
            <a:avLst/>
          </a:prstGeom>
          <a:ln>
            <a:noFill/>
          </a:ln>
        </p:spPr>
      </p:pic>
      <p:sp>
        <p:nvSpPr>
          <p:cNvPr id="1138" name="Shape 1138"/>
          <p:cNvSpPr/>
          <p:nvPr/>
        </p:nvSpPr>
        <p:spPr>
          <a:xfrm>
            <a:off x="3827538" y="754612"/>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1139" name="Shape 1139"/>
          <p:cNvSpPr txBox="1"/>
          <p:nvPr/>
        </p:nvSpPr>
        <p:spPr>
          <a:xfrm>
            <a:off x="5579942" y="692539"/>
            <a:ext cx="5921776" cy="376834"/>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выполнение работ по строительству учебных корпусов</a:t>
            </a:r>
            <a:endParaRPr sz="1800">
              <a:solidFill>
                <a:schemeClr val="tx1"/>
              </a:solidFill>
              <a:latin typeface="+mn-lt"/>
              <a:ea typeface="+mn-ea"/>
              <a:cs typeface="+mn-cs"/>
            </a:endParaRPr>
          </a:p>
        </p:txBody>
      </p:sp>
      <p:pic>
        <p:nvPicPr>
          <p:cNvPr id="1141" name="Picture 1141"/>
          <p:cNvPicPr/>
          <p:nvPr/>
        </p:nvPicPr>
        <p:blipFill>
          <a:blip r:embed="rId3"/>
          <a:stretch/>
        </p:blipFill>
        <p:spPr>
          <a:xfrm>
            <a:off x="206562" y="848785"/>
            <a:ext cx="3423864" cy="3423864"/>
          </a:xfrm>
          <a:prstGeom prst="rect">
            <a:avLst/>
          </a:prstGeom>
        </p:spPr>
      </p:pic>
      <p:sp>
        <p:nvSpPr>
          <p:cNvPr id="1142" name="Shape 1142"/>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143" name="Shape 1143"/>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24/44/93/374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0394100006124000007</a:t>
            </a:r>
            <a:endParaRPr sz="1800">
              <a:solidFill>
                <a:schemeClr val="tx1"/>
              </a:solidFill>
              <a:latin typeface="+mn-lt"/>
              <a:ea typeface="+mn-ea"/>
              <a:cs typeface="+mn-cs"/>
            </a:endParaRPr>
          </a:p>
        </p:txBody>
      </p:sp>
      <p:pic>
        <p:nvPicPr>
          <p:cNvPr id="1145" name="Picture 1145"/>
          <p:cNvPicPr/>
          <p:nvPr/>
        </p:nvPicPr>
        <p:blipFill>
          <a:blip r:embed="rId4"/>
          <a:srcRect l="18378" t="22518" r="14078" b="25491"/>
          <a:stretch/>
        </p:blipFill>
        <p:spPr>
          <a:xfrm>
            <a:off x="2192549" y="3353257"/>
            <a:ext cx="1398979" cy="619418"/>
          </a:xfrm>
          <a:prstGeom prst="rect">
            <a:avLst/>
          </a:prstGeom>
        </p:spPr>
      </p:pic>
      <p:pic>
        <p:nvPicPr>
          <p:cNvPr id="1147" name="Picture 1147"/>
          <p:cNvPicPr/>
          <p:nvPr/>
        </p:nvPicPr>
        <p:blipFill>
          <a:blip r:embed="rId5"/>
          <a:srcRect l="96064" r="-2107"/>
          <a:stretch/>
        </p:blipFill>
        <p:spPr>
          <a:xfrm rot="16200000">
            <a:off x="5781177" y="447177"/>
            <a:ext cx="629646" cy="12192000"/>
          </a:xfrm>
          <a:prstGeom prst="rect">
            <a:avLst/>
          </a:prstGeom>
        </p:spPr>
      </p:pic>
      <p:sp>
        <p:nvSpPr>
          <p:cNvPr id="1148" name="Shape 1148"/>
          <p:cNvSpPr txBox="1"/>
          <p:nvPr/>
        </p:nvSpPr>
        <p:spPr>
          <a:xfrm>
            <a:off x="211873" y="163545"/>
            <a:ext cx="12333249" cy="400109"/>
          </a:xfrm>
          <a:prstGeom prst="rect">
            <a:avLst/>
          </a:prstGeom>
          <a:noFill/>
          <a:ln>
            <a:noFill/>
          </a:ln>
        </p:spPr>
        <p:txBody>
          <a:bodyPr wrap="square" lIns="91440" tIns="45720" rIns="91440" bIns="45720">
            <a:spAutoFit/>
          </a:bodyPr>
          <a:lstStyle/>
          <a:p>
            <a:pPr marL="0" indent="0" algn="l"/>
            <a:r>
              <a:rPr sz="2000" b="1" i="1">
                <a:solidFill>
                  <a:srgbClr val="123163"/>
                </a:solidFill>
                <a:latin typeface="Times New Roman"/>
                <a:ea typeface="Times New Roman"/>
                <a:cs typeface="Times New Roman"/>
              </a:rPr>
              <a:t>УКРУПНЕНИЕ ЛОТА</a:t>
            </a:r>
          </a:p>
        </p:txBody>
      </p:sp>
      <p:sp>
        <p:nvSpPr>
          <p:cNvPr id="1149" name="Shape 1149"/>
          <p:cNvSpPr/>
          <p:nvPr/>
        </p:nvSpPr>
        <p:spPr>
          <a:xfrm>
            <a:off x="315469" y="813259"/>
            <a:ext cx="3130258" cy="0"/>
          </a:xfrm>
          <a:prstGeom prst="line">
            <a:avLst/>
          </a:prstGeom>
          <a:ln w="28575">
            <a:solidFill>
              <a:srgbClr val="A7D1EB"/>
            </a:solidFill>
            <a:prstDash val="solid"/>
          </a:ln>
        </p:spPr>
        <p:style>
          <a:lnRef idx="0">
            <a:scrgbClr r="0" g="0" b="0"/>
          </a:lnRef>
          <a:fillRef idx="0">
            <a:schemeClr val="accent1"/>
          </a:fillRef>
          <a:effectRef idx="0">
            <a:scrgbClr r="0" g="0" b="0"/>
          </a:effectRef>
          <a:fontRef idx="none"/>
        </p:style>
      </p:sp>
      <p:sp>
        <p:nvSpPr>
          <p:cNvPr id="1150" name="Shape 1150"/>
          <p:cNvSpPr/>
          <p:nvPr/>
        </p:nvSpPr>
        <p:spPr>
          <a:xfrm>
            <a:off x="3825769" y="1121151"/>
            <a:ext cx="802206"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sp>
        <p:nvSpPr>
          <p:cNvPr id="1151" name="Shape 1151"/>
          <p:cNvSpPr/>
          <p:nvPr/>
        </p:nvSpPr>
        <p:spPr>
          <a:xfrm>
            <a:off x="4627976" y="1157007"/>
            <a:ext cx="6802023" cy="1384995"/>
          </a:xfrm>
          <a:prstGeom prst="rect">
            <a:avLst/>
          </a:prstGeom>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Заказчиком неправомерно объединены в один лот строительно-монтажные работы</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и поставка немонтируемого оборудования, технологически и функционально</a:t>
            </a:r>
            <a:br>
              <a:rPr sz="1400">
                <a:solidFill>
                  <a:schemeClr val="tx1"/>
                </a:solidFill>
                <a:latin typeface="Times New Roman"/>
                <a:ea typeface="Times New Roman"/>
                <a:cs typeface="Times New Roman"/>
              </a:rPr>
            </a:br>
            <a:r>
              <a:rPr sz="1400">
                <a:solidFill>
                  <a:schemeClr val="tx1"/>
                </a:solidFill>
                <a:latin typeface="Times New Roman"/>
                <a:ea typeface="Times New Roman"/>
                <a:cs typeface="Times New Roman"/>
              </a:rPr>
              <a:t>не связанного с объектом строительства, например: «Моноблок HP Envy 27-b101ur All-in-One», «Принтер Pr/Scan/Copier, A4 HP LaserJet MFP M436nda», «Экран 305*229 MW 4:3 настенный с электроприводом ScreenMedia Champion», «Кресло преподавателя Топ» и т.д.</a:t>
            </a:r>
            <a:endParaRPr sz="1800">
              <a:solidFill>
                <a:schemeClr val="tx1"/>
              </a:solidFill>
              <a:latin typeface="+mn-lt"/>
              <a:ea typeface="+mn-ea"/>
              <a:cs typeface="+mn-cs"/>
            </a:endParaRPr>
          </a:p>
        </p:txBody>
      </p:sp>
      <p:sp>
        <p:nvSpPr>
          <p:cNvPr id="1152" name="Shape 1152"/>
          <p:cNvSpPr/>
          <p:nvPr/>
        </p:nvSpPr>
        <p:spPr>
          <a:xfrm>
            <a:off x="3825769" y="2586870"/>
            <a:ext cx="2004395"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1153" name="Shape 1153"/>
          <p:cNvSpPr/>
          <p:nvPr/>
        </p:nvSpPr>
        <p:spPr>
          <a:xfrm>
            <a:off x="3875275" y="2856680"/>
            <a:ext cx="7554725" cy="2354491"/>
          </a:xfrm>
          <a:prstGeom prst="rect">
            <a:avLst/>
          </a:prstGeom>
        </p:spPr>
        <p:txBody>
          <a:bodyPr wrap="square" lIns="91440" tIns="45720" rIns="91440" bIns="45720">
            <a:spAutoFit/>
          </a:bodyPr>
          <a:lstStyle/>
          <a:p>
            <a:pPr marL="0" indent="361950" algn="just">
              <a:lnSpc>
                <a:spcPct val="150000"/>
              </a:lnSpc>
            </a:pPr>
            <a:r>
              <a:rPr sz="1400" err="1">
                <a:solidFill>
                  <a:schemeClr val="tx1"/>
                </a:solidFill>
                <a:latin typeface="Times New Roman"/>
                <a:ea typeface="Times New Roman"/>
                <a:cs typeface="Times New Roman"/>
              </a:rPr>
              <a:t>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заседании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Комиссии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установлено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что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стоимость</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всего</a:t>
            </a:r>
            <a:r>
              <a:rPr sz="1400">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немонтируемого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оборудования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составляет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около</a:t>
            </a:r>
            <a:r>
              <a:rPr sz="1400">
                <a:solidFill>
                  <a:schemeClr val="tx1"/>
                </a:solidFill>
                <a:latin typeface="Times New Roman"/>
                <a:ea typeface="Times New Roman"/>
                <a:cs typeface="Times New Roman"/>
              </a:rPr>
              <a:t> 12,5 % </a:t>
            </a:r>
            <a:r>
              <a:rPr sz="1400" err="1">
                <a:solidFill>
                  <a:schemeClr val="tx1"/>
                </a:solidFill>
                <a:latin typeface="Times New Roman"/>
                <a:ea typeface="Times New Roman"/>
                <a:cs typeface="Times New Roman"/>
              </a:rPr>
              <a:t>от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начальной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максимальной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цены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контракта</a:t>
            </a:r>
            <a:r>
              <a:rPr sz="1400">
                <a:solidFill>
                  <a:schemeClr val="tx1"/>
                </a:solidFill>
                <a:latin typeface="Times New Roman"/>
                <a:ea typeface="Times New Roman"/>
                <a:cs typeface="Times New Roman"/>
              </a:rPr>
              <a:t>. </a:t>
            </a:r>
            <a:endParaRPr sz="1800">
              <a:solidFill>
                <a:schemeClr val="tx1"/>
              </a:solidFill>
              <a:latin typeface="+mn-lt"/>
              <a:ea typeface="+mn-ea"/>
              <a:cs typeface="+mn-cs"/>
            </a:endParaRPr>
          </a:p>
          <a:p>
            <a:pPr marL="0" indent="361950" algn="just">
              <a:lnSpc>
                <a:spcPct val="150000"/>
              </a:lnSpc>
            </a:pPr>
            <a:r>
              <a:rPr sz="1400" err="1">
                <a:solidFill>
                  <a:schemeClr val="tx1"/>
                </a:solidFill>
                <a:latin typeface="Times New Roman"/>
                <a:ea typeface="Times New Roman"/>
                <a:cs typeface="Times New Roman"/>
              </a:rPr>
              <a:t>Вместе</a:t>
            </a:r>
            <a:r>
              <a:rPr sz="1400">
                <a:solidFill>
                  <a:schemeClr val="tx1"/>
                </a:solidFill>
                <a:latin typeface="Times New Roman"/>
                <a:ea typeface="Times New Roman"/>
                <a:cs typeface="Times New Roman"/>
              </a:rPr>
              <a:t> с </a:t>
            </a:r>
            <a:r>
              <a:rPr sz="1400" err="1">
                <a:solidFill>
                  <a:schemeClr val="tx1"/>
                </a:solidFill>
                <a:latin typeface="Times New Roman"/>
                <a:ea typeface="Times New Roman"/>
                <a:cs typeface="Times New Roman"/>
              </a:rPr>
              <a:t>тем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формирование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объекта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закупки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подобным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образом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приводит</a:t>
            </a:r>
            <a:r>
              <a:rPr sz="1400">
                <a:solidFill>
                  <a:schemeClr val="tx1"/>
                </a:solidFill>
                <a:latin typeface="Times New Roman"/>
                <a:ea typeface="Times New Roman"/>
                <a:cs typeface="Times New Roman"/>
              </a:rPr>
              <a:t> к </a:t>
            </a:r>
            <a:r>
              <a:rPr sz="1400" err="1">
                <a:solidFill>
                  <a:schemeClr val="tx1"/>
                </a:solidFill>
                <a:latin typeface="Times New Roman"/>
                <a:ea typeface="Times New Roman"/>
                <a:cs typeface="Times New Roman"/>
              </a:rPr>
              <a:t>невозможности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соблюдения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ограничений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допуск</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товаров</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иностранного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происхождения</a:t>
            </a:r>
            <a:r>
              <a:rPr sz="1400">
                <a:solidFill>
                  <a:schemeClr val="tx1"/>
                </a:solidFill>
                <a:latin typeface="Times New Roman"/>
                <a:ea typeface="Times New Roman"/>
                <a:cs typeface="Times New Roman"/>
              </a:rPr>
              <a:t>, а </a:t>
            </a:r>
            <a:r>
              <a:rPr sz="1400" err="1">
                <a:solidFill>
                  <a:schemeClr val="tx1"/>
                </a:solidFill>
                <a:latin typeface="Times New Roman"/>
                <a:ea typeface="Times New Roman"/>
                <a:cs typeface="Times New Roman"/>
              </a:rPr>
              <a:t>также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запретов</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допуск</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товаров</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иностранного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происхождения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что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противоречит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принципам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защиты</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внутреннего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рынка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Российской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Федерации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развития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национальной</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экономики</a:t>
            </a:r>
            <a:r>
              <a:rPr sz="1400">
                <a:solidFill>
                  <a:schemeClr val="tx1"/>
                </a:solidFill>
                <a:latin typeface="Times New Roman"/>
                <a:ea typeface="Times New Roman"/>
                <a:cs typeface="Times New Roman"/>
              </a:rPr>
              <a:t>, а </a:t>
            </a:r>
            <a:r>
              <a:rPr sz="1400" err="1">
                <a:solidFill>
                  <a:schemeClr val="tx1"/>
                </a:solidFill>
                <a:latin typeface="Times New Roman"/>
                <a:ea typeface="Times New Roman"/>
                <a:cs typeface="Times New Roman"/>
              </a:rPr>
              <a:t>также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поддержки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российских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товаропроизводителей</a:t>
            </a:r>
            <a:r>
              <a:rPr sz="1400">
                <a:solidFill>
                  <a:schemeClr val="tx1"/>
                </a:solidFill>
                <a:latin typeface="Times New Roman"/>
                <a:ea typeface="Times New Roman"/>
                <a:cs typeface="Times New Roman"/>
              </a:rPr>
              <a:t>.</a:t>
            </a:r>
          </a:p>
        </p:txBody>
      </p:sp>
      <p:sp>
        <p:nvSpPr>
          <p:cNvPr id="1154" name="Shape 1154"/>
          <p:cNvSpPr/>
          <p:nvPr/>
        </p:nvSpPr>
        <p:spPr>
          <a:xfrm>
            <a:off x="401906" y="5095557"/>
            <a:ext cx="11028094" cy="1384994"/>
          </a:xfrm>
          <a:prstGeom prst="rect">
            <a:avLst/>
          </a:prstGeom>
        </p:spPr>
        <p:txBody>
          <a:bodyPr wrap="square" lIns="91440" tIns="45720" rIns="91440" bIns="45720">
            <a:spAutoFit/>
          </a:bodyPr>
          <a:lstStyle/>
          <a:p>
            <a:pPr marL="0" indent="361950" algn="just">
              <a:lnSpc>
                <a:spcPct val="150000"/>
              </a:lnSpc>
            </a:pPr>
            <a:r>
              <a:rPr sz="1400" err="1">
                <a:solidFill>
                  <a:schemeClr val="tx1"/>
                </a:solidFill>
                <a:latin typeface="Times New Roman"/>
                <a:ea typeface="Times New Roman"/>
                <a:cs typeface="Times New Roman"/>
              </a:rPr>
              <a:t>Кроме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поставка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указанных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товаров</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является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свободным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конкурентным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видом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рынка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закупке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которых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следует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учитывать</a:t>
            </a:r>
            <a:r>
              <a:rPr sz="1400">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характеристики</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содержащиеся</a:t>
            </a:r>
            <a:r>
              <a:rPr sz="1400">
                <a:solidFill>
                  <a:schemeClr val="tx1"/>
                </a:solidFill>
                <a:latin typeface="Times New Roman"/>
                <a:ea typeface="Times New Roman"/>
                <a:cs typeface="Times New Roman"/>
              </a:rPr>
              <a:t> в </a:t>
            </a:r>
            <a:r>
              <a:rPr sz="1400" err="1">
                <a:solidFill>
                  <a:schemeClr val="tx1"/>
                </a:solidFill>
                <a:latin typeface="Times New Roman"/>
                <a:ea typeface="Times New Roman"/>
                <a:cs typeface="Times New Roman"/>
              </a:rPr>
              <a:t>каталоге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товаров</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работ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услуг</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для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обеспечения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государственных</a:t>
            </a:r>
            <a:r>
              <a:rPr sz="1400">
                <a:solidFill>
                  <a:schemeClr val="tx1"/>
                </a:solidFill>
                <a:latin typeface="Times New Roman"/>
                <a:ea typeface="Times New Roman"/>
                <a:cs typeface="Times New Roman"/>
              </a:rPr>
              <a:t> и </a:t>
            </a:r>
            <a:r>
              <a:rPr sz="1400" err="1">
                <a:solidFill>
                  <a:schemeClr val="tx1"/>
                </a:solidFill>
                <a:latin typeface="Times New Roman"/>
                <a:ea typeface="Times New Roman"/>
                <a:cs typeface="Times New Roman"/>
              </a:rPr>
              <a:t>муниципальных</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нужд</a:t>
            </a:r>
            <a:r>
              <a:rPr sz="1400">
                <a:solidFill>
                  <a:schemeClr val="tx1"/>
                </a:solidFill>
                <a:latin typeface="Times New Roman"/>
                <a:ea typeface="Times New Roman"/>
                <a:cs typeface="Times New Roman"/>
              </a:rPr>
              <a:t>.</a:t>
            </a:r>
            <a:endParaRPr sz="1800">
              <a:solidFill>
                <a:schemeClr val="tx1"/>
              </a:solidFill>
              <a:latin typeface="+mn-lt"/>
              <a:ea typeface="+mn-ea"/>
              <a:cs typeface="+mn-cs"/>
            </a:endParaRPr>
          </a:p>
          <a:p>
            <a:pPr marL="0" indent="361950" algn="just">
              <a:lnSpc>
                <a:spcPct val="150000"/>
              </a:lnSpc>
            </a:pPr>
            <a:r>
              <a:rPr sz="1400" err="1">
                <a:solidFill>
                  <a:schemeClr val="tx1"/>
                </a:solidFill>
                <a:latin typeface="Times New Roman"/>
                <a:ea typeface="Times New Roman"/>
                <a:cs typeface="Times New Roman"/>
              </a:rPr>
              <a:t>Учитывая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изложенное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Комиссия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приходит</a:t>
            </a:r>
            <a:r>
              <a:rPr sz="1400">
                <a:solidFill>
                  <a:schemeClr val="tx1"/>
                </a:solidFill>
                <a:latin typeface="Times New Roman"/>
                <a:ea typeface="Times New Roman"/>
                <a:cs typeface="Times New Roman"/>
              </a:rPr>
              <a:t> к </a:t>
            </a:r>
            <a:r>
              <a:rPr sz="1400" err="1">
                <a:solidFill>
                  <a:schemeClr val="tx1"/>
                </a:solidFill>
                <a:latin typeface="Times New Roman"/>
                <a:ea typeface="Times New Roman"/>
                <a:cs typeface="Times New Roman"/>
              </a:rPr>
              <a:t>выводу</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что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действия</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Заказчика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Уполномоченного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органа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ненадлежащим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образом</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сформировавшего</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Описание</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объекта</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закупки</a:t>
            </a:r>
            <a:r>
              <a:rPr sz="1400">
                <a:solidFill>
                  <a:schemeClr val="tx1"/>
                </a:solidFill>
                <a:latin typeface="Times New Roman"/>
                <a:ea typeface="Times New Roman"/>
                <a:cs typeface="Times New Roman"/>
              </a:rPr>
              <a:t>, </a:t>
            </a:r>
            <a:r>
              <a:rPr sz="1400" b="1" err="1">
                <a:solidFill>
                  <a:schemeClr val="tx1"/>
                </a:solidFill>
                <a:latin typeface="Times New Roman"/>
                <a:ea typeface="Times New Roman"/>
                <a:cs typeface="Times New Roman"/>
              </a:rPr>
              <a:t>нарушают</a:t>
            </a:r>
            <a:r>
              <a:rPr sz="1400">
                <a:solidFill>
                  <a:schemeClr val="tx1"/>
                </a:solidFill>
                <a:latin typeface="Times New Roman"/>
                <a:ea typeface="Times New Roman"/>
                <a:cs typeface="Times New Roman"/>
              </a:rPr>
              <a:t> </a:t>
            </a:r>
            <a:r>
              <a:rPr sz="1400" err="1">
                <a:solidFill>
                  <a:schemeClr val="tx1"/>
                </a:solidFill>
                <a:latin typeface="Times New Roman"/>
                <a:ea typeface="Times New Roman"/>
                <a:cs typeface="Times New Roman"/>
              </a:rPr>
              <a:t>пункт</a:t>
            </a:r>
            <a:r>
              <a:rPr sz="1400">
                <a:solidFill>
                  <a:schemeClr val="tx1"/>
                </a:solidFill>
                <a:latin typeface="Times New Roman"/>
                <a:ea typeface="Times New Roman"/>
                <a:cs typeface="Times New Roman"/>
              </a:rPr>
              <a:t> 1 </a:t>
            </a:r>
            <a:r>
              <a:rPr sz="1400" err="1">
                <a:solidFill>
                  <a:schemeClr val="tx1"/>
                </a:solidFill>
                <a:latin typeface="Times New Roman"/>
                <a:ea typeface="Times New Roman"/>
                <a:cs typeface="Times New Roman"/>
              </a:rPr>
              <a:t>части</a:t>
            </a:r>
            <a:r>
              <a:rPr sz="1400">
                <a:solidFill>
                  <a:schemeClr val="tx1"/>
                </a:solidFill>
                <a:latin typeface="Times New Roman"/>
                <a:ea typeface="Times New Roman"/>
                <a:cs typeface="Times New Roman"/>
              </a:rPr>
              <a:t> 2 </a:t>
            </a:r>
            <a:r>
              <a:rPr sz="1400" err="1">
                <a:solidFill>
                  <a:schemeClr val="tx1"/>
                </a:solidFill>
                <a:latin typeface="Times New Roman"/>
                <a:ea typeface="Times New Roman"/>
                <a:cs typeface="Times New Roman"/>
              </a:rPr>
              <a:t>статьи</a:t>
            </a:r>
            <a:r>
              <a:rPr sz="1400">
                <a:solidFill>
                  <a:schemeClr val="tx1"/>
                </a:solidFill>
                <a:latin typeface="Times New Roman"/>
                <a:ea typeface="Times New Roman"/>
                <a:cs typeface="Times New Roman"/>
              </a:rPr>
              <a:t> 42 </a:t>
            </a:r>
            <a:r>
              <a:rPr sz="1400" err="1">
                <a:solidFill>
                  <a:schemeClr val="tx1"/>
                </a:solidFill>
                <a:latin typeface="Times New Roman"/>
                <a:ea typeface="Times New Roman"/>
                <a:cs typeface="Times New Roman"/>
              </a:rPr>
              <a:t>Закона</a:t>
            </a:r>
            <a:r>
              <a:rPr sz="1400">
                <a:solidFill>
                  <a:schemeClr val="tx1"/>
                </a:solidFill>
                <a:latin typeface="Times New Roman"/>
                <a:ea typeface="Times New Roman"/>
                <a:cs typeface="Times New Roman"/>
              </a:rPr>
              <a:t> № 44-ФЗ</a:t>
            </a:r>
            <a:endParaRPr sz="1800">
              <a:solidFill>
                <a:schemeClr val="tx1"/>
              </a:solidFill>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GroupShape 1155"/>
        <p:cNvGrpSpPr/>
        <p:nvPr/>
      </p:nvGrpSpPr>
      <p:grpSpPr>
        <a:xfrm>
          <a:off x="0" y="0"/>
          <a:ext cx="0" cy="0"/>
          <a:chOff x="0" y="0"/>
          <a:chExt cx="0" cy="0"/>
        </a:xfrm>
      </p:grpSpPr>
      <p:pic>
        <p:nvPicPr>
          <p:cNvPr id="1157" name="Picture 1157"/>
          <p:cNvPicPr/>
          <p:nvPr/>
        </p:nvPicPr>
        <p:blipFill>
          <a:blip r:embed="rId2"/>
          <a:srcRect l="31461"/>
          <a:stretch/>
        </p:blipFill>
        <p:spPr>
          <a:xfrm>
            <a:off x="7453480" y="0"/>
            <a:ext cx="5606144" cy="6228354"/>
          </a:xfrm>
          <a:prstGeom prst="rect">
            <a:avLst/>
          </a:prstGeom>
          <a:ln>
            <a:noFill/>
          </a:ln>
        </p:spPr>
      </p:pic>
      <p:sp>
        <p:nvSpPr>
          <p:cNvPr id="1158" name="Shape 1158"/>
          <p:cNvSpPr/>
          <p:nvPr/>
        </p:nvSpPr>
        <p:spPr>
          <a:xfrm>
            <a:off x="3827538" y="754612"/>
            <a:ext cx="1752402"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Объект закупки:</a:t>
            </a:r>
          </a:p>
        </p:txBody>
      </p:sp>
      <p:sp>
        <p:nvSpPr>
          <p:cNvPr id="1159" name="Shape 1159"/>
          <p:cNvSpPr txBox="1"/>
          <p:nvPr/>
        </p:nvSpPr>
        <p:spPr>
          <a:xfrm>
            <a:off x="5579942" y="692539"/>
            <a:ext cx="5921776" cy="376834"/>
          </a:xfrm>
          <a:prstGeom prst="rect">
            <a:avLst/>
          </a:prstGeom>
          <a:noFill/>
        </p:spPr>
        <p:txBody>
          <a:bodyPr wrap="square" lIns="91440" tIns="45720" rIns="91440" bIns="45720">
            <a:spAutoFit/>
          </a:bodyPr>
          <a:lstStyle/>
          <a:p>
            <a:pPr marL="0" indent="0" algn="just">
              <a:lnSpc>
                <a:spcPct val="150000"/>
              </a:lnSpc>
            </a:pPr>
            <a:r>
              <a:rPr sz="1400">
                <a:solidFill>
                  <a:schemeClr val="tx1"/>
                </a:solidFill>
                <a:latin typeface="Times New Roman"/>
                <a:ea typeface="Times New Roman"/>
                <a:cs typeface="Times New Roman"/>
              </a:rPr>
              <a:t>оказание услуг по содержанию и комплексному обслуживанию зданий </a:t>
            </a:r>
            <a:endParaRPr sz="1800">
              <a:solidFill>
                <a:schemeClr val="tx1"/>
              </a:solidFill>
              <a:latin typeface="+mn-lt"/>
              <a:ea typeface="+mn-ea"/>
              <a:cs typeface="+mn-cs"/>
            </a:endParaRPr>
          </a:p>
        </p:txBody>
      </p:sp>
      <p:pic>
        <p:nvPicPr>
          <p:cNvPr id="1161" name="Picture 1161"/>
          <p:cNvPicPr/>
          <p:nvPr/>
        </p:nvPicPr>
        <p:blipFill>
          <a:blip r:embed="rId3"/>
          <a:stretch/>
        </p:blipFill>
        <p:spPr>
          <a:xfrm>
            <a:off x="206562" y="848785"/>
            <a:ext cx="3423864" cy="3423864"/>
          </a:xfrm>
          <a:prstGeom prst="rect">
            <a:avLst/>
          </a:prstGeom>
        </p:spPr>
      </p:pic>
      <p:sp>
        <p:nvSpPr>
          <p:cNvPr id="1162" name="Shape 1162"/>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163" name="Shape 1163"/>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28/06/105-3041/2024</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0173100007724000183</a:t>
            </a:r>
            <a:endParaRPr sz="1800">
              <a:solidFill>
                <a:schemeClr val="tx1"/>
              </a:solidFill>
              <a:latin typeface="+mn-lt"/>
              <a:ea typeface="+mn-ea"/>
              <a:cs typeface="+mn-cs"/>
            </a:endParaRPr>
          </a:p>
        </p:txBody>
      </p:sp>
      <p:pic>
        <p:nvPicPr>
          <p:cNvPr id="1165" name="Picture 1165"/>
          <p:cNvPicPr/>
          <p:nvPr/>
        </p:nvPicPr>
        <p:blipFill>
          <a:blip r:embed="rId4"/>
          <a:srcRect l="18378" t="22518" r="14078" b="25491"/>
          <a:stretch/>
        </p:blipFill>
        <p:spPr>
          <a:xfrm>
            <a:off x="2192549" y="3353257"/>
            <a:ext cx="1398979" cy="619418"/>
          </a:xfrm>
          <a:prstGeom prst="rect">
            <a:avLst/>
          </a:prstGeom>
        </p:spPr>
      </p:pic>
      <p:pic>
        <p:nvPicPr>
          <p:cNvPr id="1167" name="Picture 1167"/>
          <p:cNvPicPr/>
          <p:nvPr/>
        </p:nvPicPr>
        <p:blipFill>
          <a:blip r:embed="rId5"/>
          <a:srcRect l="96064" r="-2107"/>
          <a:stretch/>
        </p:blipFill>
        <p:spPr>
          <a:xfrm rot="16200000">
            <a:off x="5781177" y="447177"/>
            <a:ext cx="629646" cy="12192000"/>
          </a:xfrm>
          <a:prstGeom prst="rect">
            <a:avLst/>
          </a:prstGeom>
        </p:spPr>
      </p:pic>
      <p:sp>
        <p:nvSpPr>
          <p:cNvPr id="1168" name="Shape 1168"/>
          <p:cNvSpPr txBox="1"/>
          <p:nvPr/>
        </p:nvSpPr>
        <p:spPr>
          <a:xfrm>
            <a:off x="211873" y="163545"/>
            <a:ext cx="12333249" cy="400109"/>
          </a:xfrm>
          <a:prstGeom prst="rect">
            <a:avLst/>
          </a:prstGeom>
          <a:noFill/>
          <a:ln>
            <a:noFill/>
          </a:ln>
        </p:spPr>
        <p:txBody>
          <a:bodyPr wrap="square" lIns="91440" tIns="45720" rIns="91440" bIns="45720">
            <a:spAutoFit/>
          </a:bodyPr>
          <a:lstStyle/>
          <a:p>
            <a:pPr marL="0" indent="0" algn="l"/>
            <a:r>
              <a:rPr sz="2000" b="1" i="1">
                <a:solidFill>
                  <a:srgbClr val="123163"/>
                </a:solidFill>
                <a:latin typeface="Times New Roman"/>
                <a:ea typeface="Times New Roman"/>
                <a:cs typeface="Times New Roman"/>
              </a:rPr>
              <a:t>УКРУПНЕНИЕ ЛОТА</a:t>
            </a:r>
          </a:p>
        </p:txBody>
      </p:sp>
      <p:sp>
        <p:nvSpPr>
          <p:cNvPr id="1169" name="Shape 1169"/>
          <p:cNvSpPr/>
          <p:nvPr/>
        </p:nvSpPr>
        <p:spPr>
          <a:xfrm>
            <a:off x="315469" y="813259"/>
            <a:ext cx="3130258" cy="0"/>
          </a:xfrm>
          <a:prstGeom prst="line">
            <a:avLst/>
          </a:prstGeom>
          <a:ln w="28575">
            <a:solidFill>
              <a:srgbClr val="A7D1EB"/>
            </a:solidFill>
            <a:prstDash val="solid"/>
          </a:ln>
        </p:spPr>
        <p:style>
          <a:lnRef idx="0">
            <a:scrgbClr r="0" g="0" b="0"/>
          </a:lnRef>
          <a:fillRef idx="0">
            <a:schemeClr val="accent1"/>
          </a:fillRef>
          <a:effectRef idx="0">
            <a:scrgbClr r="0" g="0" b="0"/>
          </a:effectRef>
          <a:fontRef idx="none"/>
        </p:style>
      </p:sp>
      <p:sp>
        <p:nvSpPr>
          <p:cNvPr id="1170" name="Shape 1170"/>
          <p:cNvSpPr/>
          <p:nvPr/>
        </p:nvSpPr>
        <p:spPr>
          <a:xfrm>
            <a:off x="3825769" y="1121151"/>
            <a:ext cx="802206" cy="338554"/>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Довод:</a:t>
            </a:r>
          </a:p>
        </p:txBody>
      </p:sp>
      <p:sp>
        <p:nvSpPr>
          <p:cNvPr id="1171" name="Shape 1171"/>
          <p:cNvSpPr/>
          <p:nvPr/>
        </p:nvSpPr>
        <p:spPr>
          <a:xfrm>
            <a:off x="4627976" y="1157007"/>
            <a:ext cx="6802023" cy="954107"/>
          </a:xfrm>
          <a:prstGeom prst="rect">
            <a:avLst/>
          </a:prstGeom>
        </p:spPr>
        <p:txBody>
          <a:bodyPr wrap="square" lIns="91440" tIns="45720" rIns="91440" bIns="45720">
            <a:spAutoFit/>
          </a:bodyPr>
          <a:lstStyle/>
          <a:p>
            <a:pPr marL="0" indent="0" algn="just"/>
            <a:r>
              <a:rPr sz="1400">
                <a:solidFill>
                  <a:schemeClr val="tx1"/>
                </a:solidFill>
                <a:latin typeface="Times New Roman"/>
                <a:ea typeface="Times New Roman"/>
                <a:cs typeface="Times New Roman"/>
              </a:rPr>
              <a:t>неправомерно объединены в одну закупку функционально и технологически не связанные между собой услуги, в результате чего ненадлежащим образом установлено дополнительное требование к участникам закупок в соответствии с частью 2 статьи 31 Закона о контрактной системе.</a:t>
            </a:r>
            <a:endParaRPr sz="1800">
              <a:solidFill>
                <a:schemeClr val="tx1"/>
              </a:solidFill>
              <a:latin typeface="+mn-lt"/>
              <a:ea typeface="+mn-ea"/>
              <a:cs typeface="+mn-cs"/>
            </a:endParaRPr>
          </a:p>
        </p:txBody>
      </p:sp>
      <p:sp>
        <p:nvSpPr>
          <p:cNvPr id="1172" name="Shape 1172"/>
          <p:cNvSpPr/>
          <p:nvPr/>
        </p:nvSpPr>
        <p:spPr>
          <a:xfrm>
            <a:off x="3825769" y="2111736"/>
            <a:ext cx="2004395" cy="338553"/>
          </a:xfrm>
          <a:prstGeom prst="rect">
            <a:avLst/>
          </a:prstGeom>
        </p:spPr>
        <p:txBody>
          <a:bodyPr wrap="none" lIns="91440" tIns="45720" rIns="91440" bIns="45720">
            <a:spAutoFit/>
          </a:bodyPr>
          <a:lstStyle/>
          <a:p>
            <a:pPr marL="0" indent="0" algn="l"/>
            <a:r>
              <a:rPr sz="1600" b="1">
                <a:solidFill>
                  <a:srgbClr val="00345E"/>
                </a:solidFill>
                <a:latin typeface="Times New Roman"/>
                <a:ea typeface="Times New Roman"/>
                <a:cs typeface="Times New Roman"/>
              </a:rPr>
              <a:t>Решение комиссии:</a:t>
            </a:r>
          </a:p>
        </p:txBody>
      </p:sp>
      <p:sp>
        <p:nvSpPr>
          <p:cNvPr id="1173" name="Shape 1173"/>
          <p:cNvSpPr/>
          <p:nvPr/>
        </p:nvSpPr>
        <p:spPr>
          <a:xfrm>
            <a:off x="3825769" y="2380782"/>
            <a:ext cx="7521336" cy="2031325"/>
          </a:xfrm>
          <a:prstGeom prst="rect">
            <a:avLst/>
          </a:prstGeom>
        </p:spPr>
        <p:txBody>
          <a:bodyPr wrap="square" lIns="91440" tIns="45720" rIns="91440" bIns="45720">
            <a:spAutoFit/>
          </a:bodyPr>
          <a:lstStyle/>
          <a:p>
            <a:pPr marL="0" indent="361950" algn="just"/>
            <a:r>
              <a:rPr sz="1400">
                <a:solidFill>
                  <a:schemeClr val="tx1"/>
                </a:solidFill>
                <a:latin typeface="Times New Roman"/>
                <a:ea typeface="Times New Roman"/>
                <a:cs typeface="Times New Roman"/>
              </a:rPr>
              <a:t>Извещением установлено, что объектом закупки является оказание услуг по содержанию и комплексному обслуживанию зданий, а также требования к участникам закупки в соответствии с позицией 14 приложения к Постановлению № 2571.</a:t>
            </a:r>
            <a:endParaRPr sz="1800">
              <a:solidFill>
                <a:schemeClr val="tx1"/>
              </a:solidFill>
              <a:latin typeface="+mn-lt"/>
              <a:ea typeface="+mn-ea"/>
              <a:cs typeface="+mn-cs"/>
            </a:endParaRPr>
          </a:p>
          <a:p>
            <a:pPr marL="0" indent="361950" algn="just"/>
            <a:r>
              <a:rPr sz="1400">
                <a:solidFill>
                  <a:schemeClr val="tx1"/>
                </a:solidFill>
                <a:latin typeface="Times New Roman"/>
                <a:ea typeface="Times New Roman"/>
                <a:cs typeface="Times New Roman"/>
              </a:rPr>
              <a:t>Комиссией установлено, что в рамках оказания Услуг в соответствии с пунктом 10.1 Описания объекта закупки исполнителю по контракту необходимо, например, осуществлять работы по техническому обслуживанию инженерных систем и оборудования, установленных в пункте 3 Описания объекта закупки - системы холодного и горячего водоснабжения, системы пожарного водоснабжения, автоматической пожарной сигнализации (перечень не является исчерпывающим).</a:t>
            </a:r>
          </a:p>
        </p:txBody>
      </p:sp>
      <p:sp>
        <p:nvSpPr>
          <p:cNvPr id="1174" name="Shape 1174"/>
          <p:cNvSpPr/>
          <p:nvPr/>
        </p:nvSpPr>
        <p:spPr>
          <a:xfrm>
            <a:off x="420712" y="4338941"/>
            <a:ext cx="10829994" cy="2031325"/>
          </a:xfrm>
          <a:prstGeom prst="rect">
            <a:avLst/>
          </a:prstGeom>
        </p:spPr>
        <p:txBody>
          <a:bodyPr wrap="square" lIns="91440" tIns="45720" rIns="91440" bIns="45720">
            <a:spAutoFit/>
          </a:bodyPr>
          <a:lstStyle/>
          <a:p>
            <a:pPr marL="0" indent="361950" algn="just"/>
            <a:r>
              <a:rPr sz="1400">
                <a:solidFill>
                  <a:schemeClr val="tx1"/>
                </a:solidFill>
                <a:latin typeface="Times New Roman"/>
                <a:ea typeface="Times New Roman"/>
                <a:cs typeface="Times New Roman"/>
              </a:rPr>
              <a:t>Вместе с тем согласно пункту 10.11 Описания объекта закупки исполнитель оказывает услуги по комплексной </a:t>
            </a:r>
            <a:r>
              <a:rPr sz="1400" b="1">
                <a:solidFill>
                  <a:schemeClr val="tx1"/>
                </a:solidFill>
                <a:latin typeface="Times New Roman"/>
                <a:ea typeface="Times New Roman"/>
                <a:cs typeface="Times New Roman"/>
              </a:rPr>
              <a:t>уборке и санитарному содержанию</a:t>
            </a:r>
            <a:r>
              <a:rPr sz="1400">
                <a:solidFill>
                  <a:schemeClr val="tx1"/>
                </a:solidFill>
                <a:latin typeface="Times New Roman"/>
                <a:ea typeface="Times New Roman"/>
                <a:cs typeface="Times New Roman"/>
              </a:rPr>
              <a:t> помещений и прилегающей территории. Кроме того, пунктами 7, 8 Описания объекта закупки установлено, что в стоимость Услуг входит уборка и вывоз снега, складирование снега на территории Заказчика, уборка и вывоз опавшей листвы.</a:t>
            </a:r>
            <a:endParaRPr sz="1800">
              <a:solidFill>
                <a:schemeClr val="tx1"/>
              </a:solidFill>
              <a:latin typeface="+mn-lt"/>
              <a:ea typeface="+mn-ea"/>
              <a:cs typeface="+mn-cs"/>
            </a:endParaRPr>
          </a:p>
          <a:p>
            <a:pPr marL="0" indent="361950" algn="just"/>
            <a:r>
              <a:rPr sz="1400">
                <a:solidFill>
                  <a:schemeClr val="tx1"/>
                </a:solidFill>
                <a:latin typeface="Times New Roman"/>
                <a:ea typeface="Times New Roman"/>
                <a:cs typeface="Times New Roman"/>
              </a:rPr>
              <a:t>При этом оказание услуг по техническому обслуживанию здания, а также оказание услуг по уборке здания и, прилегающей к нему территории, установленные Заказчиком в Описании объекта закупки, предусмотрены самостоятельными позициями 14 и 36 приложения к Постановлению № 2571.</a:t>
            </a:r>
            <a:endParaRPr sz="1800">
              <a:solidFill>
                <a:schemeClr val="tx1"/>
              </a:solidFill>
              <a:latin typeface="+mn-lt"/>
              <a:ea typeface="+mn-ea"/>
              <a:cs typeface="+mn-cs"/>
            </a:endParaRPr>
          </a:p>
          <a:p>
            <a:pPr marL="0" indent="361950" algn="just"/>
            <a:endParaRPr sz="1400">
              <a:solidFill>
                <a:srgbClr val="123163"/>
              </a:solidFill>
              <a:latin typeface="Times New Roman"/>
              <a:ea typeface="Times New Roman"/>
              <a:cs typeface="Times New Roman"/>
            </a:endParaRPr>
          </a:p>
          <a:p>
            <a:pPr marL="0" indent="361950" algn="ctr"/>
            <a:r>
              <a:rPr sz="1400" b="1" i="1">
                <a:solidFill>
                  <a:srgbClr val="123163"/>
                </a:solidFill>
                <a:latin typeface="Times New Roman"/>
                <a:ea typeface="Times New Roman"/>
                <a:cs typeface="Times New Roman"/>
              </a:rPr>
              <a:t>При этом одновременное установление дополнительных требований для участников закупки, предусмотренных позициями 14 и 36 приложения к Постановлению № 2571, не предусмотрено положениями Постановления № 2571.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GroupShape 1175"/>
        <p:cNvGrpSpPr/>
        <p:nvPr/>
      </p:nvGrpSpPr>
      <p:grpSpPr>
        <a:xfrm>
          <a:off x="0" y="0"/>
          <a:ext cx="0" cy="0"/>
          <a:chOff x="0" y="0"/>
          <a:chExt cx="0" cy="0"/>
        </a:xfrm>
      </p:grpSpPr>
      <p:pic>
        <p:nvPicPr>
          <p:cNvPr id="1177" name="Picture 1177"/>
          <p:cNvPicPr/>
          <p:nvPr/>
        </p:nvPicPr>
        <p:blipFill>
          <a:blip r:embed="rId2"/>
          <a:srcRect l="31461"/>
          <a:stretch/>
        </p:blipFill>
        <p:spPr>
          <a:xfrm>
            <a:off x="7453480" y="0"/>
            <a:ext cx="5606144" cy="6228354"/>
          </a:xfrm>
          <a:prstGeom prst="rect">
            <a:avLst/>
          </a:prstGeom>
          <a:ln>
            <a:noFill/>
          </a:ln>
        </p:spPr>
      </p:pic>
      <p:sp>
        <p:nvSpPr>
          <p:cNvPr id="1178" name="Shape 1178"/>
          <p:cNvSpPr/>
          <p:nvPr/>
        </p:nvSpPr>
        <p:spPr>
          <a:xfrm>
            <a:off x="3818444" y="694891"/>
            <a:ext cx="1945341"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Объект закупки:</a:t>
            </a:r>
          </a:p>
        </p:txBody>
      </p:sp>
      <p:sp>
        <p:nvSpPr>
          <p:cNvPr id="1179" name="Shape 1179"/>
          <p:cNvSpPr txBox="1"/>
          <p:nvPr/>
        </p:nvSpPr>
        <p:spPr>
          <a:xfrm>
            <a:off x="5753091" y="611101"/>
            <a:ext cx="6276531" cy="830996"/>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выполнение работ по реконструкции в режиме реставрации </a:t>
            </a:r>
            <a:endParaRPr sz="1800">
              <a:solidFill>
                <a:schemeClr val="tx1"/>
              </a:solidFill>
              <a:latin typeface="+mn-lt"/>
              <a:ea typeface="+mn-ea"/>
              <a:cs typeface="+mn-cs"/>
            </a:endParaRPr>
          </a:p>
          <a:p>
            <a:pPr marL="0" indent="0" algn="just"/>
            <a:r>
              <a:rPr sz="1600">
                <a:solidFill>
                  <a:schemeClr val="tx1"/>
                </a:solidFill>
                <a:latin typeface="Times New Roman"/>
                <a:ea typeface="Times New Roman"/>
                <a:cs typeface="Times New Roman"/>
              </a:rPr>
              <a:t>с приспособлением к современному использованию</a:t>
            </a:r>
            <a:endParaRPr sz="1800">
              <a:solidFill>
                <a:schemeClr val="tx1"/>
              </a:solidFill>
              <a:latin typeface="+mn-lt"/>
              <a:ea typeface="+mn-ea"/>
              <a:cs typeface="+mn-cs"/>
            </a:endParaRPr>
          </a:p>
          <a:p>
            <a:pPr marL="0" indent="0" algn="just"/>
            <a:r>
              <a:rPr sz="1600">
                <a:solidFill>
                  <a:schemeClr val="tx1"/>
                </a:solidFill>
                <a:latin typeface="Times New Roman"/>
                <a:ea typeface="Times New Roman"/>
                <a:cs typeface="Times New Roman"/>
              </a:rPr>
              <a:t>объекта капитального строительства </a:t>
            </a:r>
            <a:endParaRPr sz="1800">
              <a:solidFill>
                <a:schemeClr val="tx1"/>
              </a:solidFill>
              <a:latin typeface="+mn-lt"/>
              <a:ea typeface="+mn-ea"/>
              <a:cs typeface="+mn-cs"/>
            </a:endParaRPr>
          </a:p>
        </p:txBody>
      </p:sp>
      <p:pic>
        <p:nvPicPr>
          <p:cNvPr id="1181" name="Picture 1181"/>
          <p:cNvPicPr/>
          <p:nvPr/>
        </p:nvPicPr>
        <p:blipFill>
          <a:blip r:embed="rId3"/>
          <a:stretch/>
        </p:blipFill>
        <p:spPr>
          <a:xfrm>
            <a:off x="206562" y="848785"/>
            <a:ext cx="3423864" cy="3423864"/>
          </a:xfrm>
          <a:prstGeom prst="rect">
            <a:avLst/>
          </a:prstGeom>
        </p:spPr>
      </p:pic>
      <p:sp>
        <p:nvSpPr>
          <p:cNvPr id="1182" name="Shape 1182"/>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183" name="Shape 1183"/>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25/44/93/192 </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0373100037625000045</a:t>
            </a:r>
            <a:endParaRPr sz="1800">
              <a:solidFill>
                <a:schemeClr val="tx1"/>
              </a:solidFill>
              <a:latin typeface="+mn-lt"/>
              <a:ea typeface="+mn-ea"/>
              <a:cs typeface="+mn-cs"/>
            </a:endParaRPr>
          </a:p>
        </p:txBody>
      </p:sp>
      <p:pic>
        <p:nvPicPr>
          <p:cNvPr id="1185" name="Picture 1185"/>
          <p:cNvPicPr/>
          <p:nvPr/>
        </p:nvPicPr>
        <p:blipFill>
          <a:blip r:embed="rId4"/>
          <a:srcRect l="18378" t="22518" r="14078" b="25491"/>
          <a:stretch/>
        </p:blipFill>
        <p:spPr>
          <a:xfrm>
            <a:off x="2276773" y="3389352"/>
            <a:ext cx="1398980" cy="619418"/>
          </a:xfrm>
          <a:prstGeom prst="rect">
            <a:avLst/>
          </a:prstGeom>
        </p:spPr>
      </p:pic>
      <p:sp>
        <p:nvSpPr>
          <p:cNvPr id="1186" name="Shape 1186"/>
          <p:cNvSpPr/>
          <p:nvPr/>
        </p:nvSpPr>
        <p:spPr>
          <a:xfrm>
            <a:off x="3806199" y="1365082"/>
            <a:ext cx="2229265" cy="369331"/>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Решение комиссии:</a:t>
            </a:r>
          </a:p>
        </p:txBody>
      </p:sp>
      <p:sp>
        <p:nvSpPr>
          <p:cNvPr id="1187" name="Shape 1187"/>
          <p:cNvSpPr txBox="1"/>
          <p:nvPr/>
        </p:nvSpPr>
        <p:spPr>
          <a:xfrm>
            <a:off x="3825770" y="1655848"/>
            <a:ext cx="8203852" cy="3046988"/>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Комиссией установлено, что согласно локальным сметным расчетам проектной документации описания объекта закупки Извещения  подрядчик в ходе исполнения контракта обязан осуществить поставку технологического оборудования, например: «Монитор Vision M240 23.8FHD/ ONS3PCB», «АРМ DEPO Race DT748 W10_P64/SM/Z590/i5-10600/Cool/32GBDDR4/512G_M.2_PCIE/T2Tb/16Gb_RTX A4000/2LAN1Ge/KBu/Mu/800W/CAR3WS», «Комплект беспроводной клавиатуры</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и мыши», «Стол преподавателя 1200х600х750 (президиум)» (перечень не является исчерпывающим). </a:t>
            </a:r>
          </a:p>
          <a:p>
            <a:pPr marL="0" indent="0" algn="just"/>
            <a:endParaRPr sz="1600">
              <a:solidFill>
                <a:schemeClr val="tx1"/>
              </a:solidFill>
              <a:latin typeface="Times New Roman"/>
              <a:ea typeface="Times New Roman"/>
              <a:cs typeface="Times New Roman"/>
            </a:endParaRPr>
          </a:p>
          <a:p>
            <a:pPr marL="0" indent="0" algn="ctr"/>
            <a:r>
              <a:rPr sz="1600" b="1" i="1">
                <a:solidFill>
                  <a:srgbClr val="00345E"/>
                </a:solidFill>
                <a:latin typeface="Times New Roman"/>
                <a:ea typeface="Times New Roman"/>
                <a:cs typeface="Times New Roman"/>
              </a:rPr>
              <a:t>Следовательно, в объект проводимой закупки помимо выполнение Работ включены обязательства исполнителя по поставке немонтируемого технологического оборудования.</a:t>
            </a:r>
            <a:endParaRPr sz="1800">
              <a:solidFill>
                <a:schemeClr val="tx1"/>
              </a:solidFill>
              <a:latin typeface="+mn-lt"/>
              <a:ea typeface="+mn-ea"/>
              <a:cs typeface="+mn-cs"/>
            </a:endParaRPr>
          </a:p>
        </p:txBody>
      </p:sp>
      <p:pic>
        <p:nvPicPr>
          <p:cNvPr id="1189" name="Picture 1189"/>
          <p:cNvPicPr/>
          <p:nvPr/>
        </p:nvPicPr>
        <p:blipFill>
          <a:blip r:embed="rId5"/>
          <a:srcRect l="96064" r="-2107"/>
          <a:stretch/>
        </p:blipFill>
        <p:spPr>
          <a:xfrm rot="16200000">
            <a:off x="5781177" y="447177"/>
            <a:ext cx="629646" cy="12192000"/>
          </a:xfrm>
          <a:prstGeom prst="rect">
            <a:avLst/>
          </a:prstGeom>
        </p:spPr>
      </p:pic>
      <p:sp>
        <p:nvSpPr>
          <p:cNvPr id="1190" name="Shape 1190"/>
          <p:cNvSpPr/>
          <p:nvPr/>
        </p:nvSpPr>
        <p:spPr>
          <a:xfrm>
            <a:off x="271291" y="4786814"/>
            <a:ext cx="11758331" cy="1246495"/>
          </a:xfrm>
          <a:prstGeom prst="rect">
            <a:avLst/>
          </a:prstGeom>
        </p:spPr>
        <p:txBody>
          <a:bodyPr wrap="square" lIns="91440" tIns="45720" rIns="91440" bIns="45720">
            <a:spAutoFit/>
          </a:bodyPr>
          <a:lstStyle/>
          <a:p>
            <a:pPr marL="0" indent="0" algn="just">
              <a:lnSpc>
                <a:spcPts val="1800"/>
              </a:lnSpc>
              <a:spcAft>
                <a:spcPts val="0"/>
              </a:spcAft>
            </a:pPr>
            <a:r>
              <a:rPr sz="1600">
                <a:solidFill>
                  <a:schemeClr val="tx1"/>
                </a:solidFill>
                <a:latin typeface="Times New Roman"/>
                <a:ea typeface="Times New Roman"/>
                <a:cs typeface="Times New Roman"/>
              </a:rPr>
              <a:t>Комиссия отмечает, что </a:t>
            </a:r>
            <a:r>
              <a:rPr sz="1600" i="1">
                <a:solidFill>
                  <a:schemeClr val="tx1"/>
                </a:solidFill>
                <a:latin typeface="Times New Roman"/>
                <a:ea typeface="Times New Roman"/>
                <a:cs typeface="Times New Roman"/>
              </a:rPr>
              <a:t>в качестве оборудования, необходимого для обеспечения эксплуатации объекта капитального строительства</a:t>
            </a:r>
            <a:r>
              <a:rPr sz="1600">
                <a:solidFill>
                  <a:schemeClr val="tx1"/>
                </a:solidFill>
                <a:latin typeface="Times New Roman"/>
                <a:ea typeface="Times New Roman"/>
                <a:cs typeface="Times New Roman"/>
              </a:rPr>
              <a:t>, следует рассматривать оборудование, поставка и установка которого </a:t>
            </a:r>
            <a:r>
              <a:rPr sz="1600" b="1">
                <a:solidFill>
                  <a:schemeClr val="tx1"/>
                </a:solidFill>
                <a:latin typeface="Times New Roman"/>
                <a:ea typeface="Times New Roman"/>
                <a:cs typeface="Times New Roman"/>
              </a:rPr>
              <a:t>невозможна впоследствии без изменения </a:t>
            </a:r>
            <a:r>
              <a:rPr sz="1600">
                <a:solidFill>
                  <a:schemeClr val="tx1"/>
                </a:solidFill>
                <a:latin typeface="Times New Roman"/>
                <a:ea typeface="Times New Roman"/>
                <a:cs typeface="Times New Roman"/>
              </a:rPr>
              <a:t>предусмотренных проектом конструктивных решений объекта строительства, то есть неразрывно связанных с выполняемыми работами (такими как инженерное оборудование, системы вентиляции, искусственного освещения и т.д.), монтаж которых должен осуществляться во время выполнения работ и которые необходимы для ввода объекта  в эксплуатацию.</a:t>
            </a:r>
            <a:endParaRPr sz="1800">
              <a:solidFill>
                <a:schemeClr val="tx1"/>
              </a:solidFill>
              <a:latin typeface="+mn-lt"/>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GroupShape 1191"/>
        <p:cNvGrpSpPr/>
        <p:nvPr/>
      </p:nvGrpSpPr>
      <p:grpSpPr>
        <a:xfrm>
          <a:off x="0" y="0"/>
          <a:ext cx="0" cy="0"/>
          <a:chOff x="0" y="0"/>
          <a:chExt cx="0" cy="0"/>
        </a:xfrm>
      </p:grpSpPr>
      <p:pic>
        <p:nvPicPr>
          <p:cNvPr id="1193" name="Picture 1193"/>
          <p:cNvPicPr/>
          <p:nvPr/>
        </p:nvPicPr>
        <p:blipFill>
          <a:blip r:embed="rId2"/>
          <a:srcRect l="31461"/>
          <a:stretch/>
        </p:blipFill>
        <p:spPr>
          <a:xfrm>
            <a:off x="7453480" y="0"/>
            <a:ext cx="5606144" cy="6228354"/>
          </a:xfrm>
          <a:prstGeom prst="rect">
            <a:avLst/>
          </a:prstGeom>
          <a:ln>
            <a:noFill/>
          </a:ln>
        </p:spPr>
      </p:pic>
      <p:sp>
        <p:nvSpPr>
          <p:cNvPr id="1194" name="Shape 1194"/>
          <p:cNvSpPr/>
          <p:nvPr/>
        </p:nvSpPr>
        <p:spPr>
          <a:xfrm>
            <a:off x="3818444" y="370041"/>
            <a:ext cx="1752402" cy="338554"/>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Объект закупки:</a:t>
            </a:r>
          </a:p>
        </p:txBody>
      </p:sp>
      <p:sp>
        <p:nvSpPr>
          <p:cNvPr id="1195" name="Shape 1195"/>
          <p:cNvSpPr txBox="1"/>
          <p:nvPr/>
        </p:nvSpPr>
        <p:spPr>
          <a:xfrm>
            <a:off x="5559627" y="403380"/>
            <a:ext cx="6112967" cy="338553"/>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Реконструкция с пристройкой и надстройкой детского корпуса</a:t>
            </a:r>
            <a:endParaRPr sz="1800">
              <a:solidFill>
                <a:schemeClr val="tx1"/>
              </a:solidFill>
              <a:latin typeface="+mn-lt"/>
              <a:ea typeface="+mn-ea"/>
              <a:cs typeface="+mn-cs"/>
            </a:endParaRPr>
          </a:p>
        </p:txBody>
      </p:sp>
      <p:pic>
        <p:nvPicPr>
          <p:cNvPr id="1197" name="Picture 1197"/>
          <p:cNvPicPr/>
          <p:nvPr/>
        </p:nvPicPr>
        <p:blipFill>
          <a:blip r:embed="rId3"/>
          <a:stretch/>
        </p:blipFill>
        <p:spPr>
          <a:xfrm>
            <a:off x="206562" y="848785"/>
            <a:ext cx="3423864" cy="3423864"/>
          </a:xfrm>
          <a:prstGeom prst="rect">
            <a:avLst/>
          </a:prstGeom>
        </p:spPr>
      </p:pic>
      <p:sp>
        <p:nvSpPr>
          <p:cNvPr id="1198" name="Shape 1198"/>
          <p:cNvSpPr/>
          <p:nvPr/>
        </p:nvSpPr>
        <p:spPr>
          <a:xfrm>
            <a:off x="401906" y="1368075"/>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199" name="Shape 1199"/>
          <p:cNvSpPr txBox="1"/>
          <p:nvPr/>
        </p:nvSpPr>
        <p:spPr>
          <a:xfrm>
            <a:off x="646755" y="1645062"/>
            <a:ext cx="2329507" cy="1569660"/>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28/06/105-3006/2025</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r>
              <a:rPr sz="1600">
                <a:solidFill>
                  <a:schemeClr val="bg1"/>
                </a:solidFill>
                <a:latin typeface="Times New Roman"/>
                <a:ea typeface="Times New Roman"/>
                <a:cs typeface="Times New Roman"/>
              </a:rPr>
              <a:t>Номер в ЕИС 0373100068325000209</a:t>
            </a:r>
            <a:endParaRPr sz="1800">
              <a:solidFill>
                <a:schemeClr val="tx1"/>
              </a:solidFill>
              <a:latin typeface="+mn-lt"/>
              <a:ea typeface="+mn-ea"/>
              <a:cs typeface="+mn-cs"/>
            </a:endParaRPr>
          </a:p>
        </p:txBody>
      </p:sp>
      <p:pic>
        <p:nvPicPr>
          <p:cNvPr id="1201" name="Picture 1201"/>
          <p:cNvPicPr/>
          <p:nvPr/>
        </p:nvPicPr>
        <p:blipFill>
          <a:blip r:embed="rId4"/>
          <a:srcRect l="18378" t="22518" r="14078" b="25491"/>
          <a:stretch/>
        </p:blipFill>
        <p:spPr>
          <a:xfrm>
            <a:off x="2276773" y="3389352"/>
            <a:ext cx="1398980" cy="619418"/>
          </a:xfrm>
          <a:prstGeom prst="rect">
            <a:avLst/>
          </a:prstGeom>
        </p:spPr>
      </p:pic>
      <p:sp>
        <p:nvSpPr>
          <p:cNvPr id="1202" name="Shape 1202"/>
          <p:cNvSpPr/>
          <p:nvPr/>
        </p:nvSpPr>
        <p:spPr>
          <a:xfrm>
            <a:off x="3806199" y="1025993"/>
            <a:ext cx="2004395" cy="338553"/>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Решение комиссии:</a:t>
            </a:r>
          </a:p>
        </p:txBody>
      </p:sp>
      <p:sp>
        <p:nvSpPr>
          <p:cNvPr id="1203" name="Shape 1203"/>
          <p:cNvSpPr txBox="1"/>
          <p:nvPr/>
        </p:nvSpPr>
        <p:spPr>
          <a:xfrm>
            <a:off x="3818444" y="1545725"/>
            <a:ext cx="7854150" cy="3737562"/>
          </a:xfrm>
          <a:prstGeom prst="rect">
            <a:avLst/>
          </a:prstGeom>
          <a:noFill/>
        </p:spPr>
        <p:txBody>
          <a:bodyPr wrap="square" lIns="91440" tIns="45720" rIns="91440" bIns="45720">
            <a:spAutoFit/>
          </a:bodyPr>
          <a:lstStyle/>
          <a:p>
            <a:pPr marL="0" indent="354013" algn="just">
              <a:lnSpc>
                <a:spcPts val="2200"/>
              </a:lnSpc>
            </a:pPr>
            <a:r>
              <a:rPr sz="1600">
                <a:solidFill>
                  <a:schemeClr val="tx1"/>
                </a:solidFill>
                <a:latin typeface="Times New Roman"/>
                <a:ea typeface="Times New Roman"/>
                <a:cs typeface="Times New Roman"/>
              </a:rPr>
              <a:t>Согласно Извещению объектом закупки является выполнение работ</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по реконструкции в режиме реставрации с приспособлением к современному использованию Объекта.</a:t>
            </a:r>
            <a:endParaRPr sz="1800">
              <a:solidFill>
                <a:schemeClr val="tx1"/>
              </a:solidFill>
              <a:latin typeface="+mn-lt"/>
              <a:ea typeface="+mn-ea"/>
              <a:cs typeface="+mn-cs"/>
            </a:endParaRPr>
          </a:p>
          <a:p>
            <a:pPr marL="0" indent="354013" algn="just">
              <a:lnSpc>
                <a:spcPts val="2200"/>
              </a:lnSpc>
            </a:pPr>
            <a:endParaRPr sz="1600">
              <a:solidFill>
                <a:schemeClr val="tx1"/>
              </a:solidFill>
              <a:latin typeface="Times New Roman"/>
              <a:ea typeface="Times New Roman"/>
              <a:cs typeface="Times New Roman"/>
            </a:endParaRPr>
          </a:p>
          <a:p>
            <a:pPr marL="0" indent="354013" algn="just">
              <a:lnSpc>
                <a:spcPts val="2200"/>
              </a:lnSpc>
            </a:pPr>
            <a:r>
              <a:rPr sz="1600">
                <a:solidFill>
                  <a:schemeClr val="tx1"/>
                </a:solidFill>
                <a:latin typeface="Times New Roman"/>
                <a:ea typeface="Times New Roman"/>
                <a:cs typeface="Times New Roman"/>
              </a:rPr>
              <a:t>При этом Комиссией установлено, что согласно локальным сметным расчетам проектной документации описания объекта закупки Извещения подрядчик в ходе исполнения контракта обязан </a:t>
            </a:r>
            <a:r>
              <a:rPr sz="1600" b="1">
                <a:solidFill>
                  <a:schemeClr val="tx1"/>
                </a:solidFill>
                <a:latin typeface="Times New Roman"/>
                <a:ea typeface="Times New Roman"/>
                <a:cs typeface="Times New Roman"/>
              </a:rPr>
              <a:t>осуществить поставку </a:t>
            </a:r>
            <a:r>
              <a:rPr sz="1600">
                <a:solidFill>
                  <a:schemeClr val="tx1"/>
                </a:solidFill>
                <a:latin typeface="Times New Roman"/>
                <a:ea typeface="Times New Roman"/>
                <a:cs typeface="Times New Roman"/>
              </a:rPr>
              <a:t>технологического оборудования, например: «Светильник медицинский потолочный с аварийным питанием регулируемый двухблочный с дополнительной консолью «Эмалед 602/602Х» (хирургический) с видеокамерой HD + Монитор Хирургический S3221P, Россия», «Стелирилизатор паровой «STERIVAP» Вариант исполнения SPSL 6612-2-ED, Чехия», «Стол операционный Сафис для нейрохирургии с модульной столешницей,</a:t>
            </a:r>
            <a:br>
              <a:rPr sz="1600">
                <a:solidFill>
                  <a:schemeClr val="tx1"/>
                </a:solidFill>
                <a:latin typeface="Times New Roman"/>
                <a:ea typeface="Times New Roman"/>
                <a:cs typeface="Times New Roman"/>
              </a:rPr>
            </a:br>
            <a:r>
              <a:rPr sz="1600">
                <a:solidFill>
                  <a:schemeClr val="tx1"/>
                </a:solidFill>
                <a:latin typeface="Times New Roman"/>
                <a:ea typeface="Times New Roman"/>
                <a:cs typeface="Times New Roman"/>
              </a:rPr>
              <a:t>с моторизированным модулем, Беларусь» (перечень не является исчерпывающим).</a:t>
            </a:r>
            <a:endParaRPr sz="1800">
              <a:solidFill>
                <a:schemeClr val="tx1"/>
              </a:solidFill>
              <a:latin typeface="+mn-lt"/>
              <a:ea typeface="+mn-ea"/>
              <a:cs typeface="+mn-cs"/>
            </a:endParaRPr>
          </a:p>
        </p:txBody>
      </p:sp>
      <p:pic>
        <p:nvPicPr>
          <p:cNvPr id="1205" name="Picture 1205"/>
          <p:cNvPicPr/>
          <p:nvPr/>
        </p:nvPicPr>
        <p:blipFill>
          <a:blip r:embed="rId5"/>
          <a:srcRect l="96064" r="-2107"/>
          <a:stretch/>
        </p:blipFill>
        <p:spPr>
          <a:xfrm rot="16200000">
            <a:off x="5781177" y="447177"/>
            <a:ext cx="629646" cy="12192000"/>
          </a:xfrm>
          <a:prstGeom prst="rect">
            <a:avLst/>
          </a:prstGeom>
        </p:spPr>
      </p:pic>
      <p:sp>
        <p:nvSpPr>
          <p:cNvPr id="1206" name="Shape 1206"/>
          <p:cNvSpPr/>
          <p:nvPr/>
        </p:nvSpPr>
        <p:spPr>
          <a:xfrm>
            <a:off x="0" y="5217715"/>
            <a:ext cx="6096000" cy="1200329"/>
          </a:xfrm>
          <a:prstGeom prst="rect">
            <a:avLst/>
          </a:prstGeom>
        </p:spPr>
        <p:txBody>
          <a:bodyPr lIns="91440" tIns="45720" rIns="91440" bIns="45720">
            <a:spAutoFit/>
          </a:bodyPr>
          <a:lstStyle/>
          <a:p>
            <a:pPr marL="0" indent="0" algn="ctr"/>
            <a:r>
              <a:rPr sz="1800" b="1" i="1">
                <a:solidFill>
                  <a:srgbClr val="00345E"/>
                </a:solidFill>
                <a:latin typeface="Times New Roman"/>
                <a:ea typeface="Times New Roman"/>
                <a:cs typeface="Times New Roman"/>
              </a:rPr>
              <a:t>Следовательно, в объект проводимой закупки помимо выполнения Работ включены обязательства исполнителя по поставке немонтируемого технологического оборудования.</a:t>
            </a:r>
            <a:endParaRPr sz="1800">
              <a:solidFill>
                <a:schemeClr val="tx1"/>
              </a:solidFill>
              <a:latin typeface="+mn-lt"/>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GroupShape 1207"/>
        <p:cNvGrpSpPr/>
        <p:nvPr/>
      </p:nvGrpSpPr>
      <p:grpSpPr>
        <a:xfrm>
          <a:off x="0" y="0"/>
          <a:ext cx="0" cy="0"/>
          <a:chOff x="0" y="0"/>
          <a:chExt cx="0" cy="0"/>
        </a:xfrm>
      </p:grpSpPr>
      <p:pic>
        <p:nvPicPr>
          <p:cNvPr id="1209" name="Picture 1209"/>
          <p:cNvPicPr/>
          <p:nvPr/>
        </p:nvPicPr>
        <p:blipFill>
          <a:blip r:embed="rId2"/>
          <a:srcRect l="31461"/>
          <a:stretch/>
        </p:blipFill>
        <p:spPr>
          <a:xfrm>
            <a:off x="6135580" y="130557"/>
            <a:ext cx="5963493" cy="6616397"/>
          </a:xfrm>
          <a:prstGeom prst="rect">
            <a:avLst/>
          </a:prstGeom>
          <a:ln>
            <a:noFill/>
          </a:ln>
        </p:spPr>
      </p:pic>
      <p:sp>
        <p:nvSpPr>
          <p:cNvPr id="1210" name="Shape 1210"/>
          <p:cNvSpPr txBox="1"/>
          <p:nvPr/>
        </p:nvSpPr>
        <p:spPr>
          <a:xfrm>
            <a:off x="669067" y="434109"/>
            <a:ext cx="12333249" cy="461665"/>
          </a:xfrm>
          <a:prstGeom prst="rect">
            <a:avLst/>
          </a:prstGeom>
          <a:noFill/>
          <a:ln>
            <a:noFill/>
          </a:ln>
        </p:spPr>
        <p:txBody>
          <a:bodyPr wrap="square" lIns="91440" tIns="45720" rIns="91440" bIns="45720">
            <a:spAutoFit/>
          </a:bodyPr>
          <a:lstStyle/>
          <a:p>
            <a:pPr marL="0" indent="0" algn="l"/>
            <a:r>
              <a:rPr sz="2400" b="1">
                <a:solidFill>
                  <a:srgbClr val="00345E"/>
                </a:solidFill>
                <a:latin typeface="Times New Roman"/>
                <a:ea typeface="Times New Roman"/>
                <a:cs typeface="Times New Roman"/>
              </a:rPr>
              <a:t>ПИСЬМО ФАС РОССИИ ОТ 29.08.2025 № ГР/81837/25</a:t>
            </a:r>
            <a:endParaRPr sz="1800">
              <a:solidFill>
                <a:schemeClr val="tx1"/>
              </a:solidFill>
              <a:latin typeface="+mn-lt"/>
              <a:ea typeface="+mn-ea"/>
              <a:cs typeface="+mn-cs"/>
            </a:endParaRPr>
          </a:p>
        </p:txBody>
      </p:sp>
      <p:sp>
        <p:nvSpPr>
          <p:cNvPr id="1211" name="Shape 1211"/>
          <p:cNvSpPr/>
          <p:nvPr/>
        </p:nvSpPr>
        <p:spPr>
          <a:xfrm>
            <a:off x="794393" y="1265106"/>
            <a:ext cx="6617059" cy="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sp>
        <p:nvSpPr>
          <p:cNvPr id="1212" name="Shape 1212"/>
          <p:cNvSpPr txBox="1"/>
          <p:nvPr/>
        </p:nvSpPr>
        <p:spPr>
          <a:xfrm>
            <a:off x="1383947" y="1438026"/>
            <a:ext cx="10059116" cy="5262979"/>
          </a:xfrm>
          <a:prstGeom prst="rect">
            <a:avLst/>
          </a:prstGeom>
          <a:noFill/>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just"/>
            <a:r>
              <a:rPr sz="1600" b="1">
                <a:solidFill>
                  <a:schemeClr val="tx1"/>
                </a:solidFill>
                <a:latin typeface="Times New Roman"/>
                <a:ea typeface="Times New Roman"/>
                <a:cs typeface="Times New Roman"/>
              </a:rPr>
              <a:t>По вопросу признания средства индивидуализации товарным знаком для целей законодательства Российской Федерации о контрактной системе в сфере закупок.</a:t>
            </a:r>
            <a:endParaRPr sz="1800">
              <a:solidFill>
                <a:schemeClr val="tx1"/>
              </a:solidFill>
              <a:latin typeface="+mn-lt"/>
              <a:ea typeface="+mn-ea"/>
              <a:cs typeface="+mn-cs"/>
            </a:endParaRPr>
          </a:p>
          <a:p>
            <a:pPr marL="0" indent="0" algn="just"/>
            <a:endParaRPr sz="1600">
              <a:solidFill>
                <a:schemeClr val="tx1"/>
              </a:solidFill>
              <a:latin typeface="Times New Roman"/>
              <a:ea typeface="Times New Roman"/>
              <a:cs typeface="Times New Roman"/>
            </a:endParaRPr>
          </a:p>
          <a:p>
            <a:pPr marL="0" indent="0" algn="just"/>
            <a:r>
              <a:rPr sz="1600" b="1">
                <a:solidFill>
                  <a:schemeClr val="tx1"/>
                </a:solidFill>
                <a:latin typeface="Times New Roman"/>
                <a:ea typeface="Times New Roman"/>
                <a:cs typeface="Times New Roman"/>
              </a:rPr>
              <a:t>По вопросу указания товарного знака при подаче заявки на участие в закупке</a:t>
            </a:r>
            <a:endParaRPr sz="1800">
              <a:solidFill>
                <a:schemeClr val="tx1"/>
              </a:solidFill>
              <a:latin typeface="+mn-lt"/>
              <a:ea typeface="+mn-ea"/>
              <a:cs typeface="+mn-cs"/>
            </a:endParaRPr>
          </a:p>
          <a:p>
            <a:pPr marL="0" indent="0" algn="just"/>
            <a:endParaRPr sz="1600" b="1">
              <a:solidFill>
                <a:schemeClr val="tx1"/>
              </a:solidFill>
              <a:latin typeface="Times New Roman"/>
              <a:ea typeface="Times New Roman"/>
              <a:cs typeface="Times New Roman"/>
            </a:endParaRPr>
          </a:p>
          <a:p>
            <a:pPr marL="0" indent="0" algn="just"/>
            <a:r>
              <a:rPr sz="1600" i="1">
                <a:solidFill>
                  <a:schemeClr val="tx1"/>
                </a:solidFill>
                <a:latin typeface="Times New Roman"/>
                <a:ea typeface="Times New Roman"/>
                <a:cs typeface="Times New Roman"/>
              </a:rPr>
              <a:t>Учитывая изложенное, заявка участника закупки рассматривается как </a:t>
            </a:r>
            <a:r>
              <a:rPr sz="1600" b="1" i="1">
                <a:solidFill>
                  <a:schemeClr val="tx1"/>
                </a:solidFill>
                <a:latin typeface="Times New Roman"/>
                <a:ea typeface="Times New Roman"/>
                <a:cs typeface="Times New Roman"/>
              </a:rPr>
              <a:t>несоответствующая</a:t>
            </a:r>
            <a:r>
              <a:rPr sz="1600" i="1">
                <a:solidFill>
                  <a:schemeClr val="tx1"/>
                </a:solidFill>
                <a:latin typeface="Times New Roman"/>
                <a:ea typeface="Times New Roman"/>
                <a:cs typeface="Times New Roman"/>
              </a:rPr>
              <a:t> требованиям Закона № 44-ФЗ в следующих случаях: </a:t>
            </a:r>
          </a:p>
          <a:p>
            <a:pPr marL="342900" indent="-342900" algn="just">
              <a:buFont typeface="+mn-lt"/>
              <a:buAutoNum type="arabicParenR"/>
            </a:pPr>
            <a:r>
              <a:rPr sz="1600" b="1" i="1">
                <a:latin typeface="Times New Roman"/>
                <a:ea typeface="Times New Roman"/>
                <a:cs typeface="Times New Roman"/>
              </a:rPr>
              <a:t>неуказание</a:t>
            </a:r>
            <a:r>
              <a:rPr sz="1600" i="1">
                <a:latin typeface="Times New Roman"/>
                <a:ea typeface="Times New Roman"/>
                <a:cs typeface="Times New Roman"/>
              </a:rPr>
              <a:t> участником закупки информации о наличии у предлагаемого к поставке товара товарного знака, если сведения о нем внесены в Реестр; </a:t>
            </a:r>
          </a:p>
          <a:p>
            <a:pPr marL="342900" indent="-342900" algn="just">
              <a:buFont typeface="+mn-lt"/>
              <a:buAutoNum type="arabicParenR"/>
            </a:pPr>
            <a:r>
              <a:rPr sz="1600" b="1" i="1">
                <a:latin typeface="Times New Roman"/>
                <a:ea typeface="Times New Roman"/>
                <a:cs typeface="Times New Roman"/>
              </a:rPr>
              <a:t>указание</a:t>
            </a:r>
            <a:r>
              <a:rPr sz="1600" i="1">
                <a:latin typeface="Times New Roman"/>
                <a:ea typeface="Times New Roman"/>
                <a:cs typeface="Times New Roman"/>
              </a:rPr>
              <a:t> в составе заявки на наличие товарного знака у предлагаемого к поставке товара, в случае </a:t>
            </a:r>
            <a:r>
              <a:rPr sz="1600" b="1" i="1">
                <a:latin typeface="Times New Roman"/>
                <a:ea typeface="Times New Roman"/>
                <a:cs typeface="Times New Roman"/>
              </a:rPr>
              <a:t>отсутствия</a:t>
            </a:r>
            <a:r>
              <a:rPr sz="1600" i="1">
                <a:latin typeface="Times New Roman"/>
                <a:ea typeface="Times New Roman"/>
                <a:cs typeface="Times New Roman"/>
              </a:rPr>
              <a:t> сведений о таком товарном знаке в Реестре; </a:t>
            </a:r>
          </a:p>
          <a:p>
            <a:pPr marL="342900" indent="-342900" algn="just">
              <a:buFont typeface="+mn-lt"/>
              <a:buAutoNum type="arabicParenR"/>
            </a:pPr>
            <a:r>
              <a:rPr sz="1600" b="1" i="1">
                <a:latin typeface="Times New Roman"/>
                <a:ea typeface="Times New Roman"/>
                <a:cs typeface="Times New Roman"/>
              </a:rPr>
              <a:t>указание</a:t>
            </a:r>
            <a:r>
              <a:rPr sz="1600" i="1">
                <a:latin typeface="Times New Roman"/>
                <a:ea typeface="Times New Roman"/>
                <a:cs typeface="Times New Roman"/>
              </a:rPr>
              <a:t> информации о товарном знаке, </a:t>
            </a:r>
            <a:r>
              <a:rPr sz="1600" b="1" i="1">
                <a:latin typeface="Times New Roman"/>
                <a:ea typeface="Times New Roman"/>
                <a:cs typeface="Times New Roman"/>
              </a:rPr>
              <a:t>несоответствующей</a:t>
            </a:r>
            <a:r>
              <a:rPr sz="1600" i="1">
                <a:latin typeface="Times New Roman"/>
                <a:ea typeface="Times New Roman"/>
                <a:cs typeface="Times New Roman"/>
              </a:rPr>
              <a:t> сведениям, содержащимся в отношении такого товарного знака в Реестре.</a:t>
            </a:r>
          </a:p>
          <a:p>
            <a:pPr marL="342900" indent="-342900" algn="just">
              <a:buFont typeface="+mn-lt"/>
              <a:buAutoNum type="arabicParenR"/>
            </a:pPr>
            <a:endParaRPr sz="1600">
              <a:latin typeface="Times New Roman"/>
              <a:ea typeface="Times New Roman"/>
              <a:cs typeface="Times New Roman"/>
            </a:endParaRPr>
          </a:p>
          <a:p>
            <a:pPr marL="0" indent="0" algn="just"/>
            <a:r>
              <a:rPr sz="1600" b="1">
                <a:latin typeface="Times New Roman"/>
                <a:ea typeface="Times New Roman"/>
                <a:cs typeface="Times New Roman"/>
              </a:rPr>
              <a:t>По вопросу указания в составе заявки нескольких товарных знаков в отношении одной позиции товара</a:t>
            </a:r>
          </a:p>
          <a:p>
            <a:pPr marL="0" indent="0" algn="just"/>
            <a:endParaRPr sz="1600" b="1">
              <a:latin typeface="Times New Roman"/>
              <a:ea typeface="Times New Roman"/>
              <a:cs typeface="Times New Roman"/>
            </a:endParaRPr>
          </a:p>
          <a:p>
            <a:pPr marL="0" indent="0" algn="just"/>
            <a:r>
              <a:rPr sz="1600" b="1">
                <a:latin typeface="Times New Roman"/>
                <a:ea typeface="Times New Roman"/>
                <a:cs typeface="Times New Roman"/>
              </a:rPr>
              <a:t>По вопросу проверки комиссией по осуществлению закупок достоверности сведений, указанных участником закупки о товарном знаке, предлагаемого к поставке товара</a:t>
            </a:r>
          </a:p>
          <a:p>
            <a:pPr marL="0" indent="0" algn="just"/>
            <a:endParaRPr sz="1600" b="1">
              <a:latin typeface="Times New Roman"/>
              <a:ea typeface="Times New Roman"/>
              <a:cs typeface="Times New Roman"/>
            </a:endParaRPr>
          </a:p>
          <a:p>
            <a:pPr marL="0" indent="0" algn="just"/>
            <a:r>
              <a:rPr sz="1600" b="1">
                <a:latin typeface="Times New Roman"/>
                <a:ea typeface="Times New Roman"/>
                <a:cs typeface="Times New Roman"/>
              </a:rPr>
              <a:t>По вопросу изменения существенных условий государственного (муниципального) контракта, а также отнесения товарного знака к числу таких условий</a:t>
            </a:r>
          </a:p>
        </p:txBody>
      </p:sp>
      <p:pic>
        <p:nvPicPr>
          <p:cNvPr id="1214" name="Picture 1214"/>
          <p:cNvPicPr/>
          <p:nvPr/>
        </p:nvPicPr>
        <p:blipFill>
          <a:blip r:embed="rId3"/>
          <a:srcRect l="96064" r="-2107"/>
          <a:stretch/>
        </p:blipFill>
        <p:spPr>
          <a:xfrm>
            <a:off x="-219676" y="-77057"/>
            <a:ext cx="1288499" cy="12192000"/>
          </a:xfrm>
          <a:prstGeom prst="rect">
            <a:avLst/>
          </a:prstGeom>
        </p:spPr>
      </p:pic>
      <p:pic>
        <p:nvPicPr>
          <p:cNvPr id="1216" name="Picture 1216"/>
          <p:cNvPicPr/>
          <p:nvPr/>
        </p:nvPicPr>
        <p:blipFill>
          <a:blip r:embed="rId4"/>
          <a:stretch/>
        </p:blipFill>
        <p:spPr>
          <a:xfrm rot="16200000">
            <a:off x="-622404" y="5594232"/>
            <a:ext cx="1960091" cy="1102659"/>
          </a:xfrm>
          <a:prstGeom prst="rect">
            <a:avLst/>
          </a:prstGeom>
        </p:spPr>
      </p:pic>
      <p:sp>
        <p:nvSpPr>
          <p:cNvPr id="1217" name="Shape 1217"/>
          <p:cNvSpPr/>
          <p:nvPr/>
        </p:nvSpPr>
        <p:spPr>
          <a:xfrm>
            <a:off x="1183529" y="1603765"/>
            <a:ext cx="200418" cy="203594"/>
          </a:xfrm>
          <a:prstGeom prst="rect">
            <a:avLst/>
          </a:prstGeom>
          <a:solidFill>
            <a:srgbClr val="4472C4"/>
          </a:solidFill>
          <a:ln>
            <a:noFill/>
          </a:ln>
        </p:spPr>
        <p:txBody>
          <a:bodyPr lIns="91440" tIns="45720" rIns="91440" bIns="45720" anchor="ctr"/>
          <a:lstStyle/>
          <a:p>
            <a:pPr marL="0" indent="0" algn="just"/>
            <a:endParaRPr sz="1600">
              <a:solidFill>
                <a:schemeClr val="lt1"/>
              </a:solidFill>
              <a:latin typeface="Times New Roman"/>
              <a:ea typeface="Times New Roman"/>
              <a:cs typeface="Times New Roman"/>
            </a:endParaRPr>
          </a:p>
        </p:txBody>
      </p:sp>
      <p:sp>
        <p:nvSpPr>
          <p:cNvPr id="1218" name="Shape 1218"/>
          <p:cNvSpPr/>
          <p:nvPr/>
        </p:nvSpPr>
        <p:spPr>
          <a:xfrm>
            <a:off x="1183529" y="2276649"/>
            <a:ext cx="200418" cy="203593"/>
          </a:xfrm>
          <a:prstGeom prst="rect">
            <a:avLst/>
          </a:prstGeom>
          <a:solidFill>
            <a:srgbClr val="4472C4"/>
          </a:solidFill>
          <a:ln>
            <a:noFill/>
          </a:ln>
        </p:spPr>
        <p:txBody>
          <a:bodyPr lIns="91440" tIns="45720" rIns="91440" bIns="45720" anchor="ctr"/>
          <a:lstStyle/>
          <a:p>
            <a:pPr marL="0" indent="0" algn="just"/>
            <a:endParaRPr sz="1600">
              <a:solidFill>
                <a:schemeClr val="lt1"/>
              </a:solidFill>
              <a:latin typeface="Times New Roman"/>
              <a:ea typeface="Times New Roman"/>
              <a:cs typeface="Times New Roman"/>
            </a:endParaRPr>
          </a:p>
        </p:txBody>
      </p:sp>
      <p:sp>
        <p:nvSpPr>
          <p:cNvPr id="1219" name="Shape 1219"/>
          <p:cNvSpPr/>
          <p:nvPr/>
        </p:nvSpPr>
        <p:spPr>
          <a:xfrm>
            <a:off x="1183529" y="4961922"/>
            <a:ext cx="200418" cy="203594"/>
          </a:xfrm>
          <a:prstGeom prst="rect">
            <a:avLst/>
          </a:prstGeom>
          <a:solidFill>
            <a:srgbClr val="4472C4"/>
          </a:solidFill>
          <a:ln>
            <a:noFill/>
          </a:ln>
        </p:spPr>
        <p:txBody>
          <a:bodyPr lIns="91440" tIns="45720" rIns="91440" bIns="45720" anchor="ctr"/>
          <a:lstStyle/>
          <a:p>
            <a:pPr marL="0" indent="0" algn="just"/>
            <a:endParaRPr sz="1600">
              <a:solidFill>
                <a:schemeClr val="lt1"/>
              </a:solidFill>
              <a:latin typeface="Times New Roman"/>
              <a:ea typeface="Times New Roman"/>
              <a:cs typeface="Times New Roman"/>
            </a:endParaRPr>
          </a:p>
        </p:txBody>
      </p:sp>
      <p:sp>
        <p:nvSpPr>
          <p:cNvPr id="1220" name="Shape 1220"/>
          <p:cNvSpPr/>
          <p:nvPr/>
        </p:nvSpPr>
        <p:spPr>
          <a:xfrm>
            <a:off x="1255050" y="2745712"/>
            <a:ext cx="0" cy="1817579"/>
          </a:xfrm>
          <a:prstGeom prst="line">
            <a:avLst/>
          </a:prstGeom>
          <a:ln w="57150">
            <a:solidFill>
              <a:srgbClr val="396CE8"/>
            </a:solidFill>
            <a:prstDash val="solid"/>
          </a:ln>
        </p:spPr>
        <p:style>
          <a:lnRef idx="0">
            <a:scrgbClr r="0" g="0" b="0"/>
          </a:lnRef>
          <a:fillRef idx="0">
            <a:schemeClr val="accent1"/>
          </a:fillRef>
          <a:effectRef idx="0">
            <a:scrgbClr r="0" g="0" b="0"/>
          </a:effectRef>
          <a:fontRef idx="none"/>
        </p:style>
      </p:sp>
      <p:sp>
        <p:nvSpPr>
          <p:cNvPr id="1221" name="Shape 1221"/>
          <p:cNvSpPr/>
          <p:nvPr/>
        </p:nvSpPr>
        <p:spPr>
          <a:xfrm>
            <a:off x="1183529" y="5504174"/>
            <a:ext cx="200418" cy="203594"/>
          </a:xfrm>
          <a:prstGeom prst="rect">
            <a:avLst/>
          </a:prstGeom>
          <a:solidFill>
            <a:srgbClr val="4472C4"/>
          </a:solidFill>
          <a:ln>
            <a:noFill/>
          </a:ln>
        </p:spPr>
        <p:txBody>
          <a:bodyPr lIns="91440" tIns="45720" rIns="91440" bIns="45720" anchor="ctr"/>
          <a:lstStyle/>
          <a:p>
            <a:pPr marL="0" indent="0" algn="just"/>
            <a:endParaRPr sz="1600">
              <a:solidFill>
                <a:schemeClr val="lt1"/>
              </a:solidFill>
              <a:latin typeface="Times New Roman"/>
              <a:ea typeface="Times New Roman"/>
              <a:cs typeface="Times New Roman"/>
            </a:endParaRPr>
          </a:p>
        </p:txBody>
      </p:sp>
      <p:sp>
        <p:nvSpPr>
          <p:cNvPr id="1222" name="Shape 1222"/>
          <p:cNvSpPr/>
          <p:nvPr/>
        </p:nvSpPr>
        <p:spPr>
          <a:xfrm>
            <a:off x="1183529" y="6250020"/>
            <a:ext cx="200418" cy="203594"/>
          </a:xfrm>
          <a:prstGeom prst="rect">
            <a:avLst/>
          </a:prstGeom>
          <a:solidFill>
            <a:srgbClr val="4472C4"/>
          </a:solidFill>
          <a:ln>
            <a:noFill/>
          </a:ln>
        </p:spPr>
        <p:txBody>
          <a:bodyPr lIns="91440" tIns="45720" rIns="91440" bIns="45720" anchor="ctr"/>
          <a:lstStyle/>
          <a:p>
            <a:pPr marL="0" indent="0" algn="just"/>
            <a:endParaRPr sz="1600">
              <a:solidFill>
                <a:schemeClr val="lt1"/>
              </a:solidFill>
              <a:latin typeface="Times New Roman"/>
              <a:ea typeface="Times New Roman"/>
              <a:cs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GroupShape 1223"/>
        <p:cNvGrpSpPr/>
        <p:nvPr/>
      </p:nvGrpSpPr>
      <p:grpSpPr>
        <a:xfrm>
          <a:off x="0" y="0"/>
          <a:ext cx="0" cy="0"/>
          <a:chOff x="0" y="0"/>
          <a:chExt cx="0" cy="0"/>
        </a:xfrm>
      </p:grpSpPr>
      <p:pic>
        <p:nvPicPr>
          <p:cNvPr id="1225" name="Picture 1225"/>
          <p:cNvPicPr/>
          <p:nvPr/>
        </p:nvPicPr>
        <p:blipFill>
          <a:blip r:embed="rId2"/>
          <a:srcRect l="31461"/>
          <a:stretch/>
        </p:blipFill>
        <p:spPr>
          <a:xfrm>
            <a:off x="7406792" y="457200"/>
            <a:ext cx="5606144" cy="6228354"/>
          </a:xfrm>
          <a:prstGeom prst="rect">
            <a:avLst/>
          </a:prstGeom>
          <a:ln>
            <a:noFill/>
          </a:ln>
        </p:spPr>
      </p:pic>
      <p:pic>
        <p:nvPicPr>
          <p:cNvPr id="1227" name="Picture 1227"/>
          <p:cNvPicPr/>
          <p:nvPr/>
        </p:nvPicPr>
        <p:blipFill>
          <a:blip r:embed="rId3"/>
          <a:stretch/>
        </p:blipFill>
        <p:spPr>
          <a:xfrm>
            <a:off x="149497" y="-279325"/>
            <a:ext cx="3423864" cy="3423864"/>
          </a:xfrm>
          <a:prstGeom prst="rect">
            <a:avLst/>
          </a:prstGeom>
        </p:spPr>
      </p:pic>
      <p:sp>
        <p:nvSpPr>
          <p:cNvPr id="1228" name="Shape 1228"/>
          <p:cNvSpPr/>
          <p:nvPr/>
        </p:nvSpPr>
        <p:spPr>
          <a:xfrm>
            <a:off x="324877" y="185060"/>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229" name="Shape 1229"/>
          <p:cNvSpPr txBox="1"/>
          <p:nvPr/>
        </p:nvSpPr>
        <p:spPr>
          <a:xfrm>
            <a:off x="324877" y="607388"/>
            <a:ext cx="2838547" cy="1077218"/>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28/06/105-2515/2025</a:t>
            </a:r>
          </a:p>
          <a:p>
            <a:pPr marL="0" indent="0" algn="l"/>
            <a:endParaRPr sz="1600">
              <a:solidFill>
                <a:schemeClr val="bg1"/>
              </a:solidFill>
              <a:latin typeface="Times New Roman"/>
              <a:ea typeface="Times New Roman"/>
              <a:cs typeface="Times New Roman"/>
            </a:endParaRPr>
          </a:p>
        </p:txBody>
      </p:sp>
      <p:pic>
        <p:nvPicPr>
          <p:cNvPr id="1231" name="Picture 1231"/>
          <p:cNvPicPr/>
          <p:nvPr/>
        </p:nvPicPr>
        <p:blipFill>
          <a:blip r:embed="rId4"/>
          <a:srcRect l="18378" t="22518" r="14078" b="25491"/>
          <a:stretch/>
        </p:blipFill>
        <p:spPr>
          <a:xfrm>
            <a:off x="1902386" y="2128345"/>
            <a:ext cx="1398979" cy="619418"/>
          </a:xfrm>
          <a:prstGeom prst="rect">
            <a:avLst/>
          </a:prstGeom>
        </p:spPr>
      </p:pic>
      <p:sp>
        <p:nvSpPr>
          <p:cNvPr id="1232" name="Shape 1232"/>
          <p:cNvSpPr txBox="1"/>
          <p:nvPr/>
        </p:nvSpPr>
        <p:spPr>
          <a:xfrm>
            <a:off x="74749" y="2701144"/>
            <a:ext cx="12042503" cy="3806170"/>
          </a:xfrm>
          <a:prstGeom prst="rect">
            <a:avLst/>
          </a:prstGeom>
          <a:noFill/>
        </p:spPr>
        <p:txBody>
          <a:bodyPr wrap="square" lIns="91440" tIns="45720" rIns="91440" bIns="45720">
            <a:spAutoFit/>
          </a:bodyPr>
          <a:lstStyle>
            <a:defPPr/>
            <a:lvl1pPr marL="0" lvl="0" indent="452438" algn="just">
              <a:defRPr sz="1400">
                <a:solidFill>
                  <a:srgbClr val="00345E"/>
                </a:solidFill>
                <a:latin typeface="Times New Roman"/>
                <a:ea typeface="Times New Roman"/>
                <a:cs typeface="Times New Roman"/>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457200" indent="450214" algn="just">
              <a:lnSpc>
                <a:spcPts val="2000"/>
              </a:lnSpc>
            </a:pPr>
            <a:r>
              <a:rPr sz="1300">
                <a:solidFill>
                  <a:schemeClr val="tx1"/>
                </a:solidFill>
              </a:rPr>
              <a:t>В соответствии с Типовой формой независимая гарантия должна содержать раздел «Условия независимой гарантии», в котором должны быть отражены в том числе сведения о </a:t>
            </a:r>
            <a:r>
              <a:rPr sz="1300" b="1">
                <a:solidFill>
                  <a:schemeClr val="tx1"/>
                </a:solidFill>
              </a:rPr>
              <a:t>сроке</a:t>
            </a:r>
            <a:r>
              <a:rPr sz="1300">
                <a:solidFill>
                  <a:schemeClr val="tx1"/>
                </a:solidFill>
              </a:rPr>
              <a:t> действия независимой гарантии.</a:t>
            </a:r>
          </a:p>
          <a:p>
            <a:pPr marL="0" indent="452438" algn="just"/>
            <a:r>
              <a:rPr sz="1300">
                <a:solidFill>
                  <a:schemeClr val="tx1"/>
                </a:solidFill>
              </a:rPr>
              <a:t>При этом, согласно примечанию 5 к Типовой форме, </a:t>
            </a:r>
            <a:r>
              <a:rPr sz="1300" b="1">
                <a:solidFill>
                  <a:schemeClr val="tx1"/>
                </a:solidFill>
              </a:rPr>
              <a:t>указывается срок, определяемый календарной датой </a:t>
            </a:r>
            <a:r>
              <a:rPr sz="1300">
                <a:solidFill>
                  <a:schemeClr val="tx1"/>
                </a:solidFill>
              </a:rPr>
              <a:t>или истечением периода времени, который исчисляется годами, месяцами, неделями, днями или часами. Такой срок может определяться также указанием на событие. Указываемый срок действия независимой гарантии должен составлять </a:t>
            </a:r>
            <a:r>
              <a:rPr sz="1300" b="1">
                <a:solidFill>
                  <a:schemeClr val="tx1"/>
                </a:solidFill>
              </a:rPr>
              <a:t>не менее месяца со дня окончания срока подачи заявок</a:t>
            </a:r>
            <a:r>
              <a:rPr sz="1300">
                <a:solidFill>
                  <a:schemeClr val="tx1"/>
                </a:solidFill>
              </a:rPr>
              <a:t>.</a:t>
            </a:r>
          </a:p>
          <a:p>
            <a:pPr marL="0" indent="452438" algn="just"/>
            <a:r>
              <a:rPr sz="1300">
                <a:solidFill>
                  <a:schemeClr val="tx1"/>
                </a:solidFill>
              </a:rPr>
              <a:t>В соответствии со статьей 191 Гражданского кодекса Российской Федерации (далее – ГК РФ) течение срока, определенного периодом времени, начинается на следующий день после календарной даты или наступления события, которыми определено его начало.</a:t>
            </a:r>
          </a:p>
          <a:p>
            <a:pPr marL="0" indent="452438" algn="just"/>
            <a:r>
              <a:rPr sz="1300">
                <a:solidFill>
                  <a:schemeClr val="tx1"/>
                </a:solidFill>
              </a:rPr>
              <a:t>Пунктом 3 статьи 192 ГК РФ установлено, что срок, исчисляемый месяцами, истекает в соответствующее число последнего месяца срока.</a:t>
            </a:r>
          </a:p>
          <a:p>
            <a:pPr marL="0" indent="452438" algn="just"/>
            <a:r>
              <a:rPr sz="1300">
                <a:solidFill>
                  <a:schemeClr val="tx1"/>
                </a:solidFill>
              </a:rPr>
              <a:t>В силу положений статьи 193 ГК РФ если последний день срока приходится на нерабочий день, днем окончания срока считается ближайший следующий за ним рабочий день.</a:t>
            </a:r>
          </a:p>
          <a:p>
            <a:pPr marL="0" indent="452438" algn="just"/>
            <a:r>
              <a:rPr sz="1300">
                <a:solidFill>
                  <a:schemeClr val="tx1"/>
                </a:solidFill>
              </a:rPr>
              <a:t>Представитель Заказчика на заседании Комиссии пояснил, что представленный в Независимой гарантии срок составляет менее месяца с даты окончания срока подачи заявок, поскольку исчисляется </a:t>
            </a:r>
            <a:r>
              <a:rPr sz="1300" b="1">
                <a:solidFill>
                  <a:schemeClr val="tx1"/>
                </a:solidFill>
              </a:rPr>
              <a:t>с 10.05.2025</a:t>
            </a:r>
            <a:r>
              <a:rPr sz="1300">
                <a:solidFill>
                  <a:schemeClr val="tx1"/>
                </a:solidFill>
              </a:rPr>
              <a:t>.</a:t>
            </a:r>
          </a:p>
          <a:p>
            <a:pPr marL="0" indent="452438" algn="just"/>
            <a:r>
              <a:rPr sz="1300">
                <a:solidFill>
                  <a:schemeClr val="tx1"/>
                </a:solidFill>
              </a:rPr>
              <a:t>Вместе с тем Комиссия отмечает, что </a:t>
            </a:r>
            <a:r>
              <a:rPr sz="1300" b="1">
                <a:solidFill>
                  <a:schemeClr val="tx1"/>
                </a:solidFill>
              </a:rPr>
              <a:t>срок действия</a:t>
            </a:r>
            <a:r>
              <a:rPr sz="1300">
                <a:solidFill>
                  <a:schemeClr val="tx1"/>
                </a:solidFill>
              </a:rPr>
              <a:t> независимой гарантии приходится на </a:t>
            </a:r>
            <a:r>
              <a:rPr sz="1300" b="1">
                <a:solidFill>
                  <a:schemeClr val="tx1"/>
                </a:solidFill>
              </a:rPr>
              <a:t>нерабочий</a:t>
            </a:r>
            <a:r>
              <a:rPr sz="1300">
                <a:solidFill>
                  <a:schemeClr val="tx1"/>
                </a:solidFill>
              </a:rPr>
              <a:t> день, в связи с чем днем </a:t>
            </a:r>
            <a:r>
              <a:rPr sz="1300" b="1">
                <a:solidFill>
                  <a:schemeClr val="tx1"/>
                </a:solidFill>
              </a:rPr>
              <a:t>окончания срока </a:t>
            </a:r>
            <a:r>
              <a:rPr sz="1300">
                <a:solidFill>
                  <a:schemeClr val="tx1"/>
                </a:solidFill>
              </a:rPr>
              <a:t>считается ближайший следующий за ним рабочий день, а именно </a:t>
            </a:r>
            <a:r>
              <a:rPr sz="1300" b="1">
                <a:solidFill>
                  <a:schemeClr val="tx1"/>
                </a:solidFill>
              </a:rPr>
              <a:t>12.05.2025</a:t>
            </a:r>
            <a:r>
              <a:rPr sz="1300">
                <a:solidFill>
                  <a:schemeClr val="tx1"/>
                </a:solidFill>
              </a:rPr>
              <a:t>.</a:t>
            </a:r>
          </a:p>
          <a:p>
            <a:pPr marL="0" indent="452438" algn="just"/>
            <a:r>
              <a:rPr sz="1300">
                <a:solidFill>
                  <a:schemeClr val="tx1"/>
                </a:solidFill>
              </a:rPr>
              <a:t>Таким образом, срок действия Независимой гарантии установлен в соответствии с требованиями Закона о контрактной системе.</a:t>
            </a:r>
          </a:p>
          <a:p>
            <a:pPr marL="0" indent="452438" algn="just"/>
            <a:r>
              <a:rPr sz="1300">
                <a:solidFill>
                  <a:schemeClr val="tx1"/>
                </a:solidFill>
              </a:rPr>
              <a:t>Учитывая изложенное, действия Комиссии по осуществлению закупок, принявшей решение о признании заявки Заявителя не соответствующей требованиям Извещения, </a:t>
            </a:r>
            <a:r>
              <a:rPr sz="1300" b="1">
                <a:solidFill>
                  <a:schemeClr val="tx1"/>
                </a:solidFill>
              </a:rPr>
              <a:t>нарушают</a:t>
            </a:r>
            <a:r>
              <a:rPr sz="1300">
                <a:solidFill>
                  <a:schemeClr val="tx1"/>
                </a:solidFill>
              </a:rPr>
              <a:t> пункт 7 части 12 статьи 48 Закона о контрактной системе и содержат признаки состава административного правонарушения, ответственность за совершение которого предусмотрена частью 7 статьи 7.30.1  КоАП</a:t>
            </a:r>
          </a:p>
        </p:txBody>
      </p:sp>
      <p:pic>
        <p:nvPicPr>
          <p:cNvPr id="1234" name="Picture 1234"/>
          <p:cNvPicPr/>
          <p:nvPr/>
        </p:nvPicPr>
        <p:blipFill>
          <a:blip r:embed="rId5"/>
          <a:srcRect l="96064" r="-2107"/>
          <a:stretch/>
        </p:blipFill>
        <p:spPr>
          <a:xfrm rot="16200000">
            <a:off x="5774826" y="455513"/>
            <a:ext cx="629646" cy="12192000"/>
          </a:xfrm>
          <a:prstGeom prst="rect">
            <a:avLst/>
          </a:prstGeom>
        </p:spPr>
      </p:pic>
      <p:sp>
        <p:nvSpPr>
          <p:cNvPr id="1235" name="Shape 1235"/>
          <p:cNvSpPr txBox="1"/>
          <p:nvPr/>
        </p:nvSpPr>
        <p:spPr>
          <a:xfrm>
            <a:off x="3898238" y="801665"/>
            <a:ext cx="8293762" cy="492443"/>
          </a:xfrm>
          <a:prstGeom prst="rect">
            <a:avLst/>
          </a:prstGeom>
          <a:noFill/>
        </p:spPr>
        <p:txBody>
          <a:bodyPr wrap="square" lIns="91440" tIns="45720" rIns="91440" bIns="45720">
            <a:spAutoFit/>
          </a:bodyPr>
          <a:lstStyle/>
          <a:p>
            <a:pPr marL="0" indent="0" algn="just"/>
            <a:r>
              <a:rPr sz="1300">
                <a:solidFill>
                  <a:srgbClr val="00345E"/>
                </a:solidFill>
                <a:latin typeface="Times New Roman"/>
                <a:ea typeface="Times New Roman"/>
                <a:cs typeface="Times New Roman"/>
              </a:rPr>
              <a:t>	</a:t>
            </a:r>
            <a:r>
              <a:rPr sz="1300">
                <a:solidFill>
                  <a:schemeClr val="tx1"/>
                </a:solidFill>
                <a:latin typeface="Times New Roman"/>
                <a:ea typeface="Times New Roman"/>
                <a:cs typeface="Times New Roman"/>
              </a:rPr>
              <a:t>Комиссией по осуществлению закупок неправомерно признана заявка Заявителя не соответствующей требованиям Извещения и Закона  о контрактной системе.</a:t>
            </a:r>
            <a:endParaRPr sz="1800">
              <a:solidFill>
                <a:schemeClr val="tx1"/>
              </a:solidFill>
              <a:latin typeface="+mn-lt"/>
              <a:ea typeface="+mn-ea"/>
              <a:cs typeface="+mn-cs"/>
            </a:endParaRPr>
          </a:p>
        </p:txBody>
      </p:sp>
      <p:sp>
        <p:nvSpPr>
          <p:cNvPr id="1236" name="Shape 1236"/>
          <p:cNvSpPr/>
          <p:nvPr/>
        </p:nvSpPr>
        <p:spPr>
          <a:xfrm>
            <a:off x="3567009" y="1186996"/>
            <a:ext cx="2027350" cy="338553"/>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Решение Комиссии:</a:t>
            </a:r>
          </a:p>
        </p:txBody>
      </p:sp>
      <p:sp>
        <p:nvSpPr>
          <p:cNvPr id="1237" name="Shape 1237"/>
          <p:cNvSpPr txBox="1"/>
          <p:nvPr/>
        </p:nvSpPr>
        <p:spPr>
          <a:xfrm>
            <a:off x="4347148" y="2173574"/>
            <a:ext cx="184730" cy="369332"/>
          </a:xfrm>
          <a:prstGeom prst="rect">
            <a:avLst/>
          </a:prstGeom>
          <a:noFill/>
        </p:spPr>
        <p:txBody>
          <a:bodyPr wrap="none" lIns="91440" tIns="45720" rIns="91440" bIns="45720">
            <a:spAutoFit/>
          </a:bodyPr>
          <a:lstStyle/>
          <a:p>
            <a:pPr marL="0" indent="0" algn="l"/>
            <a:endParaRPr sz="1800">
              <a:solidFill>
                <a:schemeClr val="tx1"/>
              </a:solidFill>
              <a:latin typeface="+mn-lt"/>
              <a:ea typeface="+mn-ea"/>
              <a:cs typeface="+mn-cs"/>
            </a:endParaRPr>
          </a:p>
        </p:txBody>
      </p:sp>
      <p:sp>
        <p:nvSpPr>
          <p:cNvPr id="1238" name="Shape 1238"/>
          <p:cNvSpPr/>
          <p:nvPr/>
        </p:nvSpPr>
        <p:spPr>
          <a:xfrm>
            <a:off x="3633391" y="155863"/>
            <a:ext cx="1752402" cy="338554"/>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Объект закупки:</a:t>
            </a:r>
          </a:p>
        </p:txBody>
      </p:sp>
      <p:sp>
        <p:nvSpPr>
          <p:cNvPr id="1239" name="Shape 1239"/>
          <p:cNvSpPr txBox="1"/>
          <p:nvPr/>
        </p:nvSpPr>
        <p:spPr>
          <a:xfrm>
            <a:off x="4785208" y="157739"/>
            <a:ext cx="7406791" cy="692497"/>
          </a:xfrm>
          <a:prstGeom prst="rect">
            <a:avLst/>
          </a:prstGeom>
          <a:noFill/>
        </p:spPr>
        <p:txBody>
          <a:bodyPr wrap="square" lIns="91440" tIns="45720" rIns="91440" bIns="45720">
            <a:spAutoFit/>
          </a:bodyPr>
          <a:lstStyle/>
          <a:p>
            <a:pPr marL="0" indent="452438" algn="just"/>
            <a:r>
              <a:rPr sz="1300">
                <a:solidFill>
                  <a:schemeClr val="tx1"/>
                </a:solidFill>
                <a:latin typeface="Times New Roman"/>
                <a:ea typeface="Times New Roman"/>
                <a:cs typeface="Times New Roman"/>
              </a:rPr>
              <a:t>выполнение работ по ремонту участков автомобильных дорог общего пользования регионального и межмуниципального значения в Ветлужском муниципальном округе Нижегородской области</a:t>
            </a:r>
            <a:endParaRPr sz="1800">
              <a:solidFill>
                <a:schemeClr val="tx1"/>
              </a:solidFill>
              <a:latin typeface="+mn-lt"/>
              <a:ea typeface="+mn-ea"/>
              <a:cs typeface="+mn-cs"/>
            </a:endParaRPr>
          </a:p>
        </p:txBody>
      </p:sp>
      <p:sp>
        <p:nvSpPr>
          <p:cNvPr id="1240" name="Shape 1240"/>
          <p:cNvSpPr/>
          <p:nvPr/>
        </p:nvSpPr>
        <p:spPr>
          <a:xfrm>
            <a:off x="3637306" y="779211"/>
            <a:ext cx="802206" cy="338554"/>
          </a:xfrm>
          <a:prstGeom prst="rect">
            <a:avLst/>
          </a:prstGeom>
        </p:spPr>
        <p:txBody>
          <a:bodyPr wrap="none" lIns="91440" tIns="45720" rIns="91440" bIns="45720">
            <a:spAutoFit/>
          </a:bodyPr>
          <a:lstStyle/>
          <a:p>
            <a:pPr marL="0" indent="0" algn="just"/>
            <a:r>
              <a:rPr sz="1600" b="1">
                <a:solidFill>
                  <a:srgbClr val="00345E"/>
                </a:solidFill>
                <a:latin typeface="Times New Roman"/>
                <a:ea typeface="Times New Roman"/>
                <a:cs typeface="Times New Roman"/>
              </a:rPr>
              <a:t>Довод:</a:t>
            </a:r>
          </a:p>
        </p:txBody>
      </p:sp>
      <p:sp>
        <p:nvSpPr>
          <p:cNvPr id="1241" name="Shape 1241"/>
          <p:cNvSpPr txBox="1"/>
          <p:nvPr/>
        </p:nvSpPr>
        <p:spPr>
          <a:xfrm>
            <a:off x="3567009" y="1433310"/>
            <a:ext cx="8618640" cy="1349665"/>
          </a:xfrm>
          <a:prstGeom prst="rect">
            <a:avLst/>
          </a:prstGeom>
          <a:noFill/>
        </p:spPr>
        <p:txBody>
          <a:bodyPr wrap="square" lIns="91440" tIns="45720" rIns="91440" bIns="45720">
            <a:spAutoFit/>
          </a:bodyPr>
          <a:lstStyle/>
          <a:p>
            <a:pPr marL="0" indent="450215" algn="just">
              <a:lnSpc>
                <a:spcPts val="2000"/>
              </a:lnSpc>
            </a:pPr>
            <a:r>
              <a:rPr sz="1300">
                <a:solidFill>
                  <a:schemeClr val="tx1"/>
                </a:solidFill>
                <a:latin typeface="Times New Roman"/>
                <a:ea typeface="Times New Roman"/>
                <a:cs typeface="Times New Roman"/>
              </a:rPr>
              <a:t>Пунктом 1 постановления Правительства Российской Федерации </a:t>
            </a:r>
            <a:br>
              <a:rPr sz="1300">
                <a:solidFill>
                  <a:schemeClr val="tx1"/>
                </a:solidFill>
                <a:latin typeface="Times New Roman"/>
                <a:ea typeface="Times New Roman"/>
                <a:cs typeface="Times New Roman"/>
              </a:rPr>
            </a:br>
            <a:r>
              <a:rPr sz="1300">
                <a:solidFill>
                  <a:schemeClr val="tx1"/>
                </a:solidFill>
                <a:latin typeface="Times New Roman"/>
                <a:ea typeface="Times New Roman"/>
                <a:cs typeface="Times New Roman"/>
              </a:rPr>
              <a:t>от 08.11.2013 № 1005 «О независимых гарантиях, используемых для целей Федерального закона «О контрактной системе в сфере закупок товаров, работ, услуг для обеспечения государственных и муниципальных нужд» утверждена типовая форма независимой гарантии, предоставляемой в качестве обеспечения исполнения контракта (далее – Типовая форма).</a:t>
            </a:r>
            <a:endParaRPr sz="1800">
              <a:solidFill>
                <a:schemeClr val="tx1"/>
              </a:solidFill>
              <a:latin typeface="+mn-lt"/>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GroupShape 1242"/>
        <p:cNvGrpSpPr/>
        <p:nvPr/>
      </p:nvGrpSpPr>
      <p:grpSpPr>
        <a:xfrm>
          <a:off x="0" y="0"/>
          <a:ext cx="0" cy="0"/>
          <a:chOff x="0" y="0"/>
          <a:chExt cx="0" cy="0"/>
        </a:xfrm>
      </p:grpSpPr>
      <p:pic>
        <p:nvPicPr>
          <p:cNvPr id="1244" name="Picture 1244"/>
          <p:cNvPicPr/>
          <p:nvPr/>
        </p:nvPicPr>
        <p:blipFill>
          <a:blip r:embed="rId2"/>
          <a:srcRect l="31461"/>
          <a:stretch/>
        </p:blipFill>
        <p:spPr>
          <a:xfrm>
            <a:off x="2735627" y="260648"/>
            <a:ext cx="6267544" cy="6466397"/>
          </a:xfrm>
          <a:prstGeom prst="rect">
            <a:avLst/>
          </a:prstGeom>
        </p:spPr>
      </p:pic>
      <p:pic>
        <p:nvPicPr>
          <p:cNvPr id="1246" name="Picture 1246"/>
          <p:cNvPicPr/>
          <p:nvPr/>
        </p:nvPicPr>
        <p:blipFill>
          <a:blip r:embed="rId3"/>
          <a:srcRect l="96064" r="-2107"/>
          <a:stretch/>
        </p:blipFill>
        <p:spPr>
          <a:xfrm rot="5400000">
            <a:off x="5268128" y="-5076020"/>
            <a:ext cx="1655747" cy="12192000"/>
          </a:xfrm>
          <a:prstGeom prst="rect">
            <a:avLst/>
          </a:prstGeom>
        </p:spPr>
      </p:pic>
      <p:sp>
        <p:nvSpPr>
          <p:cNvPr id="1247" name="Shape 1247"/>
          <p:cNvSpPr/>
          <p:nvPr/>
        </p:nvSpPr>
        <p:spPr>
          <a:xfrm rot="181051">
            <a:off x="10919113" y="-375561"/>
            <a:ext cx="2545776" cy="2704985"/>
          </a:xfrm>
          <a:prstGeom prst="triangle">
            <a:avLst>
              <a:gd name="adj" fmla="val 48791"/>
            </a:avLst>
          </a:prstGeom>
          <a:solidFill>
            <a:schemeClr val="bg1"/>
          </a:solidFill>
          <a:ln w="12700">
            <a:solidFill>
              <a:schemeClr val="bg1"/>
            </a:solidFill>
            <a:prstDash val="solid"/>
          </a:ln>
        </p:spPr>
        <p:txBody>
          <a:bodyPr lIns="91440" tIns="45720" rIns="91440" bIns="45720" anchor="ctr"/>
          <a:lstStyle/>
          <a:p>
            <a:pPr marL="0" indent="0" algn="ctr"/>
            <a:endParaRPr sz="1800">
              <a:solidFill>
                <a:schemeClr val="lt1"/>
              </a:solidFill>
              <a:latin typeface="+mn-lt"/>
              <a:ea typeface="+mn-ea"/>
              <a:cs typeface="+mn-cs"/>
            </a:endParaRPr>
          </a:p>
        </p:txBody>
      </p:sp>
      <p:sp>
        <p:nvSpPr>
          <p:cNvPr id="1248" name="Shape 1248"/>
          <p:cNvSpPr txBox="1"/>
          <p:nvPr/>
        </p:nvSpPr>
        <p:spPr>
          <a:xfrm>
            <a:off x="566040" y="531077"/>
            <a:ext cx="11340210" cy="646331"/>
          </a:xfrm>
          <a:prstGeom prst="rect">
            <a:avLst/>
          </a:prstGeom>
          <a:noFill/>
          <a:ln>
            <a:noFill/>
          </a:ln>
        </p:spPr>
        <p:txBody>
          <a:bodyPr wrap="square" lIns="91440" tIns="45720" rIns="91440" bIns="45720">
            <a:spAutoFit/>
          </a:bodyPr>
          <a:lstStyle/>
          <a:p>
            <a:pPr marL="0" indent="0" algn="l"/>
            <a:r>
              <a:rPr sz="2000" b="1">
                <a:solidFill>
                  <a:schemeClr val="bg1"/>
                </a:solidFill>
                <a:latin typeface="DejaVu Sans Condensed"/>
                <a:ea typeface="DejaVu Sans Condensed"/>
                <a:cs typeface="DejaVu Sans Condensed"/>
              </a:rPr>
              <a:t>ПОРЯДОК УСТАНОВЛЕНИЯ ЕДИНЫХ ТРЕБОВАНИЙ К УЧАСТНИКАМ ЗАКУПКИ</a:t>
            </a:r>
            <a:endParaRPr sz="1800">
              <a:solidFill>
                <a:schemeClr val="tx1"/>
              </a:solidFill>
              <a:latin typeface="+mn-lt"/>
              <a:ea typeface="+mn-ea"/>
              <a:cs typeface="+mn-cs"/>
            </a:endParaRPr>
          </a:p>
          <a:p>
            <a:pPr marL="0" indent="0" algn="l"/>
            <a:endParaRPr sz="1600" b="1">
              <a:solidFill>
                <a:schemeClr val="bg1"/>
              </a:solidFill>
              <a:latin typeface="DejaVu Sans Condensed"/>
              <a:ea typeface="DejaVu Sans Condensed"/>
              <a:cs typeface="DejaVu Sans Condensed"/>
            </a:endParaRPr>
          </a:p>
        </p:txBody>
      </p:sp>
      <p:sp>
        <p:nvSpPr>
          <p:cNvPr id="1249" name="Shape 1249"/>
          <p:cNvSpPr/>
          <p:nvPr/>
        </p:nvSpPr>
        <p:spPr>
          <a:xfrm>
            <a:off x="1079500" y="1724110"/>
            <a:ext cx="9770180" cy="4401205"/>
          </a:xfrm>
          <a:prstGeom prst="rect">
            <a:avLst/>
          </a:prstGeom>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just"/>
            <a:r>
              <a:rPr sz="1400" b="1" err="1">
                <a:solidFill>
                  <a:schemeClr val="tx1"/>
                </a:solidFill>
                <a:latin typeface="DejaVu Sans Condensed"/>
                <a:ea typeface="DejaVu Sans Condensed"/>
                <a:cs typeface="DejaVu Sans Condensed"/>
              </a:rPr>
              <a:t>Если</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объектом</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закупки</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является</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поставка</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товара</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выполнение</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работы</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или</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оказание</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услуги</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для</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осуществления</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которых</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необходима</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соответствующая</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лицензия</a:t>
            </a:r>
            <a:r>
              <a:rPr sz="1400" b="1">
                <a:solidFill>
                  <a:schemeClr val="tx1"/>
                </a:solidFill>
                <a:latin typeface="DejaVu Sans Condensed"/>
                <a:ea typeface="DejaVu Sans Condensed"/>
                <a:cs typeface="DejaVu Sans Condensed"/>
              </a:rPr>
              <a:t> </a:t>
            </a:r>
            <a:r>
              <a:rPr sz="1400">
                <a:solidFill>
                  <a:schemeClr val="tx1"/>
                </a:solidFill>
                <a:latin typeface="DejaVu Sans Condensed"/>
                <a:ea typeface="DejaVu Sans Condensed"/>
                <a:cs typeface="DejaVu Sans Condensed"/>
              </a:rPr>
              <a:t>в </a:t>
            </a:r>
            <a:r>
              <a:rPr sz="1400" err="1">
                <a:solidFill>
                  <a:schemeClr val="tx1"/>
                </a:solidFill>
                <a:latin typeface="DejaVu Sans Condensed"/>
                <a:ea typeface="DejaVu Sans Condensed"/>
                <a:cs typeface="DejaVu Sans Condensed"/>
              </a:rPr>
              <a:t>силу</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положений</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Закона</a:t>
            </a:r>
            <a:r>
              <a:rPr sz="1400">
                <a:solidFill>
                  <a:schemeClr val="tx1"/>
                </a:solidFill>
                <a:latin typeface="DejaVu Sans Condensed"/>
                <a:ea typeface="DejaVu Sans Condensed"/>
                <a:cs typeface="DejaVu Sans Condensed"/>
              </a:rPr>
              <a:t> № 99-ФЗ </a:t>
            </a:r>
            <a:r>
              <a:rPr sz="1400" b="1" err="1">
                <a:solidFill>
                  <a:schemeClr val="tx1"/>
                </a:solidFill>
                <a:latin typeface="DejaVu Sans Condensed"/>
                <a:ea typeface="DejaVu Sans Condensed"/>
                <a:cs typeface="DejaVu Sans Condensed"/>
              </a:rPr>
              <a:t>заказчику</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необходимо</a:t>
            </a:r>
            <a:r>
              <a:rPr sz="1400" b="1">
                <a:solidFill>
                  <a:schemeClr val="tx1"/>
                </a:solidFill>
                <a:latin typeface="DejaVu Sans Condensed"/>
                <a:ea typeface="DejaVu Sans Condensed"/>
                <a:cs typeface="DejaVu Sans Condensed"/>
              </a:rPr>
              <a:t> в </a:t>
            </a:r>
            <a:r>
              <a:rPr sz="1400" b="1" err="1">
                <a:solidFill>
                  <a:schemeClr val="tx1"/>
                </a:solidFill>
                <a:latin typeface="DejaVu Sans Condensed"/>
                <a:ea typeface="DejaVu Sans Condensed"/>
                <a:cs typeface="DejaVu Sans Condensed"/>
              </a:rPr>
              <a:t>соответствии</a:t>
            </a:r>
            <a:r>
              <a:rPr sz="1400" b="1">
                <a:solidFill>
                  <a:schemeClr val="tx1"/>
                </a:solidFill>
                <a:latin typeface="DejaVu Sans Condensed"/>
                <a:ea typeface="DejaVu Sans Condensed"/>
                <a:cs typeface="DejaVu Sans Condensed"/>
              </a:rPr>
              <a:t> с </a:t>
            </a:r>
            <a:r>
              <a:rPr sz="1400" b="1" err="1">
                <a:solidFill>
                  <a:schemeClr val="tx1"/>
                </a:solidFill>
                <a:latin typeface="DejaVu Sans Condensed"/>
                <a:ea typeface="DejaVu Sans Condensed"/>
                <a:cs typeface="DejaVu Sans Condensed"/>
              </a:rPr>
              <a:t>пунктом</a:t>
            </a:r>
            <a:r>
              <a:rPr sz="1400" b="1">
                <a:solidFill>
                  <a:schemeClr val="tx1"/>
                </a:solidFill>
                <a:latin typeface="DejaVu Sans Condensed"/>
                <a:ea typeface="DejaVu Sans Condensed"/>
                <a:cs typeface="DejaVu Sans Condensed"/>
              </a:rPr>
              <a:t> 1 </a:t>
            </a:r>
            <a:r>
              <a:rPr sz="1400" b="1" err="1">
                <a:solidFill>
                  <a:schemeClr val="tx1"/>
                </a:solidFill>
                <a:latin typeface="DejaVu Sans Condensed"/>
                <a:ea typeface="DejaVu Sans Condensed"/>
                <a:cs typeface="DejaVu Sans Condensed"/>
              </a:rPr>
              <a:t>части</a:t>
            </a:r>
            <a:r>
              <a:rPr sz="1400" b="1">
                <a:solidFill>
                  <a:schemeClr val="tx1"/>
                </a:solidFill>
                <a:latin typeface="DejaVu Sans Condensed"/>
                <a:ea typeface="DejaVu Sans Condensed"/>
                <a:cs typeface="DejaVu Sans Condensed"/>
              </a:rPr>
              <a:t> 1 </a:t>
            </a:r>
            <a:r>
              <a:rPr sz="1400" b="1" err="1">
                <a:solidFill>
                  <a:schemeClr val="tx1"/>
                </a:solidFill>
                <a:latin typeface="DejaVu Sans Condensed"/>
                <a:ea typeface="DejaVu Sans Condensed"/>
                <a:cs typeface="DejaVu Sans Condensed"/>
              </a:rPr>
              <a:t>статьи</a:t>
            </a:r>
            <a:r>
              <a:rPr sz="1400" b="1">
                <a:solidFill>
                  <a:schemeClr val="tx1"/>
                </a:solidFill>
                <a:latin typeface="DejaVu Sans Condensed"/>
                <a:ea typeface="DejaVu Sans Condensed"/>
                <a:cs typeface="DejaVu Sans Condensed"/>
              </a:rPr>
              <a:t> 31 </a:t>
            </a:r>
            <a:r>
              <a:rPr sz="1400" b="1" err="1">
                <a:solidFill>
                  <a:schemeClr val="tx1"/>
                </a:solidFill>
                <a:latin typeface="DejaVu Sans Condensed"/>
                <a:ea typeface="DejaVu Sans Condensed"/>
                <a:cs typeface="DejaVu Sans Condensed"/>
              </a:rPr>
              <a:t>Закона</a:t>
            </a:r>
            <a:r>
              <a:rPr sz="1400" b="1">
                <a:solidFill>
                  <a:schemeClr val="tx1"/>
                </a:solidFill>
                <a:latin typeface="DejaVu Sans Condensed"/>
                <a:ea typeface="DejaVu Sans Condensed"/>
                <a:cs typeface="DejaVu Sans Condensed"/>
              </a:rPr>
              <a:t> № 44-ФЗ </a:t>
            </a:r>
            <a:r>
              <a:rPr sz="1400" b="1" err="1">
                <a:solidFill>
                  <a:schemeClr val="tx1"/>
                </a:solidFill>
                <a:latin typeface="DejaVu Sans Condensed"/>
                <a:ea typeface="DejaVu Sans Condensed"/>
                <a:cs typeface="DejaVu Sans Condensed"/>
              </a:rPr>
              <a:t>установить</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требование</a:t>
            </a:r>
            <a:r>
              <a:rPr sz="1400" b="1">
                <a:solidFill>
                  <a:schemeClr val="tx1"/>
                </a:solidFill>
                <a:latin typeface="DejaVu Sans Condensed"/>
                <a:ea typeface="DejaVu Sans Condensed"/>
                <a:cs typeface="DejaVu Sans Condensed"/>
              </a:rPr>
              <a:t> о </a:t>
            </a:r>
            <a:r>
              <a:rPr sz="1400" b="1" err="1">
                <a:solidFill>
                  <a:schemeClr val="tx1"/>
                </a:solidFill>
                <a:latin typeface="DejaVu Sans Condensed"/>
                <a:ea typeface="DejaVu Sans Condensed"/>
                <a:cs typeface="DejaVu Sans Condensed"/>
              </a:rPr>
              <a:t>наличии</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соответствующей</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лицензии</a:t>
            </a:r>
            <a:r>
              <a:rPr sz="1400" b="1">
                <a:solidFill>
                  <a:schemeClr val="tx1"/>
                </a:solidFill>
                <a:latin typeface="DejaVu Sans Condensed"/>
                <a:ea typeface="DejaVu Sans Condensed"/>
                <a:cs typeface="DejaVu Sans Condensed"/>
              </a:rPr>
              <a:t> у </a:t>
            </a:r>
            <a:r>
              <a:rPr sz="1400" b="1" err="1">
                <a:solidFill>
                  <a:schemeClr val="tx1"/>
                </a:solidFill>
                <a:latin typeface="DejaVu Sans Condensed"/>
                <a:ea typeface="DejaVu Sans Condensed"/>
                <a:cs typeface="DejaVu Sans Condensed"/>
              </a:rPr>
              <a:t>участника</a:t>
            </a:r>
            <a:r>
              <a:rPr sz="1400" b="1">
                <a:solidFill>
                  <a:schemeClr val="tx1"/>
                </a:solidFill>
                <a:latin typeface="DejaVu Sans Condensed"/>
                <a:ea typeface="DejaVu Sans Condensed"/>
                <a:cs typeface="DejaVu Sans Condensed"/>
              </a:rPr>
              <a:t> </a:t>
            </a:r>
            <a:r>
              <a:rPr sz="1400" b="1" err="1">
                <a:solidFill>
                  <a:schemeClr val="tx1"/>
                </a:solidFill>
                <a:latin typeface="DejaVu Sans Condensed"/>
                <a:ea typeface="DejaVu Sans Condensed"/>
                <a:cs typeface="DejaVu Sans Condensed"/>
              </a:rPr>
              <a:t>закупки</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поскольку</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иное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не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соответствует</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положениям</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законодательства</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Российской</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Федерации</a:t>
            </a:r>
            <a:r>
              <a:rPr sz="1400">
                <a:solidFill>
                  <a:schemeClr val="tx1"/>
                </a:solidFill>
                <a:latin typeface="DejaVu Sans Condensed"/>
                <a:ea typeface="DejaVu Sans Condensed"/>
                <a:cs typeface="DejaVu Sans Condensed"/>
              </a:rPr>
              <a:t> о </a:t>
            </a:r>
            <a:r>
              <a:rPr sz="1400" err="1">
                <a:solidFill>
                  <a:schemeClr val="tx1"/>
                </a:solidFill>
                <a:latin typeface="DejaVu Sans Condensed"/>
                <a:ea typeface="DejaVu Sans Condensed"/>
                <a:cs typeface="DejaVu Sans Condensed"/>
              </a:rPr>
              <a:t>контрактной</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системе</a:t>
            </a:r>
            <a:r>
              <a:rPr sz="1400">
                <a:solidFill>
                  <a:schemeClr val="tx1"/>
                </a:solidFill>
                <a:latin typeface="DejaVu Sans Condensed"/>
                <a:ea typeface="DejaVu Sans Condensed"/>
                <a:cs typeface="DejaVu Sans Condensed"/>
              </a:rPr>
              <a:t> в </a:t>
            </a:r>
            <a:r>
              <a:rPr sz="1400" err="1">
                <a:solidFill>
                  <a:schemeClr val="tx1"/>
                </a:solidFill>
                <a:latin typeface="DejaVu Sans Condensed"/>
                <a:ea typeface="DejaVu Sans Condensed"/>
                <a:cs typeface="DejaVu Sans Condensed"/>
              </a:rPr>
              <a:t>сфере</a:t>
            </a:r>
            <a:r>
              <a:rPr sz="1400">
                <a:solidFill>
                  <a:schemeClr val="tx1"/>
                </a:solidFill>
                <a:latin typeface="DejaVu Sans Condensed"/>
                <a:ea typeface="DejaVu Sans Condensed"/>
                <a:cs typeface="DejaVu Sans Condensed"/>
              </a:rPr>
              <a:t> </a:t>
            </a:r>
            <a:r>
              <a:rPr sz="1400" err="1">
                <a:solidFill>
                  <a:schemeClr val="tx1"/>
                </a:solidFill>
                <a:latin typeface="DejaVu Sans Condensed"/>
                <a:ea typeface="DejaVu Sans Condensed"/>
                <a:cs typeface="DejaVu Sans Condensed"/>
              </a:rPr>
              <a:t>закупок</a:t>
            </a:r>
            <a:endParaRPr sz="1400">
              <a:solidFill>
                <a:schemeClr val="tx1"/>
              </a:solidFill>
              <a:latin typeface="DejaVu Sans Condensed"/>
              <a:ea typeface="DejaVu Sans Condensed"/>
              <a:cs typeface="DejaVu Sans Condensed"/>
            </a:endParaRPr>
          </a:p>
          <a:p>
            <a:pPr marL="0" indent="0" algn="just"/>
            <a:endParaRPr sz="1400">
              <a:solidFill>
                <a:schemeClr val="tx1"/>
              </a:solidFill>
              <a:latin typeface="DejaVu Sans Condensed"/>
              <a:ea typeface="DejaVu Sans Condensed"/>
              <a:cs typeface="DejaVu Sans Condensed"/>
            </a:endParaRPr>
          </a:p>
          <a:p>
            <a:pPr marL="285750" indent="-285750" algn="just">
              <a:buFont typeface="Wingdings"/>
              <a:buChar char="v"/>
            </a:pPr>
            <a:r>
              <a:rPr sz="1400" err="1">
                <a:latin typeface="DejaVu Sans Condensed"/>
                <a:ea typeface="DejaVu Sans Condensed"/>
                <a:cs typeface="DejaVu Sans Condensed"/>
              </a:rPr>
              <a:t>Вместе</a:t>
            </a:r>
            <a:r>
              <a:rPr sz="1400">
                <a:latin typeface="DejaVu Sans Condensed"/>
                <a:ea typeface="DejaVu Sans Condensed"/>
                <a:cs typeface="DejaVu Sans Condensed"/>
              </a:rPr>
              <a:t> с </a:t>
            </a:r>
            <a:r>
              <a:rPr sz="1400" err="1">
                <a:latin typeface="DejaVu Sans Condensed"/>
                <a:ea typeface="DejaVu Sans Condensed"/>
                <a:cs typeface="DejaVu Sans Condensed"/>
              </a:rPr>
              <a:t>тем</a:t>
            </a:r>
            <a:r>
              <a:rPr sz="1400">
                <a:latin typeface="DejaVu Sans Condensed"/>
                <a:ea typeface="DejaVu Sans Condensed"/>
                <a:cs typeface="DejaVu Sans Condensed"/>
              </a:rPr>
              <a:t> </a:t>
            </a:r>
            <a:r>
              <a:rPr sz="1400" u="sng" err="1">
                <a:latin typeface="DejaVu Sans Condensed"/>
                <a:ea typeface="DejaVu Sans Condensed"/>
                <a:cs typeface="DejaVu Sans Condensed"/>
              </a:rPr>
              <a:t>предъявление</a:t>
            </a:r>
            <a:r>
              <a:rPr sz="1400" u="sng">
                <a:latin typeface="DejaVu Sans Condensed"/>
                <a:ea typeface="DejaVu Sans Condensed"/>
                <a:cs typeface="DejaVu Sans Condensed"/>
              </a:rPr>
              <a:t> к </a:t>
            </a:r>
            <a:r>
              <a:rPr sz="1400" u="sng" err="1">
                <a:latin typeface="DejaVu Sans Condensed"/>
                <a:ea typeface="DejaVu Sans Condensed"/>
                <a:cs typeface="DejaVu Sans Condensed"/>
              </a:rPr>
              <a:t>участникам</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закупок</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требования</a:t>
            </a:r>
            <a:r>
              <a:rPr sz="1400" u="sng">
                <a:latin typeface="DejaVu Sans Condensed"/>
                <a:ea typeface="DejaVu Sans Condensed"/>
                <a:cs typeface="DejaVu Sans Condensed"/>
              </a:rPr>
              <a:t> о </a:t>
            </a:r>
            <a:r>
              <a:rPr sz="1400" u="sng" err="1">
                <a:latin typeface="DejaVu Sans Condensed"/>
                <a:ea typeface="DejaVu Sans Condensed"/>
                <a:cs typeface="DejaVu Sans Condensed"/>
              </a:rPr>
              <a:t>наличии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разрешения</a:t>
            </a:r>
            <a:r>
              <a:rPr sz="1400">
                <a:latin typeface="DejaVu Sans Condensed"/>
                <a:ea typeface="DejaVu Sans Condensed"/>
                <a:cs typeface="DejaVu Sans Condensed"/>
              </a:rPr>
              <a:t/>
            </a:r>
            <a:br>
              <a:rPr sz="1400">
                <a:latin typeface="DejaVu Sans Condensed"/>
                <a:ea typeface="DejaVu Sans Condensed"/>
                <a:cs typeface="DejaVu Sans Condensed"/>
              </a:rPr>
            </a:br>
            <a:r>
              <a:rPr sz="1400" u="sng" err="1">
                <a:latin typeface="DejaVu Sans Condensed"/>
                <a:ea typeface="DejaVu Sans Condensed"/>
                <a:cs typeface="DejaVu Sans Condensed"/>
              </a:rPr>
              <a:t>на</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выполнение</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оказание</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лицензируемых</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работ</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услуг</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не</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входящих</a:t>
            </a:r>
            <a:r>
              <a:rPr sz="1400" u="sng">
                <a:latin typeface="DejaVu Sans Condensed"/>
                <a:ea typeface="DejaVu Sans Condensed"/>
                <a:cs typeface="DejaVu Sans Condensed"/>
              </a:rPr>
              <a:t> в </a:t>
            </a:r>
            <a:r>
              <a:rPr sz="1400" u="sng" err="1">
                <a:latin typeface="DejaVu Sans Condensed"/>
                <a:ea typeface="DejaVu Sans Condensed"/>
                <a:cs typeface="DejaVu Sans Condensed"/>
              </a:rPr>
              <a:t>объект</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закупки</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является</a:t>
            </a:r>
            <a:r>
              <a:rPr sz="1400" u="sng">
                <a:latin typeface="DejaVu Sans Condensed"/>
                <a:ea typeface="DejaVu Sans Condensed"/>
                <a:cs typeface="DejaVu Sans Condensed"/>
              </a:rPr>
              <a:t> </a:t>
            </a:r>
            <a:r>
              <a:rPr sz="1400" u="sng" err="1">
                <a:latin typeface="DejaVu Sans Condensed"/>
                <a:ea typeface="DejaVu Sans Condensed"/>
                <a:cs typeface="DejaVu Sans Condensed"/>
              </a:rPr>
              <a:t>излишним</a:t>
            </a:r>
            <a:r>
              <a:rPr sz="1400">
                <a:latin typeface="DejaVu Sans Condensed"/>
                <a:ea typeface="DejaVu Sans Condensed"/>
                <a:cs typeface="DejaVu Sans Condensed"/>
              </a:rPr>
              <a:t> и </a:t>
            </a:r>
            <a:r>
              <a:rPr sz="1400" err="1">
                <a:latin typeface="DejaVu Sans Condensed"/>
                <a:ea typeface="DejaVu Sans Condensed"/>
                <a:cs typeface="DejaVu Sans Condensed"/>
              </a:rPr>
              <a:t>может</a:t>
            </a:r>
            <a:r>
              <a:rPr sz="1400">
                <a:latin typeface="DejaVu Sans Condensed"/>
                <a:ea typeface="DejaVu Sans Condensed"/>
                <a:cs typeface="DejaVu Sans Condensed"/>
              </a:rPr>
              <a:t> </a:t>
            </a:r>
            <a:r>
              <a:rPr sz="1400" err="1">
                <a:latin typeface="DejaVu Sans Condensed"/>
                <a:ea typeface="DejaVu Sans Condensed"/>
                <a:cs typeface="DejaVu Sans Condensed"/>
              </a:rPr>
              <a:t>привести</a:t>
            </a:r>
            <a:r>
              <a:rPr sz="1400">
                <a:latin typeface="DejaVu Sans Condensed"/>
                <a:ea typeface="DejaVu Sans Condensed"/>
                <a:cs typeface="DejaVu Sans Condensed"/>
              </a:rPr>
              <a:t> к </a:t>
            </a:r>
            <a:r>
              <a:rPr sz="1400" err="1">
                <a:latin typeface="DejaVu Sans Condensed"/>
                <a:ea typeface="DejaVu Sans Condensed"/>
                <a:cs typeface="DejaVu Sans Condensed"/>
              </a:rPr>
              <a:t>ограничению</a:t>
            </a:r>
            <a:r>
              <a:rPr sz="1400">
                <a:latin typeface="DejaVu Sans Condensed"/>
                <a:ea typeface="DejaVu Sans Condensed"/>
                <a:cs typeface="DejaVu Sans Condensed"/>
              </a:rPr>
              <a:t> </a:t>
            </a:r>
            <a:r>
              <a:rPr sz="1400" err="1">
                <a:latin typeface="DejaVu Sans Condensed"/>
                <a:ea typeface="DejaVu Sans Condensed"/>
                <a:cs typeface="DejaVu Sans Condensed"/>
              </a:rPr>
              <a:t>количества</a:t>
            </a:r>
            <a:r>
              <a:rPr sz="1400">
                <a:latin typeface="DejaVu Sans Condensed"/>
                <a:ea typeface="DejaVu Sans Condensed"/>
                <a:cs typeface="DejaVu Sans Condensed"/>
              </a:rPr>
              <a:t> </a:t>
            </a:r>
            <a:r>
              <a:rPr sz="1400" err="1">
                <a:latin typeface="DejaVu Sans Condensed"/>
                <a:ea typeface="DejaVu Sans Condensed"/>
                <a:cs typeface="DejaVu Sans Condensed"/>
              </a:rPr>
              <a:t>участников</a:t>
            </a:r>
            <a:r>
              <a:rPr sz="1400">
                <a:latin typeface="DejaVu Sans Condensed"/>
                <a:ea typeface="DejaVu Sans Condensed"/>
                <a:cs typeface="DejaVu Sans Condensed"/>
              </a:rPr>
              <a:t> </a:t>
            </a:r>
            <a:r>
              <a:rPr sz="1400" err="1">
                <a:latin typeface="DejaVu Sans Condensed"/>
                <a:ea typeface="DejaVu Sans Condensed"/>
                <a:cs typeface="DejaVu Sans Condensed"/>
              </a:rPr>
              <a:t>закупок</a:t>
            </a:r>
            <a:endParaRPr sz="1400">
              <a:latin typeface="DejaVu Sans Condensed"/>
              <a:ea typeface="DejaVu Sans Condensed"/>
              <a:cs typeface="DejaVu Sans Condensed"/>
            </a:endParaRPr>
          </a:p>
          <a:p>
            <a:pPr marL="0" indent="0" algn="just"/>
            <a:endParaRPr sz="1400">
              <a:latin typeface="DejaVu Sans Condensed"/>
              <a:ea typeface="DejaVu Sans Condensed"/>
              <a:cs typeface="DejaVu Sans Condensed"/>
            </a:endParaRPr>
          </a:p>
          <a:p>
            <a:pPr marL="0" indent="0" algn="just"/>
            <a:r>
              <a:rPr sz="1400" err="1">
                <a:latin typeface="DejaVu Sans Condensed"/>
                <a:ea typeface="DejaVu Sans Condensed"/>
                <a:cs typeface="DejaVu Sans Condensed"/>
              </a:rPr>
              <a:t>Так</a:t>
            </a:r>
            <a:r>
              <a:rPr sz="1400">
                <a:latin typeface="DejaVu Sans Condensed"/>
                <a:ea typeface="DejaVu Sans Condensed"/>
                <a:cs typeface="DejaVu Sans Condensed"/>
              </a:rPr>
              <a:t>, </a:t>
            </a:r>
            <a:r>
              <a:rPr sz="1400" b="1" err="1">
                <a:latin typeface="DejaVu Sans Condensed"/>
                <a:ea typeface="DejaVu Sans Condensed"/>
                <a:cs typeface="DejaVu Sans Condensed"/>
              </a:rPr>
              <a:t>если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работы</a:t>
            </a:r>
            <a:r>
              <a:rPr sz="1400" b="1">
                <a:latin typeface="DejaVu Sans Condensed"/>
                <a:ea typeface="DejaVu Sans Condensed"/>
                <a:cs typeface="DejaVu Sans Condensed"/>
              </a:rPr>
              <a:t> (</a:t>
            </a:r>
            <a:r>
              <a:rPr sz="1400" b="1" err="1">
                <a:latin typeface="DejaVu Sans Condensed"/>
                <a:ea typeface="DejaVu Sans Condensed"/>
                <a:cs typeface="DejaVu Sans Condensed"/>
              </a:rPr>
              <a:t>услуги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требующие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наличия</a:t>
            </a:r>
            <a:r>
              <a:rPr sz="1400" b="1">
                <a:latin typeface="DejaVu Sans Condensed"/>
                <a:ea typeface="DejaVu Sans Condensed"/>
                <a:cs typeface="DejaVu Sans Condensed"/>
              </a:rPr>
              <a:t> </a:t>
            </a:r>
            <a:r>
              <a:rPr sz="1400" b="1" err="1">
                <a:latin typeface="DejaVu Sans Condensed"/>
                <a:ea typeface="DejaVu Sans Condensed"/>
                <a:cs typeface="DejaVu Sans Condensed"/>
              </a:rPr>
              <a:t>лицензии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не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являются</a:t>
            </a:r>
            <a:r>
              <a:rPr sz="1400" b="1">
                <a:latin typeface="DejaVu Sans Condensed"/>
                <a:ea typeface="DejaVu Sans Condensed"/>
                <a:cs typeface="DejaVu Sans Condensed"/>
              </a:rPr>
              <a:t> </a:t>
            </a:r>
            <a:r>
              <a:rPr sz="1400" b="1" err="1">
                <a:latin typeface="DejaVu Sans Condensed"/>
                <a:ea typeface="DejaVu Sans Condensed"/>
                <a:cs typeface="DejaVu Sans Condensed"/>
              </a:rPr>
              <a:t>самостоятельным</a:t>
            </a:r>
            <a:r>
              <a:rPr sz="1400" b="1">
                <a:latin typeface="DejaVu Sans Condensed"/>
                <a:ea typeface="DejaVu Sans Condensed"/>
                <a:cs typeface="DejaVu Sans Condensed"/>
              </a:rPr>
              <a:t> </a:t>
            </a:r>
            <a:r>
              <a:rPr sz="1400" b="1" err="1">
                <a:latin typeface="DejaVu Sans Condensed"/>
                <a:ea typeface="DejaVu Sans Condensed"/>
                <a:cs typeface="DejaVu Sans Condensed"/>
              </a:rPr>
              <a:t>объектом</a:t>
            </a:r>
            <a:r>
              <a:rPr sz="1400" b="1">
                <a:latin typeface="DejaVu Sans Condensed"/>
                <a:ea typeface="DejaVu Sans Condensed"/>
                <a:cs typeface="DejaVu Sans Condensed"/>
              </a:rPr>
              <a:t> </a:t>
            </a:r>
            <a:r>
              <a:rPr sz="1400" b="1" err="1">
                <a:latin typeface="DejaVu Sans Condensed"/>
                <a:ea typeface="DejaVu Sans Condensed"/>
                <a:cs typeface="DejaVu Sans Condensed"/>
              </a:rPr>
              <a:t>закупки</a:t>
            </a:r>
            <a:r>
              <a:rPr sz="1400">
                <a:latin typeface="DejaVu Sans Condensed"/>
                <a:ea typeface="DejaVu Sans Condensed"/>
                <a:cs typeface="DejaVu Sans Condensed"/>
              </a:rPr>
              <a:t>, а </a:t>
            </a:r>
            <a:r>
              <a:rPr sz="1400" err="1">
                <a:latin typeface="DejaVu Sans Condensed"/>
                <a:ea typeface="DejaVu Sans Condensed"/>
                <a:cs typeface="DejaVu Sans Condensed"/>
              </a:rPr>
              <a:t>лишь</a:t>
            </a:r>
            <a:r>
              <a:rPr sz="1400">
                <a:latin typeface="DejaVu Sans Condensed"/>
                <a:ea typeface="DejaVu Sans Condensed"/>
                <a:cs typeface="DejaVu Sans Condensed"/>
              </a:rPr>
              <a:t> </a:t>
            </a:r>
            <a:r>
              <a:rPr sz="1400" err="1">
                <a:latin typeface="DejaVu Sans Condensed"/>
                <a:ea typeface="DejaVu Sans Condensed"/>
                <a:cs typeface="DejaVu Sans Condensed"/>
              </a:rPr>
              <a:t>входят</a:t>
            </a:r>
            <a:r>
              <a:rPr sz="1400">
                <a:latin typeface="DejaVu Sans Condensed"/>
                <a:ea typeface="DejaVu Sans Condensed"/>
                <a:cs typeface="DejaVu Sans Condensed"/>
              </a:rPr>
              <a:t> в </a:t>
            </a:r>
            <a:r>
              <a:rPr sz="1400" err="1">
                <a:latin typeface="DejaVu Sans Condensed"/>
                <a:ea typeface="DejaVu Sans Condensed"/>
                <a:cs typeface="DejaVu Sans Condensed"/>
              </a:rPr>
              <a:t>состав</a:t>
            </a:r>
            <a:r>
              <a:rPr sz="1400">
                <a:latin typeface="DejaVu Sans Condensed"/>
                <a:ea typeface="DejaVu Sans Condensed"/>
                <a:cs typeface="DejaVu Sans Condensed"/>
              </a:rPr>
              <a:t> </a:t>
            </a:r>
            <a:r>
              <a:rPr sz="1400" err="1">
                <a:latin typeface="DejaVu Sans Condensed"/>
                <a:ea typeface="DejaVu Sans Condensed"/>
                <a:cs typeface="DejaVu Sans Condensed"/>
              </a:rPr>
              <a:t>работ</a:t>
            </a:r>
            <a:r>
              <a:rPr sz="1400">
                <a:latin typeface="DejaVu Sans Condensed"/>
                <a:ea typeface="DejaVu Sans Condensed"/>
                <a:cs typeface="DejaVu Sans Condensed"/>
              </a:rPr>
              <a:t> (</a:t>
            </a:r>
            <a:r>
              <a:rPr sz="1400" err="1">
                <a:latin typeface="DejaVu Sans Condensed"/>
                <a:ea typeface="DejaVu Sans Condensed"/>
                <a:cs typeface="DejaVu Sans Condensed"/>
              </a:rPr>
              <a:t>услуг</a:t>
            </a:r>
            <a:r>
              <a:rPr sz="1400">
                <a:latin typeface="DejaVu Sans Condensed"/>
                <a:ea typeface="DejaVu Sans Condensed"/>
                <a:cs typeface="DejaVu Sans Condensed"/>
              </a:rPr>
              <a:t>), </a:t>
            </a:r>
            <a:r>
              <a:rPr sz="1400" err="1">
                <a:latin typeface="DejaVu Sans Condensed"/>
                <a:ea typeface="DejaVu Sans Condensed"/>
                <a:cs typeface="DejaVu Sans Condensed"/>
              </a:rPr>
              <a:t>являющихся</a:t>
            </a:r>
            <a:r>
              <a:rPr sz="1400">
                <a:latin typeface="DejaVu Sans Condensed"/>
                <a:ea typeface="DejaVu Sans Condensed"/>
                <a:cs typeface="DejaVu Sans Condensed"/>
              </a:rPr>
              <a:t> </a:t>
            </a:r>
            <a:r>
              <a:rPr sz="1400" err="1">
                <a:latin typeface="DejaVu Sans Condensed"/>
                <a:ea typeface="DejaVu Sans Condensed"/>
                <a:cs typeface="DejaVu Sans Condensed"/>
              </a:rPr>
              <a:t>объектом</a:t>
            </a:r>
            <a:r>
              <a:rPr sz="1400">
                <a:latin typeface="DejaVu Sans Condensed"/>
                <a:ea typeface="DejaVu Sans Condensed"/>
                <a:cs typeface="DejaVu Sans Condensed"/>
              </a:rPr>
              <a:t> </a:t>
            </a:r>
            <a:r>
              <a:rPr sz="1400" err="1">
                <a:latin typeface="DejaVu Sans Condensed"/>
                <a:ea typeface="DejaVu Sans Condensed"/>
                <a:cs typeface="DejaVu Sans Condensed"/>
              </a:rPr>
              <a:t>закупки</a:t>
            </a:r>
            <a:r>
              <a:rPr sz="1400">
                <a:latin typeface="DejaVu Sans Condensed"/>
                <a:ea typeface="DejaVu Sans Condensed"/>
                <a:cs typeface="DejaVu Sans Condensed"/>
              </a:rPr>
              <a:t>,</a:t>
            </a:r>
            <a:br>
              <a:rPr sz="1400">
                <a:latin typeface="DejaVu Sans Condensed"/>
                <a:ea typeface="DejaVu Sans Condensed"/>
                <a:cs typeface="DejaVu Sans Condensed"/>
              </a:rPr>
            </a:br>
            <a:r>
              <a:rPr sz="1400" err="1">
                <a:latin typeface="DejaVu Sans Condensed"/>
                <a:ea typeface="DejaVu Sans Condensed"/>
                <a:cs typeface="DejaVu Sans Condensed"/>
              </a:rPr>
              <a:t>то</a:t>
            </a:r>
            <a:r>
              <a:rPr sz="1400">
                <a:latin typeface="DejaVu Sans Condensed"/>
                <a:ea typeface="DejaVu Sans Condensed"/>
                <a:cs typeface="DejaVu Sans Condensed"/>
              </a:rPr>
              <a:t> </a:t>
            </a:r>
            <a:r>
              <a:rPr sz="1400" b="1" err="1">
                <a:latin typeface="DejaVu Sans Condensed"/>
                <a:ea typeface="DejaVu Sans Condensed"/>
                <a:cs typeface="DejaVu Sans Condensed"/>
              </a:rPr>
              <a:t>установление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требования</a:t>
            </a:r>
            <a:r>
              <a:rPr sz="1400" b="1">
                <a:latin typeface="DejaVu Sans Condensed"/>
                <a:ea typeface="DejaVu Sans Condensed"/>
                <a:cs typeface="DejaVu Sans Condensed"/>
              </a:rPr>
              <a:t> к </a:t>
            </a:r>
            <a:r>
              <a:rPr sz="1400" b="1" err="1">
                <a:latin typeface="DejaVu Sans Condensed"/>
                <a:ea typeface="DejaVu Sans Condensed"/>
                <a:cs typeface="DejaVu Sans Condensed"/>
              </a:rPr>
              <a:t>участникам</a:t>
            </a:r>
            <a:r>
              <a:rPr sz="1400" b="1">
                <a:latin typeface="DejaVu Sans Condensed"/>
                <a:ea typeface="DejaVu Sans Condensed"/>
                <a:cs typeface="DejaVu Sans Condensed"/>
              </a:rPr>
              <a:t> </a:t>
            </a:r>
            <a:r>
              <a:rPr sz="1400" b="1" err="1">
                <a:latin typeface="DejaVu Sans Condensed"/>
                <a:ea typeface="DejaVu Sans Condensed"/>
                <a:cs typeface="DejaVu Sans Condensed"/>
              </a:rPr>
              <a:t>закупки</a:t>
            </a:r>
            <a:r>
              <a:rPr sz="1400" b="1">
                <a:latin typeface="DejaVu Sans Condensed"/>
                <a:ea typeface="DejaVu Sans Condensed"/>
                <a:cs typeface="DejaVu Sans Condensed"/>
              </a:rPr>
              <a:t> о </a:t>
            </a:r>
            <a:r>
              <a:rPr sz="1400" b="1" err="1">
                <a:latin typeface="DejaVu Sans Condensed"/>
                <a:ea typeface="DejaVu Sans Condensed"/>
                <a:cs typeface="DejaVu Sans Condensed"/>
              </a:rPr>
              <a:t>наличии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соответствующей</a:t>
            </a:r>
            <a:r>
              <a:rPr sz="1400" b="1">
                <a:latin typeface="DejaVu Sans Condensed"/>
                <a:ea typeface="DejaVu Sans Condensed"/>
                <a:cs typeface="DejaVu Sans Condensed"/>
              </a:rPr>
              <a:t> </a:t>
            </a:r>
            <a:r>
              <a:rPr sz="1400" b="1" err="1">
                <a:latin typeface="DejaVu Sans Condensed"/>
                <a:ea typeface="DejaVu Sans Condensed"/>
                <a:cs typeface="DejaVu Sans Condensed"/>
              </a:rPr>
              <a:t>лицензии</a:t>
            </a:r>
            <a:r>
              <a:rPr sz="1400" b="1">
                <a:latin typeface="DejaVu Sans Condensed"/>
                <a:ea typeface="DejaVu Sans Condensed"/>
                <a:cs typeface="DejaVu Sans Condensed"/>
              </a:rPr>
              <a:t> </a:t>
            </a:r>
            <a:r>
              <a:rPr sz="1400" err="1">
                <a:latin typeface="DejaVu Sans Condensed"/>
                <a:ea typeface="DejaVu Sans Condensed"/>
                <a:cs typeface="DejaVu Sans Condensed"/>
              </a:rPr>
              <a:t>также</a:t>
            </a:r>
            <a:r>
              <a:rPr sz="1400">
                <a:latin typeface="DejaVu Sans Condensed"/>
                <a:ea typeface="DejaVu Sans Condensed"/>
                <a:cs typeface="DejaVu Sans Condensed"/>
              </a:rPr>
              <a:t> </a:t>
            </a:r>
            <a:r>
              <a:rPr sz="1400" b="1" err="1">
                <a:latin typeface="DejaVu Sans Condensed"/>
                <a:ea typeface="DejaVu Sans Condensed"/>
                <a:cs typeface="DejaVu Sans Condensed"/>
              </a:rPr>
              <a:t>может</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привести</a:t>
            </a:r>
            <a:r>
              <a:rPr sz="1400" b="1">
                <a:latin typeface="DejaVu Sans Condensed"/>
                <a:ea typeface="DejaVu Sans Condensed"/>
                <a:cs typeface="DejaVu Sans Condensed"/>
              </a:rPr>
              <a:t> к </a:t>
            </a:r>
            <a:r>
              <a:rPr sz="1400" b="1" err="1">
                <a:latin typeface="DejaVu Sans Condensed"/>
                <a:ea typeface="DejaVu Sans Condensed"/>
                <a:cs typeface="DejaVu Sans Condensed"/>
              </a:rPr>
              <a:t>ограничению</a:t>
            </a:r>
            <a:r>
              <a:rPr sz="1400" b="1">
                <a:latin typeface="DejaVu Sans Condensed"/>
                <a:ea typeface="DejaVu Sans Condensed"/>
                <a:cs typeface="DejaVu Sans Condensed"/>
              </a:rPr>
              <a:t> </a:t>
            </a:r>
            <a:r>
              <a:rPr sz="1400" b="1" err="1">
                <a:latin typeface="DejaVu Sans Condensed"/>
                <a:ea typeface="DejaVu Sans Condensed"/>
                <a:cs typeface="DejaVu Sans Condensed"/>
              </a:rPr>
              <a:t>количества</a:t>
            </a:r>
            <a:r>
              <a:rPr sz="1400" b="1">
                <a:latin typeface="DejaVu Sans Condensed"/>
                <a:ea typeface="DejaVu Sans Condensed"/>
                <a:cs typeface="DejaVu Sans Condensed"/>
              </a:rPr>
              <a:t> </a:t>
            </a:r>
            <a:r>
              <a:rPr sz="1400" b="1" err="1">
                <a:latin typeface="DejaVu Sans Condensed"/>
                <a:ea typeface="DejaVu Sans Condensed"/>
                <a:cs typeface="DejaVu Sans Condensed"/>
              </a:rPr>
              <a:t>участников</a:t>
            </a:r>
            <a:r>
              <a:rPr sz="1400" b="1">
                <a:latin typeface="DejaVu Sans Condensed"/>
                <a:ea typeface="DejaVu Sans Condensed"/>
                <a:cs typeface="DejaVu Sans Condensed"/>
              </a:rPr>
              <a:t> </a:t>
            </a:r>
            <a:r>
              <a:rPr sz="1400" err="1">
                <a:latin typeface="DejaVu Sans Condensed"/>
                <a:ea typeface="DejaVu Sans Condensed"/>
                <a:cs typeface="DejaVu Sans Condensed"/>
              </a:rPr>
              <a:t>закупки</a:t>
            </a:r>
            <a:r>
              <a:rPr sz="1400">
                <a:latin typeface="DejaVu Sans Condensed"/>
                <a:ea typeface="DejaVu Sans Condensed"/>
                <a:cs typeface="DejaVu Sans Condensed"/>
              </a:rPr>
              <a:t/>
            </a:r>
            <a:br>
              <a:rPr sz="1400">
                <a:latin typeface="DejaVu Sans Condensed"/>
                <a:ea typeface="DejaVu Sans Condensed"/>
                <a:cs typeface="DejaVu Sans Condensed"/>
              </a:rPr>
            </a:br>
            <a:r>
              <a:rPr sz="1400">
                <a:latin typeface="DejaVu Sans Condensed"/>
                <a:ea typeface="DejaVu Sans Condensed"/>
                <a:cs typeface="DejaVu Sans Condensed"/>
              </a:rPr>
              <a:t>и </a:t>
            </a:r>
            <a:r>
              <a:rPr sz="1400" err="1">
                <a:latin typeface="DejaVu Sans Condensed"/>
                <a:ea typeface="DejaVu Sans Condensed"/>
                <a:cs typeface="DejaVu Sans Condensed"/>
              </a:rPr>
              <a:t>содержать</a:t>
            </a:r>
            <a:r>
              <a:rPr sz="1400">
                <a:latin typeface="DejaVu Sans Condensed"/>
                <a:ea typeface="DejaVu Sans Condensed"/>
                <a:cs typeface="DejaVu Sans Condensed"/>
              </a:rPr>
              <a:t> </a:t>
            </a:r>
            <a:r>
              <a:rPr sz="1400" err="1">
                <a:latin typeface="DejaVu Sans Condensed"/>
                <a:ea typeface="DejaVu Sans Condensed"/>
                <a:cs typeface="DejaVu Sans Condensed"/>
              </a:rPr>
              <a:t>признаки</a:t>
            </a:r>
            <a:r>
              <a:rPr sz="1400">
                <a:latin typeface="DejaVu Sans Condensed"/>
                <a:ea typeface="DejaVu Sans Condensed"/>
                <a:cs typeface="DejaVu Sans Condensed"/>
              </a:rPr>
              <a:t> </a:t>
            </a:r>
            <a:r>
              <a:rPr sz="1400" err="1">
                <a:latin typeface="DejaVu Sans Condensed"/>
                <a:ea typeface="DejaVu Sans Condensed"/>
                <a:cs typeface="DejaVu Sans Condensed"/>
              </a:rPr>
              <a:t>нарушения</a:t>
            </a:r>
            <a:r>
              <a:rPr sz="1400">
                <a:latin typeface="DejaVu Sans Condensed"/>
                <a:ea typeface="DejaVu Sans Condensed"/>
                <a:cs typeface="DejaVu Sans Condensed"/>
              </a:rPr>
              <a:t> </a:t>
            </a:r>
            <a:r>
              <a:rPr sz="1400" err="1">
                <a:latin typeface="DejaVu Sans Condensed"/>
                <a:ea typeface="DejaVu Sans Condensed"/>
                <a:cs typeface="DejaVu Sans Condensed"/>
              </a:rPr>
              <a:t>части</a:t>
            </a:r>
            <a:r>
              <a:rPr sz="1400">
                <a:latin typeface="DejaVu Sans Condensed"/>
                <a:ea typeface="DejaVu Sans Condensed"/>
                <a:cs typeface="DejaVu Sans Condensed"/>
              </a:rPr>
              <a:t> 6 </a:t>
            </a:r>
            <a:r>
              <a:rPr sz="1400" err="1">
                <a:latin typeface="DejaVu Sans Condensed"/>
                <a:ea typeface="DejaVu Sans Condensed"/>
                <a:cs typeface="DejaVu Sans Condensed"/>
              </a:rPr>
              <a:t>статьи</a:t>
            </a:r>
            <a:r>
              <a:rPr sz="1400">
                <a:latin typeface="DejaVu Sans Condensed"/>
                <a:ea typeface="DejaVu Sans Condensed"/>
                <a:cs typeface="DejaVu Sans Condensed"/>
              </a:rPr>
              <a:t> 31 </a:t>
            </a:r>
            <a:r>
              <a:rPr sz="1400" err="1">
                <a:latin typeface="DejaVu Sans Condensed"/>
                <a:ea typeface="DejaVu Sans Condensed"/>
                <a:cs typeface="DejaVu Sans Condensed"/>
              </a:rPr>
              <a:t>Закона</a:t>
            </a:r>
            <a:r>
              <a:rPr sz="1400">
                <a:latin typeface="DejaVu Sans Condensed"/>
                <a:ea typeface="DejaVu Sans Condensed"/>
                <a:cs typeface="DejaVu Sans Condensed"/>
              </a:rPr>
              <a:t> № 44-ФЗ, </a:t>
            </a:r>
            <a:r>
              <a:rPr sz="1400" b="1" err="1">
                <a:latin typeface="DejaVu Sans Condensed"/>
                <a:ea typeface="DejaVu Sans Condensed"/>
                <a:cs typeface="DejaVu Sans Condensed"/>
              </a:rPr>
              <a:t>поскольку</a:t>
            </a:r>
            <a:r>
              <a:rPr sz="1400" b="1">
                <a:latin typeface="DejaVu Sans Condensed"/>
                <a:ea typeface="DejaVu Sans Condensed"/>
                <a:cs typeface="DejaVu Sans Condensed"/>
              </a:rPr>
              <a:t/>
            </a:r>
            <a:br>
              <a:rPr sz="1400" b="1">
                <a:latin typeface="DejaVu Sans Condensed"/>
                <a:ea typeface="DejaVu Sans Condensed"/>
                <a:cs typeface="DejaVu Sans Condensed"/>
              </a:rPr>
            </a:br>
            <a:r>
              <a:rPr sz="1400" b="1" err="1">
                <a:latin typeface="DejaVu Sans Condensed"/>
                <a:ea typeface="DejaVu Sans Condensed"/>
                <a:cs typeface="DejaVu Sans Condensed"/>
              </a:rPr>
              <a:t>при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исполнении</a:t>
            </a:r>
            <a:r>
              <a:rPr sz="1400" b="1">
                <a:latin typeface="DejaVu Sans Condensed"/>
                <a:ea typeface="DejaVu Sans Condensed"/>
                <a:cs typeface="DejaVu Sans Condensed"/>
              </a:rPr>
              <a:t> </a:t>
            </a:r>
            <a:r>
              <a:rPr sz="1400" b="1" err="1">
                <a:latin typeface="DejaVu Sans Condensed"/>
                <a:ea typeface="DejaVu Sans Condensed"/>
                <a:cs typeface="DejaVu Sans Condensed"/>
              </a:rPr>
              <a:t>контракта</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подрядчик</a:t>
            </a:r>
            <a:r>
              <a:rPr sz="1400" b="1">
                <a:latin typeface="DejaVu Sans Condensed"/>
                <a:ea typeface="DejaVu Sans Condensed"/>
                <a:cs typeface="DejaVu Sans Condensed"/>
              </a:rPr>
              <a:t> (</a:t>
            </a:r>
            <a:r>
              <a:rPr sz="1400" b="1" err="1">
                <a:latin typeface="DejaVu Sans Condensed"/>
                <a:ea typeface="DejaVu Sans Condensed"/>
                <a:cs typeface="DejaVu Sans Condensed"/>
              </a:rPr>
              <a:t>исполнитель</a:t>
            </a:r>
            <a:r>
              <a:rPr sz="1400" b="1">
                <a:latin typeface="DejaVu Sans Condensed"/>
                <a:ea typeface="DejaVu Sans Condensed"/>
                <a:cs typeface="DejaVu Sans Condensed"/>
              </a:rPr>
              <a:t>) </a:t>
            </a:r>
            <a:r>
              <a:rPr sz="1400" b="1" err="1">
                <a:latin typeface="DejaVu Sans Condensed"/>
                <a:ea typeface="DejaVu Sans Condensed"/>
                <a:cs typeface="DejaVu Sans Condensed"/>
              </a:rPr>
              <a:t>вправе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привлечь</a:t>
            </a:r>
            <a:r>
              <a:rPr sz="1400">
                <a:latin typeface="DejaVu Sans Condensed"/>
                <a:ea typeface="DejaVu Sans Condensed"/>
                <a:cs typeface="DejaVu Sans Condensed"/>
              </a:rPr>
              <a:t> к </a:t>
            </a:r>
            <a:r>
              <a:rPr sz="1400" err="1">
                <a:latin typeface="DejaVu Sans Condensed"/>
                <a:ea typeface="DejaVu Sans Condensed"/>
                <a:cs typeface="DejaVu Sans Condensed"/>
              </a:rPr>
              <a:t>выполнению</a:t>
            </a:r>
            <a:r>
              <a:rPr sz="1400">
                <a:latin typeface="DejaVu Sans Condensed"/>
                <a:ea typeface="DejaVu Sans Condensed"/>
                <a:cs typeface="DejaVu Sans Condensed"/>
              </a:rPr>
              <a:t> (</a:t>
            </a:r>
            <a:r>
              <a:rPr sz="1400" err="1">
                <a:latin typeface="DejaVu Sans Condensed"/>
                <a:ea typeface="DejaVu Sans Condensed"/>
                <a:cs typeface="DejaVu Sans Condensed"/>
              </a:rPr>
              <a:t>оказанию</a:t>
            </a:r>
            <a:r>
              <a:rPr sz="1400">
                <a:latin typeface="DejaVu Sans Condensed"/>
                <a:ea typeface="DejaVu Sans Condensed"/>
                <a:cs typeface="DejaVu Sans Condensed"/>
              </a:rPr>
              <a:t>) </a:t>
            </a:r>
            <a:r>
              <a:rPr sz="1400" err="1">
                <a:latin typeface="DejaVu Sans Condensed"/>
                <a:ea typeface="DejaVu Sans Condensed"/>
                <a:cs typeface="DejaVu Sans Condensed"/>
              </a:rPr>
              <a:t>лицензируемых</a:t>
            </a:r>
            <a:r>
              <a:rPr sz="1400">
                <a:latin typeface="DejaVu Sans Condensed"/>
                <a:ea typeface="DejaVu Sans Condensed"/>
                <a:cs typeface="DejaVu Sans Condensed"/>
              </a:rPr>
              <a:t> </a:t>
            </a:r>
            <a:r>
              <a:rPr sz="1400" err="1">
                <a:latin typeface="DejaVu Sans Condensed"/>
                <a:ea typeface="DejaVu Sans Condensed"/>
                <a:cs typeface="DejaVu Sans Condensed"/>
              </a:rPr>
              <a:t>видов</a:t>
            </a:r>
            <a:r>
              <a:rPr sz="1400">
                <a:latin typeface="DejaVu Sans Condensed"/>
                <a:ea typeface="DejaVu Sans Condensed"/>
                <a:cs typeface="DejaVu Sans Condensed"/>
              </a:rPr>
              <a:t> </a:t>
            </a:r>
            <a:r>
              <a:rPr sz="1400" err="1">
                <a:latin typeface="DejaVu Sans Condensed"/>
                <a:ea typeface="DejaVu Sans Condensed"/>
                <a:cs typeface="DejaVu Sans Condensed"/>
              </a:rPr>
              <a:t>деятельности</a:t>
            </a:r>
            <a:r>
              <a:rPr sz="1400">
                <a:latin typeface="DejaVu Sans Condensed"/>
                <a:ea typeface="DejaVu Sans Condensed"/>
                <a:cs typeface="DejaVu Sans Condensed"/>
              </a:rPr>
              <a:t> </a:t>
            </a:r>
            <a:r>
              <a:rPr sz="1400" b="1" err="1">
                <a:latin typeface="DejaVu Sans Condensed"/>
                <a:ea typeface="DejaVu Sans Condensed"/>
                <a:cs typeface="DejaVu Sans Condensed"/>
              </a:rPr>
              <a:t>лицо</a:t>
            </a:r>
            <a:r>
              <a:rPr sz="1400" b="1">
                <a:latin typeface="DejaVu Sans Condensed"/>
                <a:ea typeface="DejaVu Sans Condensed"/>
                <a:cs typeface="DejaVu Sans Condensed"/>
              </a:rPr>
              <a:t>, </a:t>
            </a:r>
            <a:r>
              <a:rPr sz="1400" b="1" err="1">
                <a:latin typeface="DejaVu Sans Condensed"/>
                <a:ea typeface="DejaVu Sans Condensed"/>
                <a:cs typeface="DejaVu Sans Condensed"/>
              </a:rPr>
              <a:t>имеющее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соответствующее</a:t>
            </a:r>
            <a:r>
              <a:rPr sz="1400" b="1">
                <a:latin typeface="DejaVu Sans Condensed"/>
                <a:ea typeface="DejaVu Sans Condensed"/>
                <a:cs typeface="DejaVu Sans Condensed"/>
              </a:rPr>
              <a:t> </a:t>
            </a:r>
            <a:r>
              <a:rPr sz="1400" b="1" err="1">
                <a:latin typeface="DejaVu Sans Condensed"/>
                <a:ea typeface="DejaVu Sans Condensed"/>
                <a:cs typeface="DejaVu Sans Condensed"/>
              </a:rPr>
              <a:t>разрешение</a:t>
            </a:r>
            <a:endParaRPr sz="1400" b="1">
              <a:latin typeface="DejaVu Sans Condensed"/>
              <a:ea typeface="DejaVu Sans Condensed"/>
              <a:cs typeface="DejaVu Sans Condensed"/>
            </a:endParaRPr>
          </a:p>
          <a:p>
            <a:pPr marL="0" indent="0" algn="just"/>
            <a:endParaRPr sz="1400" b="1">
              <a:latin typeface="DejaVu Sans Condensed"/>
              <a:ea typeface="DejaVu Sans Condensed"/>
              <a:cs typeface="DejaVu Sans Condensed"/>
            </a:endParaRPr>
          </a:p>
          <a:p>
            <a:pPr marL="0" indent="0" algn="just"/>
            <a:endParaRPr sz="1400" b="1">
              <a:latin typeface="DejaVu Sans Condensed"/>
              <a:ea typeface="DejaVu Sans Condensed"/>
              <a:cs typeface="DejaVu Sans Condensed"/>
            </a:endParaRPr>
          </a:p>
        </p:txBody>
      </p:sp>
      <p:pic>
        <p:nvPicPr>
          <p:cNvPr id="1251" name="Picture 1251"/>
          <p:cNvPicPr/>
          <p:nvPr/>
        </p:nvPicPr>
        <p:blipFill>
          <a:blip r:embed="rId4"/>
          <a:stretch/>
        </p:blipFill>
        <p:spPr>
          <a:xfrm flipV="1">
            <a:off x="513389" y="2225173"/>
            <a:ext cx="338767" cy="338765"/>
          </a:xfrm>
          <a:prstGeom prst="rect">
            <a:avLst/>
          </a:prstGeom>
        </p:spPr>
      </p:pic>
      <p:pic>
        <p:nvPicPr>
          <p:cNvPr id="1253" name="Picture 1253"/>
          <p:cNvPicPr/>
          <p:nvPr/>
        </p:nvPicPr>
        <p:blipFill>
          <a:blip r:embed="rId4"/>
          <a:stretch/>
        </p:blipFill>
        <p:spPr>
          <a:xfrm flipV="1">
            <a:off x="682772" y="2225172"/>
            <a:ext cx="338768" cy="338768"/>
          </a:xfrm>
          <a:prstGeom prst="rect">
            <a:avLst/>
          </a:prstGeom>
        </p:spPr>
      </p:pic>
      <p:sp>
        <p:nvSpPr>
          <p:cNvPr id="1254" name="Shape 1254"/>
          <p:cNvSpPr/>
          <p:nvPr/>
        </p:nvSpPr>
        <p:spPr>
          <a:xfrm>
            <a:off x="714156" y="4398683"/>
            <a:ext cx="0" cy="1847850"/>
          </a:xfrm>
          <a:prstGeom prst="line">
            <a:avLst/>
          </a:prstGeom>
          <a:ln w="28575">
            <a:solidFill>
              <a:srgbClr val="396CE8"/>
            </a:solidFill>
            <a:prstDash val="solid"/>
          </a:ln>
        </p:spPr>
        <p:style>
          <a:lnRef idx="0">
            <a:scrgbClr r="0" g="0" b="0"/>
          </a:lnRef>
          <a:fillRef idx="0">
            <a:schemeClr val="accent1"/>
          </a:fillRef>
          <a:effectRef idx="0">
            <a:scrgbClr r="0" g="0" b="0"/>
          </a:effectRef>
          <a:fontRef idx="none"/>
        </p:style>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GroupShape 1255"/>
        <p:cNvGrpSpPr/>
        <p:nvPr/>
      </p:nvGrpSpPr>
      <p:grpSpPr>
        <a:xfrm>
          <a:off x="0" y="0"/>
          <a:ext cx="0" cy="0"/>
          <a:chOff x="0" y="0"/>
          <a:chExt cx="0" cy="0"/>
        </a:xfrm>
      </p:grpSpPr>
      <p:pic>
        <p:nvPicPr>
          <p:cNvPr id="1257" name="Picture 1257"/>
          <p:cNvPicPr/>
          <p:nvPr/>
        </p:nvPicPr>
        <p:blipFill>
          <a:blip r:embed="rId2"/>
          <a:srcRect l="31461"/>
          <a:stretch/>
        </p:blipFill>
        <p:spPr>
          <a:xfrm>
            <a:off x="7406792" y="457200"/>
            <a:ext cx="5606144" cy="6228354"/>
          </a:xfrm>
          <a:prstGeom prst="rect">
            <a:avLst/>
          </a:prstGeom>
          <a:ln>
            <a:noFill/>
          </a:ln>
        </p:spPr>
      </p:pic>
      <p:pic>
        <p:nvPicPr>
          <p:cNvPr id="1259" name="Picture 1259"/>
          <p:cNvPicPr/>
          <p:nvPr/>
        </p:nvPicPr>
        <p:blipFill>
          <a:blip r:embed="rId3"/>
          <a:stretch/>
        </p:blipFill>
        <p:spPr>
          <a:xfrm>
            <a:off x="149497" y="-279325"/>
            <a:ext cx="3423864" cy="3423864"/>
          </a:xfrm>
          <a:prstGeom prst="rect">
            <a:avLst/>
          </a:prstGeom>
        </p:spPr>
      </p:pic>
      <p:sp>
        <p:nvSpPr>
          <p:cNvPr id="1260" name="Shape 1260"/>
          <p:cNvSpPr/>
          <p:nvPr/>
        </p:nvSpPr>
        <p:spPr>
          <a:xfrm>
            <a:off x="324877" y="185060"/>
            <a:ext cx="2678178" cy="1985147"/>
          </a:xfrm>
          <a:prstGeom prst="rect">
            <a:avLst/>
          </a:prstGeom>
          <a:solidFill>
            <a:srgbClr val="00345E"/>
          </a:solidFill>
          <a:ln>
            <a:noFill/>
          </a:ln>
        </p:spPr>
        <p:txBody>
          <a:bodyPr lIns="91440" tIns="45720" rIns="91440" bIns="45720" anchor="ctr"/>
          <a:lstStyle/>
          <a:p>
            <a:pPr marL="0" indent="0" algn="ctr"/>
            <a:endParaRPr sz="2000">
              <a:solidFill>
                <a:schemeClr val="lt1"/>
              </a:solidFill>
              <a:latin typeface="Times New Roman"/>
              <a:ea typeface="Times New Roman"/>
              <a:cs typeface="Times New Roman"/>
            </a:endParaRPr>
          </a:p>
        </p:txBody>
      </p:sp>
      <p:sp>
        <p:nvSpPr>
          <p:cNvPr id="1261" name="Shape 1261"/>
          <p:cNvSpPr txBox="1"/>
          <p:nvPr/>
        </p:nvSpPr>
        <p:spPr>
          <a:xfrm>
            <a:off x="324877" y="607388"/>
            <a:ext cx="2838547" cy="1323439"/>
          </a:xfrm>
          <a:prstGeom prst="rect">
            <a:avLst/>
          </a:prstGeom>
          <a:noFill/>
        </p:spPr>
        <p:txBody>
          <a:bodyPr wrap="square" lIns="91440" tIns="45720" rIns="91440" bIns="45720">
            <a:spAutoFit/>
          </a:bodyPr>
          <a:lstStyle/>
          <a:p>
            <a:pPr marL="0" indent="0" algn="l"/>
            <a:r>
              <a:rPr sz="1600">
                <a:solidFill>
                  <a:schemeClr val="bg1"/>
                </a:solidFill>
                <a:latin typeface="Times New Roman"/>
                <a:ea typeface="Times New Roman"/>
                <a:cs typeface="Times New Roman"/>
              </a:rPr>
              <a:t>Решение ФАС России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по делу </a:t>
            </a:r>
            <a:br>
              <a:rPr sz="1600">
                <a:solidFill>
                  <a:schemeClr val="bg1"/>
                </a:solidFill>
                <a:latin typeface="Times New Roman"/>
                <a:ea typeface="Times New Roman"/>
                <a:cs typeface="Times New Roman"/>
              </a:rPr>
            </a:br>
            <a:r>
              <a:rPr sz="1600">
                <a:solidFill>
                  <a:schemeClr val="bg1"/>
                </a:solidFill>
                <a:latin typeface="Times New Roman"/>
                <a:ea typeface="Times New Roman"/>
                <a:cs typeface="Times New Roman"/>
              </a:rPr>
              <a:t>№ </a:t>
            </a:r>
            <a:r>
              <a:rPr sz="1600" i="1">
                <a:solidFill>
                  <a:srgbClr val="FFFFFF"/>
                </a:solidFill>
                <a:latin typeface="Times New Roman"/>
                <a:ea typeface="Times New Roman"/>
                <a:cs typeface="Times New Roman"/>
              </a:rPr>
              <a:t>28/06/105-2589/2024</a:t>
            </a:r>
            <a:endParaRPr sz="1800">
              <a:solidFill>
                <a:schemeClr val="tx1"/>
              </a:solidFill>
              <a:latin typeface="+mn-lt"/>
              <a:ea typeface="+mn-ea"/>
              <a:cs typeface="+mn-cs"/>
            </a:endParaRPr>
          </a:p>
          <a:p>
            <a:pPr marL="0" indent="0" algn="l"/>
            <a:endParaRPr sz="1600">
              <a:solidFill>
                <a:schemeClr val="bg1"/>
              </a:solidFill>
              <a:latin typeface="Times New Roman"/>
              <a:ea typeface="Times New Roman"/>
              <a:cs typeface="Times New Roman"/>
            </a:endParaRPr>
          </a:p>
          <a:p>
            <a:pPr marL="0" indent="0" algn="l"/>
            <a:endParaRPr sz="1600">
              <a:solidFill>
                <a:schemeClr val="bg1"/>
              </a:solidFill>
              <a:latin typeface="Times New Roman"/>
              <a:ea typeface="Times New Roman"/>
              <a:cs typeface="Times New Roman"/>
            </a:endParaRPr>
          </a:p>
        </p:txBody>
      </p:sp>
      <p:pic>
        <p:nvPicPr>
          <p:cNvPr id="1263" name="Picture 1263"/>
          <p:cNvPicPr/>
          <p:nvPr/>
        </p:nvPicPr>
        <p:blipFill>
          <a:blip r:embed="rId4"/>
          <a:srcRect l="18378" t="22518" r="14078" b="25491"/>
          <a:stretch/>
        </p:blipFill>
        <p:spPr>
          <a:xfrm>
            <a:off x="1902386" y="2128345"/>
            <a:ext cx="1398979" cy="619418"/>
          </a:xfrm>
          <a:prstGeom prst="rect">
            <a:avLst/>
          </a:prstGeom>
        </p:spPr>
      </p:pic>
      <p:pic>
        <p:nvPicPr>
          <p:cNvPr id="1265" name="Picture 1265"/>
          <p:cNvPicPr/>
          <p:nvPr/>
        </p:nvPicPr>
        <p:blipFill>
          <a:blip r:embed="rId5"/>
          <a:srcRect l="96064" r="-2107"/>
          <a:stretch/>
        </p:blipFill>
        <p:spPr>
          <a:xfrm rot="16200000">
            <a:off x="5781177" y="434701"/>
            <a:ext cx="629646" cy="12192000"/>
          </a:xfrm>
          <a:prstGeom prst="rect">
            <a:avLst/>
          </a:prstGeom>
        </p:spPr>
      </p:pic>
      <p:sp>
        <p:nvSpPr>
          <p:cNvPr id="1266" name="Shape 1266"/>
          <p:cNvSpPr txBox="1"/>
          <p:nvPr/>
        </p:nvSpPr>
        <p:spPr>
          <a:xfrm>
            <a:off x="394448" y="2933101"/>
            <a:ext cx="11797551" cy="1754326"/>
          </a:xfrm>
          <a:prstGeom prst="rect">
            <a:avLst/>
          </a:prstGeom>
          <a:noFill/>
        </p:spPr>
        <p:txBody>
          <a:bodyPr wrap="square" lIns="91440" tIns="45720" rIns="91440" bIns="45720">
            <a:spAutoFit/>
          </a:bodyPr>
          <a:lstStyle/>
          <a:p>
            <a:pPr marL="0" indent="358775" algn="just"/>
            <a:r>
              <a:rPr sz="1800">
                <a:solidFill>
                  <a:schemeClr val="tx1"/>
                </a:solidFill>
                <a:latin typeface="Times New Roman"/>
                <a:ea typeface="Times New Roman"/>
                <a:cs typeface="Times New Roman"/>
              </a:rPr>
              <a:t>Комиссией ФАС России установлено, что выполнения работ, связанные с лицензируемым видом деятельности, не являются самостоятельным объектом закупки (работы по лицензируемым видам деятельности составляли около 7% от НМЦК).</a:t>
            </a:r>
            <a:endParaRPr sz="1800">
              <a:solidFill>
                <a:schemeClr val="tx1"/>
              </a:solidFill>
              <a:latin typeface="+mn-lt"/>
              <a:ea typeface="+mn-ea"/>
              <a:cs typeface="+mn-cs"/>
            </a:endParaRPr>
          </a:p>
          <a:p>
            <a:pPr marL="0" indent="358775" algn="just"/>
            <a:r>
              <a:rPr sz="1800">
                <a:solidFill>
                  <a:schemeClr val="tx1"/>
                </a:solidFill>
                <a:latin typeface="Times New Roman"/>
                <a:ea typeface="Times New Roman"/>
                <a:cs typeface="Times New Roman"/>
              </a:rPr>
              <a:t>Заказчиком не представлено документов и сведений, позволяющих Комиссии ФАС России прийти к выводу  о необходимости установления требований о наличии Лицензии ФСТЭК России и Лицензии ФСБ России  к участнику закупки в рамках выполнения работ.</a:t>
            </a:r>
            <a:endParaRPr sz="1800">
              <a:solidFill>
                <a:schemeClr val="tx1"/>
              </a:solidFill>
              <a:latin typeface="+mn-lt"/>
              <a:ea typeface="+mn-ea"/>
              <a:cs typeface="+mn-cs"/>
            </a:endParaRPr>
          </a:p>
        </p:txBody>
      </p:sp>
      <p:sp>
        <p:nvSpPr>
          <p:cNvPr id="1267" name="Shape 1267"/>
          <p:cNvSpPr/>
          <p:nvPr/>
        </p:nvSpPr>
        <p:spPr>
          <a:xfrm>
            <a:off x="3541338" y="793516"/>
            <a:ext cx="879151"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Довод:</a:t>
            </a:r>
          </a:p>
        </p:txBody>
      </p:sp>
      <p:sp>
        <p:nvSpPr>
          <p:cNvPr id="1268" name="Shape 1268"/>
          <p:cNvSpPr txBox="1"/>
          <p:nvPr/>
        </p:nvSpPr>
        <p:spPr>
          <a:xfrm>
            <a:off x="4347148" y="2173574"/>
            <a:ext cx="184730" cy="369332"/>
          </a:xfrm>
          <a:prstGeom prst="rect">
            <a:avLst/>
          </a:prstGeom>
          <a:noFill/>
        </p:spPr>
        <p:txBody>
          <a:bodyPr wrap="none" lIns="91440" tIns="45720" rIns="91440" bIns="45720">
            <a:spAutoFit/>
          </a:bodyPr>
          <a:lstStyle/>
          <a:p>
            <a:pPr marL="0" indent="0" algn="l"/>
            <a:endParaRPr sz="1800">
              <a:solidFill>
                <a:schemeClr val="tx1"/>
              </a:solidFill>
              <a:latin typeface="+mn-lt"/>
              <a:ea typeface="+mn-ea"/>
              <a:cs typeface="+mn-cs"/>
            </a:endParaRPr>
          </a:p>
        </p:txBody>
      </p:sp>
      <p:sp>
        <p:nvSpPr>
          <p:cNvPr id="1269" name="Shape 1269"/>
          <p:cNvSpPr/>
          <p:nvPr/>
        </p:nvSpPr>
        <p:spPr>
          <a:xfrm>
            <a:off x="3536922" y="155863"/>
            <a:ext cx="1945341"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Объект закупки:</a:t>
            </a:r>
          </a:p>
        </p:txBody>
      </p:sp>
      <p:sp>
        <p:nvSpPr>
          <p:cNvPr id="1270" name="Shape 1270"/>
          <p:cNvSpPr txBox="1"/>
          <p:nvPr/>
        </p:nvSpPr>
        <p:spPr>
          <a:xfrm>
            <a:off x="5404353" y="109696"/>
            <a:ext cx="6787646" cy="830997"/>
          </a:xfrm>
          <a:prstGeom prst="rect">
            <a:avLst/>
          </a:prstGeom>
          <a:noFill/>
        </p:spPr>
        <p:txBody>
          <a:bodyPr wrap="square" lIns="91440" tIns="45720" rIns="91440" bIns="45720">
            <a:spAutoFit/>
          </a:bodyPr>
          <a:lstStyle/>
          <a:p>
            <a:pPr marL="0" indent="0" algn="just"/>
            <a:r>
              <a:rPr sz="1600">
                <a:solidFill>
                  <a:schemeClr val="tx1"/>
                </a:solidFill>
                <a:latin typeface="Times New Roman"/>
                <a:ea typeface="Times New Roman"/>
                <a:cs typeface="Times New Roman"/>
              </a:rPr>
              <a:t>выполнение работ по созданию первой очереди комплексов средств автоматизации Единых центров оперативного реагирования аппаратно-программного комплекса «Безопасный город» </a:t>
            </a:r>
            <a:endParaRPr sz="1800">
              <a:solidFill>
                <a:schemeClr val="tx1"/>
              </a:solidFill>
              <a:latin typeface="+mn-lt"/>
              <a:ea typeface="+mn-ea"/>
              <a:cs typeface="+mn-cs"/>
            </a:endParaRPr>
          </a:p>
        </p:txBody>
      </p:sp>
      <p:sp>
        <p:nvSpPr>
          <p:cNvPr id="1271" name="Shape 1271"/>
          <p:cNvSpPr txBox="1"/>
          <p:nvPr/>
        </p:nvSpPr>
        <p:spPr>
          <a:xfrm>
            <a:off x="3980912" y="1182607"/>
            <a:ext cx="8039475" cy="830997"/>
          </a:xfrm>
          <a:prstGeom prst="rect">
            <a:avLst/>
          </a:prstGeom>
          <a:noFill/>
        </p:spPr>
        <p:txBody>
          <a:bodyPr wrap="square" lIns="91440" tIns="45720" rIns="91440" bIns="45720">
            <a:spAutoFit/>
          </a:bodyPr>
          <a:lstStyle/>
          <a:p>
            <a:pPr marL="0" marR="0" indent="358775" algn="just">
              <a:lnSpc>
                <a:spcPct val="100000"/>
              </a:lnSpc>
              <a:spcBef>
                <a:spcPts val="0"/>
              </a:spcBef>
              <a:spcAft>
                <a:spcPts val="0"/>
              </a:spcAft>
            </a:pPr>
            <a:r>
              <a:rPr sz="1600">
                <a:solidFill>
                  <a:schemeClr val="tx1"/>
                </a:solidFill>
                <a:latin typeface="Times New Roman"/>
                <a:ea typeface="Times New Roman"/>
                <a:cs typeface="Times New Roman"/>
              </a:rPr>
              <a:t>Заказчиком в Извещении неправомерно установлено требование о наличии у участника закупки действующей Лицензии ФСТЭК России, а также о наличии Лицензии ФСБ России.</a:t>
            </a:r>
            <a:endParaRPr sz="1800">
              <a:solidFill>
                <a:schemeClr val="tx1"/>
              </a:solidFill>
              <a:latin typeface="+mn-lt"/>
              <a:ea typeface="+mn-ea"/>
              <a:cs typeface="+mn-cs"/>
            </a:endParaRPr>
          </a:p>
        </p:txBody>
      </p:sp>
      <p:sp>
        <p:nvSpPr>
          <p:cNvPr id="1272" name="Shape 1272"/>
          <p:cNvSpPr/>
          <p:nvPr/>
        </p:nvSpPr>
        <p:spPr>
          <a:xfrm>
            <a:off x="3535712" y="2306115"/>
            <a:ext cx="2254463" cy="369332"/>
          </a:xfrm>
          <a:prstGeom prst="rect">
            <a:avLst/>
          </a:prstGeom>
        </p:spPr>
        <p:txBody>
          <a:bodyPr wrap="none" lIns="91440" tIns="45720" rIns="91440" bIns="45720">
            <a:spAutoFit/>
          </a:bodyPr>
          <a:lstStyle/>
          <a:p>
            <a:pPr marL="0" indent="0" algn="just"/>
            <a:r>
              <a:rPr sz="1800" b="1">
                <a:solidFill>
                  <a:srgbClr val="00345E"/>
                </a:solidFill>
                <a:latin typeface="Times New Roman"/>
                <a:ea typeface="Times New Roman"/>
                <a:cs typeface="Times New Roman"/>
              </a:rPr>
              <a:t>Решение Комиссии:</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p:nvPr/>
        </p:nvPicPr>
        <p:blipFill>
          <a:blip r:embed="rId3"/>
          <a:srcRect l="31461"/>
          <a:stretch/>
        </p:blipFill>
        <p:spPr>
          <a:xfrm>
            <a:off x="6228507" y="160124"/>
            <a:ext cx="5963493" cy="6616398"/>
          </a:xfrm>
          <a:prstGeom prst="rect">
            <a:avLst/>
          </a:prstGeom>
          <a:ln>
            <a:noFill/>
          </a:ln>
        </p:spPr>
      </p:pic>
      <p:sp>
        <p:nvSpPr>
          <p:cNvPr id="9" name="TextBox 8"/>
          <p:cNvSpPr txBox="1"/>
          <p:nvPr/>
        </p:nvSpPr>
        <p:spPr>
          <a:xfrm>
            <a:off x="669067" y="160124"/>
            <a:ext cx="11522933" cy="584775"/>
          </a:xfrm>
          <a:prstGeom prst="rect">
            <a:avLst/>
          </a:prstGeom>
          <a:noFill/>
          <a:ln>
            <a:noFill/>
          </a:ln>
        </p:spPr>
        <p:txBody>
          <a:bodyPr wrap="square" rtlCol="0">
            <a:spAutoFit/>
          </a:bodyPr>
          <a:lstStyle/>
          <a:p>
            <a:pPr algn="ctr"/>
            <a:r>
              <a:rPr lang="ru-RU" sz="3200" b="1">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ГИС «Независимый регистратор»</a:t>
            </a:r>
          </a:p>
        </p:txBody>
      </p:sp>
      <p:cxnSp>
        <p:nvCxnSpPr>
          <p:cNvPr id="11" name="Прямая соединительная линия 10"/>
          <p:cNvCxnSpPr>
            <a:cxnSpLocks/>
          </p:cNvCxnSpPr>
          <p:nvPr/>
        </p:nvCxnSpPr>
        <p:spPr>
          <a:xfrm>
            <a:off x="711857" y="948075"/>
            <a:ext cx="6617060" cy="0"/>
          </a:xfrm>
          <a:prstGeom prst="line">
            <a:avLst/>
          </a:prstGeom>
          <a:ln w="28575">
            <a:solidFill>
              <a:srgbClr val="396CE8"/>
            </a:solidFill>
          </a:ln>
        </p:spPr>
        <p:style>
          <a:lnRef idx="1">
            <a:schemeClr val="accent1"/>
          </a:lnRef>
          <a:fillRef idx="0">
            <a:schemeClr val="accent1"/>
          </a:fillRef>
          <a:effectRef idx="0">
            <a:schemeClr val="accent1"/>
          </a:effectRef>
          <a:fontRef idx="minor">
            <a:schemeClr val="tx1"/>
          </a:fontRef>
        </p:style>
      </p:cxnSp>
      <p:pic>
        <p:nvPicPr>
          <p:cNvPr id="27" name="Рисунок 26"/>
          <p:cNvPicPr>
            <a:picLocks noChangeAspect="1"/>
          </p:cNvPicPr>
          <p:nvPr/>
        </p:nvPicPr>
        <p:blipFill rotWithShape="1">
          <a:blip r:embed="rId4"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5B1EECAC-C2AD-68EC-4080-B678BC56B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23" name="Rectangle 8" descr="Прямоугольник 1">
            <a:extLst>
              <a:ext uri="{FF2B5EF4-FFF2-40B4-BE49-F238E27FC236}">
                <a16:creationId xmlns:a16="http://schemas.microsoft.com/office/drawing/2014/main" xmlns="" id="{9970A194-E1DB-BA3B-3464-6A9D9B327D20}"/>
              </a:ext>
            </a:extLst>
          </p:cNvPr>
          <p:cNvSpPr>
            <a:spLocks/>
          </p:cNvSpPr>
          <p:nvPr/>
        </p:nvSpPr>
        <p:spPr bwMode="auto">
          <a:xfrm>
            <a:off x="861499" y="1305911"/>
            <a:ext cx="4776787" cy="2586038"/>
          </a:xfrm>
          <a:prstGeom prst="rect">
            <a:avLst/>
          </a:prstGeom>
          <a:noFill/>
          <a:ln w="38100">
            <a:solidFill>
              <a:srgbClr val="4472C4"/>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ru-RU"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ГИС «Независимый регистратор» </a:t>
            </a:r>
            <a:br>
              <a:rPr kumimoji="0" lang="ru-RU" altLang="ru-RU"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br>
            <a:r>
              <a:rPr kumimoji="0" lang="ru-RU" altLang="ru-RU"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 </a:t>
            </a:r>
            <a:r>
              <a:rPr kumimoji="0" lang="ru-RU" altLang="ru-R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это</a:t>
            </a:r>
            <a:r>
              <a:rPr kumimoji="0" lang="ru-RU" altLang="ru-RU"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 </a:t>
            </a:r>
            <a:r>
              <a:rPr kumimoji="0" lang="ru-RU" altLang="ru-R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система, обеспечивающая независимую регистрацию (резервирование и хранение) истории проведения аукционов в электронной форме на электронных площадках с целью предоставления информации о действиях, совершенных на торгах, для принятия контролирующим органом решений на основе объективной информации.</a:t>
            </a:r>
          </a:p>
        </p:txBody>
      </p:sp>
      <p:sp>
        <p:nvSpPr>
          <p:cNvPr id="24" name="Rectangle 9" descr="Прямоугольник 3">
            <a:extLst>
              <a:ext uri="{FF2B5EF4-FFF2-40B4-BE49-F238E27FC236}">
                <a16:creationId xmlns:a16="http://schemas.microsoft.com/office/drawing/2014/main" xmlns="" id="{74DAE6E5-6ED1-9D5B-641A-4E88C6FA2FC0}"/>
              </a:ext>
            </a:extLst>
          </p:cNvPr>
          <p:cNvSpPr>
            <a:spLocks/>
          </p:cNvSpPr>
          <p:nvPr/>
        </p:nvSpPr>
        <p:spPr bwMode="auto">
          <a:xfrm>
            <a:off x="6303324" y="1292464"/>
            <a:ext cx="5746838" cy="3046988"/>
          </a:xfrm>
          <a:prstGeom prst="rect">
            <a:avLst/>
          </a:prstGeom>
          <a:noFill/>
          <a:ln w="38100">
            <a:solidFill>
              <a:srgbClr val="4472C4"/>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marL="257175" indent="-25717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80975" algn="just"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В соответствии с ч. 13 ст. 4 Закона № 44-ФЗ НР обеспечивает:</a:t>
            </a:r>
          </a:p>
          <a:p>
            <a:pPr marL="0" marR="0" lvl="0" indent="180975" algn="just" defTabSz="914400" rtl="0" eaLnBrk="1" fontAlgn="auto" latinLnBrk="0" hangingPunct="1">
              <a:lnSpc>
                <a:spcPct val="100000"/>
              </a:lnSpc>
              <a:spcBef>
                <a:spcPts val="0"/>
              </a:spcBef>
              <a:spcAft>
                <a:spcPts val="0"/>
              </a:spcAft>
              <a:buClrTx/>
              <a:buSzPct val="100000"/>
              <a:buFontTx/>
              <a:buAutoNum type="arabicParenR"/>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мониторинг доступности (работоспособности) ЕИС, электронной площадки и хранение информации о такой доступности (работоспособности);</a:t>
            </a:r>
          </a:p>
          <a:p>
            <a:pPr marL="0" marR="0" lvl="0" indent="180975" algn="just" defTabSz="914400" rtl="0" eaLnBrk="1" fontAlgn="auto" latinLnBrk="0" hangingPunct="1">
              <a:lnSpc>
                <a:spcPct val="100000"/>
              </a:lnSpc>
              <a:spcBef>
                <a:spcPts val="0"/>
              </a:spcBef>
              <a:spcAft>
                <a:spcPts val="0"/>
              </a:spcAft>
              <a:buClrTx/>
              <a:buSzPct val="100000"/>
              <a:buFontTx/>
              <a:buAutoNum type="arabicParenR"/>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фиксацию, включая </a:t>
            </a:r>
            <a:r>
              <a:rPr kumimoji="0" lang="ru-RU" altLang="ru-RU" sz="16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видеофиксацию</a:t>
            </a: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 в режиме реального времени действий, бездействия участников контрактной системы в сфере закупок в ЕИС, на электронной площадке;</a:t>
            </a:r>
          </a:p>
          <a:p>
            <a:pPr marL="0" marR="0" lvl="0" indent="180975" algn="just" defTabSz="914400" rtl="0" eaLnBrk="1" fontAlgn="auto" latinLnBrk="0" hangingPunct="1">
              <a:lnSpc>
                <a:spcPct val="100000"/>
              </a:lnSpc>
              <a:spcBef>
                <a:spcPts val="0"/>
              </a:spcBef>
              <a:spcAft>
                <a:spcPts val="0"/>
              </a:spcAft>
              <a:buClrTx/>
              <a:buSzPct val="100000"/>
              <a:buFontTx/>
              <a:buAutoNum type="arabicParenR"/>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хранение информации о действиях, бездействии участников контрактной системы в сфере закупок в ЕИС, на электронной площадке, в том числе информации об электронных документах, формируемых участниками контрактной системы в сфере закупок и подписанных усиленной электронной подписью.</a:t>
            </a:r>
          </a:p>
        </p:txBody>
      </p:sp>
      <p:sp>
        <p:nvSpPr>
          <p:cNvPr id="25" name="Rectangle 10" descr="Прямоугольник 4">
            <a:extLst>
              <a:ext uri="{FF2B5EF4-FFF2-40B4-BE49-F238E27FC236}">
                <a16:creationId xmlns:a16="http://schemas.microsoft.com/office/drawing/2014/main" xmlns="" id="{3B88F949-76B8-DE29-14AB-C14FE3983934}"/>
              </a:ext>
            </a:extLst>
          </p:cNvPr>
          <p:cNvSpPr>
            <a:spLocks/>
          </p:cNvSpPr>
          <p:nvPr/>
        </p:nvSpPr>
        <p:spPr bwMode="auto">
          <a:xfrm>
            <a:off x="841018" y="4259319"/>
            <a:ext cx="5227637" cy="2308324"/>
          </a:xfrm>
          <a:prstGeom prst="rect">
            <a:avLst/>
          </a:prstGeom>
          <a:noFill/>
          <a:ln w="38100">
            <a:solidFill>
              <a:srgbClr val="4472C4"/>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ru-R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«Скриншоты (снимков экрана) не позволяют проверить их достоверность и не могут свидетельствовать о наличии или отсутствии технических неполадок в работе электронной площадки»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altLang="ru-RU" sz="1800"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800" b="1" i="0" u="none" strike="noStrike" kern="1200" cap="none" spc="0" normalizeH="0" baseline="0" noProof="0">
                <a:ln>
                  <a:noFill/>
                </a:ln>
                <a:solidFill>
                  <a:srgbClr val="C30C3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Письмо ФАС России от 25.02.2019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800" b="1" i="0" u="none" strike="noStrike" kern="1200" cap="none" spc="0" normalizeH="0" baseline="0" noProof="0">
                <a:ln>
                  <a:noFill/>
                </a:ln>
                <a:solidFill>
                  <a:srgbClr val="C30C3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 МЕ/13989/19</a:t>
            </a:r>
          </a:p>
        </p:txBody>
      </p:sp>
      <p:sp>
        <p:nvSpPr>
          <p:cNvPr id="26" name="Rectangle 11" descr="Прямоугольник 5">
            <a:extLst>
              <a:ext uri="{FF2B5EF4-FFF2-40B4-BE49-F238E27FC236}">
                <a16:creationId xmlns:a16="http://schemas.microsoft.com/office/drawing/2014/main" xmlns="" id="{30C1D522-76A3-238D-3992-D551EE7CDDFC}"/>
              </a:ext>
            </a:extLst>
          </p:cNvPr>
          <p:cNvSpPr>
            <a:spLocks/>
          </p:cNvSpPr>
          <p:nvPr/>
        </p:nvSpPr>
        <p:spPr bwMode="auto">
          <a:xfrm>
            <a:off x="6303324" y="4724675"/>
            <a:ext cx="5746838" cy="1815882"/>
          </a:xfrm>
          <a:prstGeom prst="rect">
            <a:avLst/>
          </a:prstGeom>
          <a:noFill/>
          <a:ln w="38100">
            <a:solidFill>
              <a:srgbClr val="4472C4"/>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«Представленный предпринимателем скриншот не позволяет однозначно установить наличие сбоя именно на стороне оператора площадки, а не заявителя, при этом оператор наличие сбоя</a:t>
            </a:r>
            <a:r>
              <a:rPr kumimoji="0" lang="en-US" altLang="ru-RU" sz="16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 </a:t>
            </a: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не подтвердил»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ru-RU" sz="1600" b="1" i="0" u="none" strike="noStrike" kern="1200" cap="none" spc="0" normalizeH="0" baseline="0" noProof="0">
                <a:ln>
                  <a:noFill/>
                </a:ln>
                <a:solidFill>
                  <a:srgbClr val="C30C3E"/>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(Постановление Арбитражного суда Московского округа                       от 22.06.2020 № Ф05-7336/2020 по делу № А40-255841/19-84-2068).</a:t>
            </a:r>
          </a:p>
        </p:txBody>
      </p:sp>
    </p:spTree>
    <p:extLst>
      <p:ext uri="{BB962C8B-B14F-4D97-AF65-F5344CB8AC3E}">
        <p14:creationId xmlns:p14="http://schemas.microsoft.com/office/powerpoint/2010/main" val="79799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GroupShape 116"/>
        <p:cNvGrpSpPr/>
        <p:nvPr/>
      </p:nvGrpSpPr>
      <p:grpSpPr>
        <a:xfrm>
          <a:off x="0" y="0"/>
          <a:ext cx="0" cy="0"/>
          <a:chOff x="0" y="0"/>
          <a:chExt cx="0" cy="0"/>
        </a:xfrm>
      </p:grpSpPr>
      <p:pic>
        <p:nvPicPr>
          <p:cNvPr id="118" name="Picture 118"/>
          <p:cNvPicPr/>
          <p:nvPr/>
        </p:nvPicPr>
        <p:blipFill>
          <a:blip r:embed="rId2"/>
          <a:srcRect l="31461"/>
          <a:stretch/>
        </p:blipFill>
        <p:spPr>
          <a:xfrm>
            <a:off x="2735627" y="260648"/>
            <a:ext cx="6267544" cy="6466397"/>
          </a:xfrm>
          <a:prstGeom prst="rect">
            <a:avLst/>
          </a:prstGeom>
        </p:spPr>
      </p:pic>
      <p:pic>
        <p:nvPicPr>
          <p:cNvPr id="120" name="Picture 120"/>
          <p:cNvPicPr/>
          <p:nvPr/>
        </p:nvPicPr>
        <p:blipFill>
          <a:blip r:embed="rId3"/>
          <a:srcRect l="96064" r="-2107"/>
          <a:stretch/>
        </p:blipFill>
        <p:spPr>
          <a:xfrm rot="5400000">
            <a:off x="5268128" y="-5076020"/>
            <a:ext cx="1655747" cy="12192000"/>
          </a:xfrm>
          <a:prstGeom prst="rect">
            <a:avLst/>
          </a:prstGeom>
        </p:spPr>
      </p:pic>
      <p:sp>
        <p:nvSpPr>
          <p:cNvPr id="121" name="Shape 121"/>
          <p:cNvSpPr/>
          <p:nvPr/>
        </p:nvSpPr>
        <p:spPr>
          <a:xfrm rot="181051">
            <a:off x="10919113" y="-375561"/>
            <a:ext cx="2545776" cy="2704985"/>
          </a:xfrm>
          <a:prstGeom prst="triangle">
            <a:avLst>
              <a:gd name="adj" fmla="val 48791"/>
            </a:avLst>
          </a:prstGeom>
          <a:solidFill>
            <a:schemeClr val="bg1"/>
          </a:solidFill>
          <a:ln w="12700">
            <a:solidFill>
              <a:schemeClr val="bg1"/>
            </a:solidFill>
            <a:prstDash val="solid"/>
          </a:ln>
        </p:spPr>
        <p:txBody>
          <a:bodyPr lIns="91440" tIns="45720" rIns="91440" bIns="45720" anchor="ctr"/>
          <a:lstStyle/>
          <a:p>
            <a:pPr marL="0" indent="0" algn="ctr"/>
            <a:endParaRPr sz="1800">
              <a:solidFill>
                <a:schemeClr val="lt1"/>
              </a:solidFill>
              <a:latin typeface="+mn-lt"/>
              <a:ea typeface="+mn-ea"/>
              <a:cs typeface="+mn-cs"/>
            </a:endParaRPr>
          </a:p>
        </p:txBody>
      </p:sp>
      <p:sp>
        <p:nvSpPr>
          <p:cNvPr id="122" name="Shape 122"/>
          <p:cNvSpPr txBox="1"/>
          <p:nvPr/>
        </p:nvSpPr>
        <p:spPr>
          <a:xfrm>
            <a:off x="540327" y="367966"/>
            <a:ext cx="11111350" cy="1015663"/>
          </a:xfrm>
          <a:prstGeom prst="rect">
            <a:avLst/>
          </a:prstGeom>
          <a:noFill/>
          <a:ln>
            <a:noFill/>
          </a:ln>
        </p:spPr>
        <p:txBody>
          <a:bodyPr wrap="square" lIns="91440" tIns="45720" rIns="91440" bIns="45720">
            <a:spAutoFit/>
          </a:bodyPr>
          <a:lstStyle/>
          <a:p>
            <a:pPr marL="0" indent="0" algn="l"/>
            <a:r>
              <a:rPr sz="2000" b="1">
                <a:solidFill>
                  <a:schemeClr val="bg1"/>
                </a:solidFill>
                <a:latin typeface="DejaVu Sans Condensed"/>
                <a:ea typeface="DejaVu Sans Condensed"/>
                <a:cs typeface="DejaVu Sans Condensed"/>
              </a:rPr>
              <a:t>ОБ ОТНЕСЕНИИ ЗАКУПАЕМОГО ТОВАРА К «ИСПОЛЬЗУЕМОМУ»</a:t>
            </a:r>
            <a:endParaRPr sz="1800">
              <a:solidFill>
                <a:schemeClr val="tx1"/>
              </a:solidFill>
              <a:latin typeface="+mn-lt"/>
              <a:ea typeface="+mn-ea"/>
              <a:cs typeface="+mn-cs"/>
            </a:endParaRPr>
          </a:p>
          <a:p>
            <a:pPr marL="0" indent="0" algn="l"/>
            <a:r>
              <a:rPr sz="2000" b="1">
                <a:solidFill>
                  <a:schemeClr val="bg1"/>
                </a:solidFill>
                <a:latin typeface="DejaVu Sans Condensed"/>
                <a:ea typeface="DejaVu Sans Condensed"/>
                <a:cs typeface="DejaVu Sans Condensed"/>
              </a:rPr>
              <a:t>И (ИЛИ) «ПОСТАВЛЯЕМОМУ»</a:t>
            </a:r>
            <a:endParaRPr sz="1800">
              <a:solidFill>
                <a:schemeClr val="tx1"/>
              </a:solidFill>
              <a:latin typeface="+mn-lt"/>
              <a:ea typeface="+mn-ea"/>
              <a:cs typeface="+mn-cs"/>
            </a:endParaRPr>
          </a:p>
          <a:p>
            <a:pPr marL="0" indent="0" algn="l"/>
            <a:endParaRPr sz="2000" b="1">
              <a:solidFill>
                <a:schemeClr val="bg1"/>
              </a:solidFill>
              <a:latin typeface="DejaVu Sans Condensed"/>
              <a:ea typeface="DejaVu Sans Condensed"/>
              <a:cs typeface="DejaVu Sans Condensed"/>
            </a:endParaRPr>
          </a:p>
        </p:txBody>
      </p:sp>
      <p:sp>
        <p:nvSpPr>
          <p:cNvPr id="123" name="Shape 123"/>
          <p:cNvSpPr/>
          <p:nvPr/>
        </p:nvSpPr>
        <p:spPr>
          <a:xfrm>
            <a:off x="440391" y="1433221"/>
            <a:ext cx="11097185" cy="5693866"/>
          </a:xfrm>
          <a:prstGeom prst="rect">
            <a:avLst/>
          </a:prstGeom>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just"/>
            <a:r>
              <a:rPr sz="1300">
                <a:solidFill>
                  <a:schemeClr val="tx1"/>
                </a:solidFill>
                <a:latin typeface="DejaVu Sans Condensed"/>
                <a:ea typeface="DejaVu Sans Condensed"/>
                <a:cs typeface="DejaVu Sans Condensed"/>
              </a:rPr>
              <a:t>Предусмотренные Постановлением № 1875 </a:t>
            </a:r>
            <a:r>
              <a:rPr sz="1300" b="1">
                <a:solidFill>
                  <a:schemeClr val="tx1"/>
                </a:solidFill>
                <a:latin typeface="DejaVu Sans Condensed"/>
                <a:ea typeface="DejaVu Sans Condensed"/>
                <a:cs typeface="DejaVu Sans Condensed"/>
              </a:rPr>
              <a:t>«защитные» меры применяются как в отношении закупаемых товаров,</a:t>
            </a:r>
            <a:br>
              <a:rPr sz="1300" b="1">
                <a:solidFill>
                  <a:schemeClr val="tx1"/>
                </a:solidFill>
                <a:latin typeface="DejaVu Sans Condensed"/>
                <a:ea typeface="DejaVu Sans Condensed"/>
                <a:cs typeface="DejaVu Sans Condensed"/>
              </a:rPr>
            </a:br>
            <a:r>
              <a:rPr sz="1300" b="1">
                <a:solidFill>
                  <a:schemeClr val="tx1"/>
                </a:solidFill>
                <a:latin typeface="DejaVu Sans Condensed"/>
                <a:ea typeface="DejaVu Sans Condensed"/>
                <a:cs typeface="DejaVu Sans Condensed"/>
              </a:rPr>
              <a:t>так и в отношении товаров, поставляемых заказчику при выполнении закупаемых работ, оказании закупаемых услуг</a:t>
            </a:r>
            <a:endParaRPr sz="1800">
              <a:solidFill>
                <a:schemeClr val="tx1"/>
              </a:solidFill>
              <a:latin typeface="+mn-lt"/>
              <a:ea typeface="+mn-ea"/>
              <a:cs typeface="+mn-cs"/>
            </a:endParaRPr>
          </a:p>
          <a:p>
            <a:pPr marL="0" indent="0" algn="just"/>
            <a:endParaRPr sz="1300">
              <a:solidFill>
                <a:schemeClr val="tx1"/>
              </a:solidFill>
              <a:latin typeface="DejaVu Sans Condensed"/>
              <a:ea typeface="DejaVu Sans Condensed"/>
              <a:cs typeface="DejaVu Sans Condensed"/>
            </a:endParaRPr>
          </a:p>
          <a:p>
            <a:pPr marL="468000" indent="0" algn="just"/>
            <a:r>
              <a:rPr sz="1300" u="sng">
                <a:solidFill>
                  <a:schemeClr val="tx1"/>
                </a:solidFill>
                <a:latin typeface="DejaVu Sans Condensed"/>
                <a:ea typeface="DejaVu Sans Condensed"/>
                <a:cs typeface="DejaVu Sans Condensed"/>
              </a:rPr>
              <a:t>Под закупаемым товаром, поставляемым заказчику при выполнении закупаемых работ, оказании закупаемых услуг, понимается товар, в отношении которого осуществляется поставка </a:t>
            </a:r>
            <a:r>
              <a:rPr sz="1300">
                <a:solidFill>
                  <a:schemeClr val="tx1"/>
                </a:solidFill>
                <a:latin typeface="DejaVu Sans Condensed"/>
                <a:ea typeface="DejaVu Sans Condensed"/>
                <a:cs typeface="DejaVu Sans Condensed"/>
              </a:rPr>
              <a:t>в понимании Закона № 44-ФЗ и ГК РФ (параграф 3 главы 30 раздела IV</a:t>
            </a:r>
            <a:br>
              <a:rPr sz="1300">
                <a:solidFill>
                  <a:schemeClr val="tx1"/>
                </a:solidFill>
                <a:latin typeface="DejaVu Sans Condensed"/>
                <a:ea typeface="DejaVu Sans Condensed"/>
                <a:cs typeface="DejaVu Sans Condensed"/>
              </a:rPr>
            </a:br>
            <a:r>
              <a:rPr sz="1300">
                <a:solidFill>
                  <a:schemeClr val="tx1"/>
                </a:solidFill>
                <a:latin typeface="DejaVu Sans Condensed"/>
                <a:ea typeface="DejaVu Sans Condensed"/>
                <a:cs typeface="DejaVu Sans Condensed"/>
              </a:rPr>
              <a:t>ГК РФ), </a:t>
            </a:r>
            <a:r>
              <a:rPr sz="1300" u="sng">
                <a:solidFill>
                  <a:schemeClr val="tx1"/>
                </a:solidFill>
                <a:latin typeface="DejaVu Sans Condensed"/>
                <a:ea typeface="DejaVu Sans Condensed"/>
                <a:cs typeface="DejaVu Sans Condensed"/>
              </a:rPr>
              <a:t>а заказчиком, </a:t>
            </a:r>
            <a:r>
              <a:rPr sz="1300">
                <a:solidFill>
                  <a:schemeClr val="tx1"/>
                </a:solidFill>
                <a:latin typeface="DejaVu Sans Condensed"/>
                <a:ea typeface="DejaVu Sans Condensed"/>
                <a:cs typeface="DejaVu Sans Condensed"/>
              </a:rPr>
              <a:t>в свою очередь, </a:t>
            </a:r>
            <a:r>
              <a:rPr sz="1300" u="sng">
                <a:solidFill>
                  <a:schemeClr val="tx1"/>
                </a:solidFill>
                <a:latin typeface="DejaVu Sans Condensed"/>
                <a:ea typeface="DejaVu Sans Condensed"/>
                <a:cs typeface="DejaVu Sans Condensed"/>
              </a:rPr>
              <a:t>осуществляется приемка </a:t>
            </a:r>
            <a:r>
              <a:rPr sz="1300">
                <a:solidFill>
                  <a:schemeClr val="tx1"/>
                </a:solidFill>
                <a:latin typeface="DejaVu Sans Condensed"/>
                <a:ea typeface="DejaVu Sans Condensed"/>
                <a:cs typeface="DejaVu Sans Condensed"/>
              </a:rPr>
              <a:t>такого товара (статья 94 Закона № 44-ФЗ, статья 513 ГК РФ)</a:t>
            </a:r>
          </a:p>
          <a:p>
            <a:pPr marL="0" indent="0" algn="just"/>
            <a:endParaRPr sz="1300">
              <a:solidFill>
                <a:schemeClr val="tx1"/>
              </a:solidFill>
              <a:latin typeface="DejaVu Sans Condensed"/>
              <a:ea typeface="DejaVu Sans Condensed"/>
              <a:cs typeface="DejaVu Sans Condensed"/>
            </a:endParaRPr>
          </a:p>
          <a:p>
            <a:pPr marL="0" indent="0" algn="just"/>
            <a:r>
              <a:rPr sz="1300" b="1">
                <a:solidFill>
                  <a:schemeClr val="tx1"/>
                </a:solidFill>
                <a:latin typeface="DejaVu Sans Condensed"/>
                <a:ea typeface="DejaVu Sans Condensed"/>
                <a:cs typeface="DejaVu Sans Condensed"/>
              </a:rPr>
              <a:t>Экономический субъект обязан вести бухгалтерский учет </a:t>
            </a:r>
            <a:r>
              <a:rPr sz="1300">
                <a:solidFill>
                  <a:schemeClr val="tx1"/>
                </a:solidFill>
                <a:latin typeface="DejaVu Sans Condensed"/>
                <a:ea typeface="DejaVu Sans Condensed"/>
                <a:cs typeface="DejaVu Sans Condensed"/>
              </a:rPr>
              <a:t>в соответствии с Законом № 402-ФЗ, которым установлено,</a:t>
            </a:r>
            <a:br>
              <a:rPr sz="1300">
                <a:solidFill>
                  <a:schemeClr val="tx1"/>
                </a:solidFill>
                <a:latin typeface="DejaVu Sans Condensed"/>
                <a:ea typeface="DejaVu Sans Condensed"/>
                <a:cs typeface="DejaVu Sans Condensed"/>
              </a:rPr>
            </a:br>
            <a:r>
              <a:rPr sz="1300">
                <a:solidFill>
                  <a:schemeClr val="tx1"/>
                </a:solidFill>
                <a:latin typeface="DejaVu Sans Condensed"/>
                <a:ea typeface="DejaVu Sans Condensed"/>
                <a:cs typeface="DejaVu Sans Condensed"/>
              </a:rPr>
              <a:t>что каждый факт хозяйственной жизни, подлежит оформлению первичным учетным документом</a:t>
            </a:r>
            <a:endParaRPr sz="1800">
              <a:solidFill>
                <a:schemeClr val="tx1"/>
              </a:solidFill>
              <a:latin typeface="+mn-lt"/>
              <a:ea typeface="+mn-ea"/>
              <a:cs typeface="+mn-cs"/>
            </a:endParaRPr>
          </a:p>
          <a:p>
            <a:pPr marL="0" indent="0" algn="just"/>
            <a:endParaRPr sz="1300">
              <a:solidFill>
                <a:schemeClr val="tx1"/>
              </a:solidFill>
              <a:latin typeface="DejaVu Sans Condensed"/>
              <a:ea typeface="DejaVu Sans Condensed"/>
              <a:cs typeface="DejaVu Sans Condensed"/>
            </a:endParaRPr>
          </a:p>
          <a:p>
            <a:pPr marL="753750" indent="-285750" algn="just">
              <a:buFont typeface="Arial"/>
              <a:buChar char="•"/>
            </a:pPr>
            <a:r>
              <a:rPr sz="1300">
                <a:latin typeface="DejaVu Sans Condensed"/>
                <a:ea typeface="DejaVu Sans Condensed"/>
                <a:cs typeface="DejaVu Sans Condensed"/>
              </a:rPr>
              <a:t>Таким образом, </a:t>
            </a:r>
            <a:r>
              <a:rPr sz="1300" b="1">
                <a:latin typeface="DejaVu Sans Condensed"/>
                <a:ea typeface="DejaVu Sans Condensed"/>
                <a:cs typeface="DejaVu Sans Condensed"/>
              </a:rPr>
              <a:t>предусмотренный Законом № 44-ФЗ и Постановлением № 1875 термин «поставляемый товар» охватывает товар, который передается заказчику на основании документа о приемке</a:t>
            </a:r>
            <a:r>
              <a:rPr sz="1300">
                <a:latin typeface="DejaVu Sans Condensed"/>
                <a:ea typeface="DejaVu Sans Condensed"/>
                <a:cs typeface="DejaVu Sans Condensed"/>
              </a:rPr>
              <a:t>, являющегося первичным учетным документом, и принимается заказчиком к бухгалтерскому учету</a:t>
            </a:r>
          </a:p>
          <a:p>
            <a:pPr marL="0" indent="0" algn="just"/>
            <a:endParaRPr sz="1300">
              <a:latin typeface="DejaVu Sans Condensed"/>
              <a:ea typeface="DejaVu Sans Condensed"/>
              <a:cs typeface="DejaVu Sans Condensed"/>
            </a:endParaRPr>
          </a:p>
          <a:p>
            <a:pPr marL="0" indent="0" algn="just"/>
            <a:r>
              <a:rPr sz="1300">
                <a:latin typeface="DejaVu Sans Condensed"/>
                <a:ea typeface="DejaVu Sans Condensed"/>
                <a:cs typeface="DejaVu Sans Condensed"/>
              </a:rPr>
              <a:t>Учитывая изложенное, </a:t>
            </a:r>
            <a:r>
              <a:rPr sz="1300" i="1" u="sng">
                <a:latin typeface="DejaVu Sans Condensed"/>
                <a:ea typeface="DejaVu Sans Condensed"/>
                <a:cs typeface="DejaVu Sans Condensed"/>
              </a:rPr>
              <a:t>«защитные» меры применяются в отношении товаров, которые заказчику передаются</a:t>
            </a:r>
            <a:br>
              <a:rPr sz="1300" i="1" u="sng">
                <a:latin typeface="DejaVu Sans Condensed"/>
                <a:ea typeface="DejaVu Sans Condensed"/>
                <a:cs typeface="DejaVu Sans Condensed"/>
              </a:rPr>
            </a:br>
            <a:r>
              <a:rPr sz="1300" i="1" u="sng">
                <a:latin typeface="DejaVu Sans Condensed"/>
                <a:ea typeface="DejaVu Sans Condensed"/>
                <a:cs typeface="DejaVu Sans Condensed"/>
              </a:rPr>
              <a:t>и принимаются заказчиком к бухгалтерскому учету </a:t>
            </a:r>
            <a:r>
              <a:rPr sz="1300">
                <a:latin typeface="DejaVu Sans Condensed"/>
                <a:ea typeface="DejaVu Sans Condensed"/>
                <a:cs typeface="DejaVu Sans Condensed"/>
              </a:rPr>
              <a:t>в соответствии с законодательством Российской Федерации</a:t>
            </a:r>
            <a:br>
              <a:rPr sz="1300">
                <a:latin typeface="DejaVu Sans Condensed"/>
                <a:ea typeface="DejaVu Sans Condensed"/>
                <a:cs typeface="DejaVu Sans Condensed"/>
              </a:rPr>
            </a:br>
            <a:r>
              <a:rPr sz="1300">
                <a:latin typeface="DejaVu Sans Condensed"/>
                <a:ea typeface="DejaVu Sans Condensed"/>
                <a:cs typeface="DejaVu Sans Condensed"/>
              </a:rPr>
              <a:t>о бухгалтерском учете</a:t>
            </a:r>
          </a:p>
          <a:p>
            <a:pPr marL="0" indent="0" algn="just"/>
            <a:endParaRPr sz="1300">
              <a:latin typeface="DejaVu Sans Condensed"/>
              <a:ea typeface="DejaVu Sans Condensed"/>
              <a:cs typeface="DejaVu Sans Condensed"/>
            </a:endParaRPr>
          </a:p>
          <a:p>
            <a:pPr marL="753750" indent="-285750" algn="just">
              <a:buFont typeface="Arial"/>
              <a:buChar char="•"/>
            </a:pPr>
            <a:r>
              <a:rPr sz="1300">
                <a:latin typeface="DejaVu Sans Condensed"/>
                <a:ea typeface="DejaVu Sans Condensed"/>
                <a:cs typeface="DejaVu Sans Condensed"/>
              </a:rPr>
              <a:t>При этом </a:t>
            </a:r>
            <a:r>
              <a:rPr sz="1300" b="1">
                <a:latin typeface="DejaVu Sans Condensed"/>
                <a:ea typeface="DejaVu Sans Condensed"/>
                <a:cs typeface="DejaVu Sans Condensed"/>
              </a:rPr>
              <a:t>«защитные» меры не применяются </a:t>
            </a:r>
            <a:r>
              <a:rPr sz="1300">
                <a:latin typeface="DejaVu Sans Condensed"/>
                <a:ea typeface="DejaVu Sans Condensed"/>
                <a:cs typeface="DejaVu Sans Condensed"/>
              </a:rPr>
              <a:t>в случае, </a:t>
            </a:r>
            <a:r>
              <a:rPr sz="1300" b="1">
                <a:latin typeface="DejaVu Sans Condensed"/>
                <a:ea typeface="DejaVu Sans Condensed"/>
                <a:cs typeface="DejaVu Sans Condensed"/>
              </a:rPr>
              <a:t>если закупаются работы, услуги по изготовлению товара</a:t>
            </a:r>
            <a:br>
              <a:rPr sz="1300" b="1">
                <a:latin typeface="DejaVu Sans Condensed"/>
                <a:ea typeface="DejaVu Sans Condensed"/>
                <a:cs typeface="DejaVu Sans Condensed"/>
              </a:rPr>
            </a:br>
            <a:r>
              <a:rPr sz="1300" b="1">
                <a:latin typeface="DejaVu Sans Condensed"/>
                <a:ea typeface="DejaVu Sans Condensed"/>
                <a:cs typeface="DejaVu Sans Condensed"/>
              </a:rPr>
              <a:t>по индивидуальному заказу заказчика</a:t>
            </a:r>
            <a:r>
              <a:rPr sz="1300">
                <a:latin typeface="DejaVu Sans Condensed"/>
                <a:ea typeface="DejaVu Sans Condensed"/>
                <a:cs typeface="DejaVu Sans Condensed"/>
              </a:rPr>
              <a:t>, который будет передан заказчику на основании документа о приемке, являющегося первичным учетным документом, и принят заказчиком к бухгалтерскому учету</a:t>
            </a:r>
          </a:p>
          <a:p>
            <a:pPr marL="285750" indent="-285750" algn="just">
              <a:buFont typeface="Arial"/>
              <a:buChar char="•"/>
            </a:pPr>
            <a:endParaRPr sz="1400">
              <a:latin typeface="DejaVu Sans Condensed"/>
              <a:ea typeface="DejaVu Sans Condensed"/>
              <a:cs typeface="DejaVu Sans Condensed"/>
            </a:endParaRPr>
          </a:p>
          <a:p>
            <a:pPr marL="0" indent="0" algn="just"/>
            <a:endParaRPr sz="1600">
              <a:latin typeface="DejaVu Sans Condensed"/>
              <a:ea typeface="DejaVu Sans Condensed"/>
              <a:cs typeface="DejaVu Sans Condensed"/>
            </a:endParaRPr>
          </a:p>
          <a:p>
            <a:pPr marL="0" indent="0" algn="just"/>
            <a:endParaRPr sz="1600" b="1">
              <a:latin typeface="DejaVu Sans Condensed"/>
              <a:ea typeface="DejaVu Sans Condensed"/>
              <a:cs typeface="DejaVu Sans Condensed"/>
            </a:endParaRPr>
          </a:p>
          <a:p>
            <a:pPr marL="0" indent="0" algn="just"/>
            <a:endParaRPr sz="1600" b="1">
              <a:latin typeface="DejaVu Sans Condensed"/>
              <a:ea typeface="DejaVu Sans Condensed"/>
              <a:cs typeface="DejaVu Sans Condensed"/>
            </a:endParaRPr>
          </a:p>
          <a:p>
            <a:pPr marL="0" indent="0" algn="just"/>
            <a:endParaRPr sz="1600" b="1">
              <a:latin typeface="DejaVu Sans Condensed"/>
              <a:ea typeface="DejaVu Sans Condensed"/>
              <a:cs typeface="DejaVu Sans Condensed"/>
            </a:endParaRPr>
          </a:p>
        </p:txBody>
      </p:sp>
      <p:sp>
        <p:nvSpPr>
          <p:cNvPr id="124" name="Shape 124"/>
          <p:cNvSpPr/>
          <p:nvPr/>
        </p:nvSpPr>
        <p:spPr>
          <a:xfrm>
            <a:off x="6488961" y="5967011"/>
            <a:ext cx="6315817" cy="523220"/>
          </a:xfrm>
          <a:prstGeom prst="rect">
            <a:avLst/>
          </a:prstGeom>
        </p:spPr>
        <p:txBody>
          <a:bodyPr wrap="square" lIns="91440" tIns="45720" rIns="91440" bIns="45720">
            <a:spAutoFit/>
          </a:bodyPr>
          <a:lstStyle/>
          <a:p>
            <a:pPr marL="14288" indent="0" algn="just"/>
            <a:r>
              <a:rPr sz="1400" i="1">
                <a:solidFill>
                  <a:srgbClr val="014991"/>
                </a:solidFill>
                <a:latin typeface="DejaVu Sans Condensed"/>
                <a:ea typeface="DejaVu Sans Condensed"/>
                <a:cs typeface="DejaVu Sans Condensed"/>
              </a:rPr>
              <a:t>Письма Минфина России от 28.07.2025 № 24-06-09/72841,</a:t>
            </a:r>
            <a:endParaRPr sz="1800">
              <a:solidFill>
                <a:schemeClr val="tx1"/>
              </a:solidFill>
              <a:latin typeface="+mn-lt"/>
              <a:ea typeface="+mn-ea"/>
              <a:cs typeface="+mn-cs"/>
            </a:endParaRPr>
          </a:p>
          <a:p>
            <a:pPr marL="14288" indent="0" algn="just"/>
            <a:r>
              <a:rPr sz="1400" i="1">
                <a:solidFill>
                  <a:srgbClr val="014991"/>
                </a:solidFill>
                <a:latin typeface="DejaVu Sans Condensed"/>
                <a:ea typeface="DejaVu Sans Condensed"/>
                <a:cs typeface="DejaVu Sans Condensed"/>
              </a:rPr>
              <a:t>30.10.2025 № 24-06-09/105888</a:t>
            </a:r>
            <a:endParaRPr sz="1800">
              <a:solidFill>
                <a:schemeClr val="tx1"/>
              </a:solidFill>
              <a:latin typeface="+mn-lt"/>
              <a:ea typeface="+mn-ea"/>
              <a:cs typeface="+mn-cs"/>
            </a:endParaRPr>
          </a:p>
        </p:txBody>
      </p:sp>
    </p:spTree>
    <p:extLst>
      <p:ext uri="{BB962C8B-B14F-4D97-AF65-F5344CB8AC3E}">
        <p14:creationId xmlns:p14="http://schemas.microsoft.com/office/powerpoint/2010/main" val="9422751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p:nvPr/>
        </p:nvPicPr>
        <p:blipFill>
          <a:blip r:embed="rId3"/>
          <a:srcRect l="31461"/>
          <a:stretch/>
        </p:blipFill>
        <p:spPr>
          <a:xfrm>
            <a:off x="6228507" y="160124"/>
            <a:ext cx="5963493" cy="6616398"/>
          </a:xfrm>
          <a:prstGeom prst="rect">
            <a:avLst/>
          </a:prstGeom>
          <a:ln>
            <a:noFill/>
          </a:ln>
        </p:spPr>
      </p:pic>
      <p:sp>
        <p:nvSpPr>
          <p:cNvPr id="9" name="TextBox 8"/>
          <p:cNvSpPr txBox="1"/>
          <p:nvPr/>
        </p:nvSpPr>
        <p:spPr>
          <a:xfrm>
            <a:off x="669067" y="160124"/>
            <a:ext cx="11522933" cy="584775"/>
          </a:xfrm>
          <a:prstGeom prst="rect">
            <a:avLst/>
          </a:prstGeom>
          <a:noFill/>
          <a:ln>
            <a:noFill/>
          </a:ln>
        </p:spPr>
        <p:txBody>
          <a:bodyPr wrap="square" rtlCol="0">
            <a:spAutoFit/>
          </a:bodyPr>
          <a:lstStyle/>
          <a:p>
            <a:pPr algn="ctr"/>
            <a:r>
              <a:rPr lang="ru-RU" sz="3200" b="1">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ГИС «Независимый регистратор»</a:t>
            </a:r>
          </a:p>
        </p:txBody>
      </p:sp>
      <p:cxnSp>
        <p:nvCxnSpPr>
          <p:cNvPr id="11" name="Прямая соединительная линия 10"/>
          <p:cNvCxnSpPr>
            <a:cxnSpLocks/>
          </p:cNvCxnSpPr>
          <p:nvPr/>
        </p:nvCxnSpPr>
        <p:spPr>
          <a:xfrm>
            <a:off x="711857" y="948075"/>
            <a:ext cx="6617060" cy="0"/>
          </a:xfrm>
          <a:prstGeom prst="line">
            <a:avLst/>
          </a:prstGeom>
          <a:ln w="28575">
            <a:solidFill>
              <a:srgbClr val="396CE8"/>
            </a:solidFill>
          </a:ln>
        </p:spPr>
        <p:style>
          <a:lnRef idx="1">
            <a:schemeClr val="accent1"/>
          </a:lnRef>
          <a:fillRef idx="0">
            <a:schemeClr val="accent1"/>
          </a:fillRef>
          <a:effectRef idx="0">
            <a:schemeClr val="accent1"/>
          </a:effectRef>
          <a:fontRef idx="minor">
            <a:schemeClr val="tx1"/>
          </a:fontRef>
        </p:style>
      </p:cxnSp>
      <p:pic>
        <p:nvPicPr>
          <p:cNvPr id="27" name="Рисунок 26"/>
          <p:cNvPicPr>
            <a:picLocks noChangeAspect="1"/>
          </p:cNvPicPr>
          <p:nvPr/>
        </p:nvPicPr>
        <p:blipFill rotWithShape="1">
          <a:blip r:embed="rId4"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5B1EECAC-C2AD-68EC-4080-B678BC56B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2" name="Прямоугольник: скругленные углы 5">
            <a:extLst>
              <a:ext uri="{FF2B5EF4-FFF2-40B4-BE49-F238E27FC236}">
                <a16:creationId xmlns:a16="http://schemas.microsoft.com/office/drawing/2014/main" xmlns="" id="{970B3CB0-D70C-4D8A-C58C-4A172C2FD3B2}"/>
              </a:ext>
            </a:extLst>
          </p:cNvPr>
          <p:cNvSpPr/>
          <p:nvPr/>
        </p:nvSpPr>
        <p:spPr>
          <a:xfrm>
            <a:off x="777789" y="5368693"/>
            <a:ext cx="11190892" cy="968375"/>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342900" algn="l"/>
              </a:tabLst>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tabLst>
                <a:tab pos="342900" algn="l"/>
              </a:tabLst>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tabLst>
                <a:tab pos="342900" algn="l"/>
              </a:tabLst>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tabLst>
                <a:tab pos="342900" algn="l"/>
              </a:tabLst>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tabLst>
                <a:tab pos="342900" algn="l"/>
              </a:tabLst>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tabLst>
                <a:tab pos="342900" algn="l"/>
              </a:tabLs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tabLst>
                <a:tab pos="342900" algn="l"/>
              </a:tabLs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tabLst>
                <a:tab pos="342900" algn="l"/>
              </a:tabLs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tabLst>
                <a:tab pos="342900" algn="l"/>
              </a:tabLs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Pts val="1000"/>
              <a:buFontTx/>
              <a:buNone/>
              <a:tabLst>
                <a:tab pos="342900" algn="l"/>
              </a:tabLst>
              <a:defRPr/>
            </a:pPr>
            <a:r>
              <a:rPr kumimoji="0" lang="ru-RU" altLang="ru-RU" sz="16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Также программа собирает сведения о том, когда ОЭП:</a:t>
            </a:r>
          </a:p>
          <a:p>
            <a:pPr marL="0" marR="0" lvl="0" indent="0" algn="just" defTabSz="914400" rtl="0" eaLnBrk="1" fontAlgn="auto" latinLnBrk="0" hangingPunct="1">
              <a:lnSpc>
                <a:spcPct val="100000"/>
              </a:lnSpc>
              <a:spcBef>
                <a:spcPts val="0"/>
              </a:spcBef>
              <a:spcAft>
                <a:spcPts val="0"/>
              </a:spcAft>
              <a:buClrTx/>
              <a:buSzPts val="1000"/>
              <a:buFontTx/>
              <a:buNone/>
              <a:tabLst>
                <a:tab pos="342900" algn="l"/>
              </a:tabLst>
              <a:defRPr/>
            </a:pPr>
            <a:r>
              <a:rPr kumimoji="0" lang="ru-RU" altLang="ru-RU"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1.</a:t>
            </a: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 направляет запрос на установку или снятие блокировки денег на обеспечение заявки;</a:t>
            </a:r>
          </a:p>
          <a:p>
            <a:pPr marL="0" marR="0" lvl="0" indent="0" algn="just" defTabSz="914400" rtl="0" eaLnBrk="1" fontAlgn="auto" latinLnBrk="0" hangingPunct="1">
              <a:lnSpc>
                <a:spcPct val="100000"/>
              </a:lnSpc>
              <a:spcBef>
                <a:spcPts val="0"/>
              </a:spcBef>
              <a:spcAft>
                <a:spcPts val="0"/>
              </a:spcAft>
              <a:buClrTx/>
              <a:buSzPts val="1000"/>
              <a:buFontTx/>
              <a:buNone/>
              <a:tabLst>
                <a:tab pos="342900" algn="l"/>
              </a:tabLst>
              <a:defRPr/>
            </a:pPr>
            <a:r>
              <a:rPr kumimoji="0" lang="ru-RU" altLang="ru-RU"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2.</a:t>
            </a: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 предоставляет заказчику информацию и документы участника закупки, например, копии учредительных документов, ЕГРЮЛ и т.д.</a:t>
            </a:r>
          </a:p>
        </p:txBody>
      </p:sp>
      <p:sp>
        <p:nvSpPr>
          <p:cNvPr id="13" name="Прямоугольник: скругленные углы 99">
            <a:extLst>
              <a:ext uri="{FF2B5EF4-FFF2-40B4-BE49-F238E27FC236}">
                <a16:creationId xmlns:a16="http://schemas.microsoft.com/office/drawing/2014/main" xmlns="" id="{ABDD7EE8-4604-D9C2-77FF-E3E510EF6B24}"/>
              </a:ext>
            </a:extLst>
          </p:cNvPr>
          <p:cNvSpPr/>
          <p:nvPr/>
        </p:nvSpPr>
        <p:spPr>
          <a:xfrm>
            <a:off x="4259534" y="2886071"/>
            <a:ext cx="3856628" cy="495300"/>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606425" rtl="0" eaLnBrk="1" fontAlgn="auto" latinLnBrk="0" hangingPunct="1">
              <a:lnSpc>
                <a:spcPct val="100000"/>
              </a:lnSpc>
              <a:spcBef>
                <a:spcPts val="0"/>
              </a:spcBef>
              <a:spcAft>
                <a:spcPts val="0"/>
              </a:spcAft>
              <a:buClrTx/>
              <a:buSzTx/>
              <a:buFontTx/>
              <a:buNone/>
              <a:tabLst/>
              <a:defRPr/>
            </a:pPr>
            <a:r>
              <a:rPr kumimoji="0" lang="ru-RU" altLang="ru-RU" sz="15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ГИС «Независимый регистратор» фиксирует в </a:t>
            </a:r>
            <a:r>
              <a:rPr kumimoji="0" lang="ru-RU" altLang="ru-RU" sz="15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т.ч</a:t>
            </a:r>
            <a:r>
              <a:rPr kumimoji="0" lang="ru-RU" altLang="ru-RU" sz="15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 такие действия, как:</a:t>
            </a:r>
          </a:p>
        </p:txBody>
      </p:sp>
      <p:sp>
        <p:nvSpPr>
          <p:cNvPr id="14" name="Прямоугольник: скругленные углы 99">
            <a:extLst>
              <a:ext uri="{FF2B5EF4-FFF2-40B4-BE49-F238E27FC236}">
                <a16:creationId xmlns:a16="http://schemas.microsoft.com/office/drawing/2014/main" xmlns="" id="{28DB231A-E9BA-CD4C-C666-8F0C376416F1}"/>
              </a:ext>
            </a:extLst>
          </p:cNvPr>
          <p:cNvSpPr/>
          <p:nvPr/>
        </p:nvSpPr>
        <p:spPr>
          <a:xfrm>
            <a:off x="940244" y="2122229"/>
            <a:ext cx="2042845" cy="727075"/>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аккредитация участников закупки на ЭТП</a:t>
            </a:r>
          </a:p>
        </p:txBody>
      </p:sp>
      <p:sp>
        <p:nvSpPr>
          <p:cNvPr id="15" name="Прямоугольник: скругленные углы 99">
            <a:extLst>
              <a:ext uri="{FF2B5EF4-FFF2-40B4-BE49-F238E27FC236}">
                <a16:creationId xmlns:a16="http://schemas.microsoft.com/office/drawing/2014/main" xmlns="" id="{4EB56DCB-46B8-4EAC-0BEF-D06023AA9036}"/>
              </a:ext>
            </a:extLst>
          </p:cNvPr>
          <p:cNvSpPr/>
          <p:nvPr/>
        </p:nvSpPr>
        <p:spPr>
          <a:xfrm>
            <a:off x="9062450" y="1504262"/>
            <a:ext cx="2754957" cy="642938"/>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подача и/или отзыв заявки на участие в закупке</a:t>
            </a:r>
          </a:p>
        </p:txBody>
      </p:sp>
      <p:sp>
        <p:nvSpPr>
          <p:cNvPr id="16" name="Прямоугольник: скругленные углы 99">
            <a:extLst>
              <a:ext uri="{FF2B5EF4-FFF2-40B4-BE49-F238E27FC236}">
                <a16:creationId xmlns:a16="http://schemas.microsoft.com/office/drawing/2014/main" xmlns="" id="{D268BE93-EB69-CF57-B474-47CD068FD3D0}"/>
              </a:ext>
            </a:extLst>
          </p:cNvPr>
          <p:cNvSpPr/>
          <p:nvPr/>
        </p:nvSpPr>
        <p:spPr>
          <a:xfrm>
            <a:off x="1371740" y="3011931"/>
            <a:ext cx="2042845" cy="750887"/>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подача участником закупки ценовых предложений</a:t>
            </a:r>
          </a:p>
        </p:txBody>
      </p:sp>
      <p:sp>
        <p:nvSpPr>
          <p:cNvPr id="18" name="Прямоугольник: скругленные углы 99">
            <a:extLst>
              <a:ext uri="{FF2B5EF4-FFF2-40B4-BE49-F238E27FC236}">
                <a16:creationId xmlns:a16="http://schemas.microsoft.com/office/drawing/2014/main" xmlns="" id="{12CDFF81-90FB-7918-FC34-CB4468FC414E}"/>
              </a:ext>
            </a:extLst>
          </p:cNvPr>
          <p:cNvSpPr/>
          <p:nvPr/>
        </p:nvSpPr>
        <p:spPr>
          <a:xfrm>
            <a:off x="8863578" y="3092052"/>
            <a:ext cx="3119584" cy="752981"/>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сведения о соответствии дополнительным требованиям участника закупки</a:t>
            </a:r>
          </a:p>
        </p:txBody>
      </p:sp>
      <p:sp>
        <p:nvSpPr>
          <p:cNvPr id="19" name="Прямоугольник: скругленные углы 99">
            <a:extLst>
              <a:ext uri="{FF2B5EF4-FFF2-40B4-BE49-F238E27FC236}">
                <a16:creationId xmlns:a16="http://schemas.microsoft.com/office/drawing/2014/main" xmlns="" id="{BE3C7DB6-7E28-4474-4BCE-72D7BC453111}"/>
              </a:ext>
            </a:extLst>
          </p:cNvPr>
          <p:cNvSpPr/>
          <p:nvPr/>
        </p:nvSpPr>
        <p:spPr>
          <a:xfrm>
            <a:off x="2570017" y="1422289"/>
            <a:ext cx="2825078" cy="642938"/>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подача участником закупки запроса на разъяснение положений извещения</a:t>
            </a:r>
          </a:p>
        </p:txBody>
      </p:sp>
      <p:sp>
        <p:nvSpPr>
          <p:cNvPr id="20" name="Прямоугольник: скругленные углы 99">
            <a:extLst>
              <a:ext uri="{FF2B5EF4-FFF2-40B4-BE49-F238E27FC236}">
                <a16:creationId xmlns:a16="http://schemas.microsoft.com/office/drawing/2014/main" xmlns="" id="{F35B2841-407F-B983-B5AB-02B4BA576313}"/>
              </a:ext>
            </a:extLst>
          </p:cNvPr>
          <p:cNvSpPr/>
          <p:nvPr/>
        </p:nvSpPr>
        <p:spPr>
          <a:xfrm>
            <a:off x="5847798" y="1425201"/>
            <a:ext cx="2589784" cy="642938"/>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размещение заказчиком ответа на разъяснения положений извещения</a:t>
            </a:r>
          </a:p>
        </p:txBody>
      </p:sp>
      <p:sp>
        <p:nvSpPr>
          <p:cNvPr id="21" name="Прямоугольник: скругленные углы 99">
            <a:extLst>
              <a:ext uri="{FF2B5EF4-FFF2-40B4-BE49-F238E27FC236}">
                <a16:creationId xmlns:a16="http://schemas.microsoft.com/office/drawing/2014/main" xmlns="" id="{C4131F16-136B-6050-CC1F-8A1CAE5C2BC3}"/>
              </a:ext>
            </a:extLst>
          </p:cNvPr>
          <p:cNvSpPr/>
          <p:nvPr/>
        </p:nvSpPr>
        <p:spPr>
          <a:xfrm>
            <a:off x="1980851" y="3855450"/>
            <a:ext cx="2658347" cy="677862"/>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размещение заказчиком протоколов, составленных в ходе проведения закупки</a:t>
            </a:r>
          </a:p>
        </p:txBody>
      </p:sp>
      <p:sp>
        <p:nvSpPr>
          <p:cNvPr id="22" name="Прямоугольник: скругленные углы 99">
            <a:extLst>
              <a:ext uri="{FF2B5EF4-FFF2-40B4-BE49-F238E27FC236}">
                <a16:creationId xmlns:a16="http://schemas.microsoft.com/office/drawing/2014/main" xmlns="" id="{6EF9740F-0898-5953-28E3-9001BEECFFB9}"/>
              </a:ext>
            </a:extLst>
          </p:cNvPr>
          <p:cNvSpPr/>
          <p:nvPr/>
        </p:nvSpPr>
        <p:spPr>
          <a:xfrm>
            <a:off x="7298738" y="4023258"/>
            <a:ext cx="3462395" cy="979488"/>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предоставление в качестве обеспечения заявки и/или в качестве обеспечения исполнения контракта независимой гарантии</a:t>
            </a:r>
          </a:p>
        </p:txBody>
      </p:sp>
      <p:sp>
        <p:nvSpPr>
          <p:cNvPr id="28" name="Прямоугольник: скругленные углы 99">
            <a:extLst>
              <a:ext uri="{FF2B5EF4-FFF2-40B4-BE49-F238E27FC236}">
                <a16:creationId xmlns:a16="http://schemas.microsoft.com/office/drawing/2014/main" xmlns="" id="{BE507618-BB38-4BB6-0184-653AF1D49DAC}"/>
              </a:ext>
            </a:extLst>
          </p:cNvPr>
          <p:cNvSpPr/>
          <p:nvPr/>
        </p:nvSpPr>
        <p:spPr>
          <a:xfrm>
            <a:off x="4223685" y="4597884"/>
            <a:ext cx="2658347" cy="709202"/>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направление протокола разногласий участникам закупки</a:t>
            </a:r>
          </a:p>
        </p:txBody>
      </p:sp>
      <p:sp>
        <p:nvSpPr>
          <p:cNvPr id="29" name="Прямоугольник: скругленные углы 99">
            <a:extLst>
              <a:ext uri="{FF2B5EF4-FFF2-40B4-BE49-F238E27FC236}">
                <a16:creationId xmlns:a16="http://schemas.microsoft.com/office/drawing/2014/main" xmlns="" id="{E3E59C97-B2AA-468F-7E3A-736BBB91C3E9}"/>
              </a:ext>
            </a:extLst>
          </p:cNvPr>
          <p:cNvSpPr/>
          <p:nvPr/>
        </p:nvSpPr>
        <p:spPr>
          <a:xfrm>
            <a:off x="8739602" y="2311827"/>
            <a:ext cx="3388752" cy="642937"/>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подписание контракта участником закупки или заказчиком</a:t>
            </a:r>
          </a:p>
        </p:txBody>
      </p:sp>
    </p:spTree>
    <p:extLst>
      <p:ext uri="{BB962C8B-B14F-4D97-AF65-F5344CB8AC3E}">
        <p14:creationId xmlns:p14="http://schemas.microsoft.com/office/powerpoint/2010/main" val="32596488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p:nvPr/>
        </p:nvPicPr>
        <p:blipFill>
          <a:blip r:embed="rId3"/>
          <a:srcRect l="31461"/>
          <a:stretch/>
        </p:blipFill>
        <p:spPr>
          <a:xfrm>
            <a:off x="6228507" y="160124"/>
            <a:ext cx="5963493" cy="6616398"/>
          </a:xfrm>
          <a:prstGeom prst="rect">
            <a:avLst/>
          </a:prstGeom>
          <a:ln>
            <a:noFill/>
          </a:ln>
        </p:spPr>
      </p:pic>
      <p:sp>
        <p:nvSpPr>
          <p:cNvPr id="9" name="TextBox 8"/>
          <p:cNvSpPr txBox="1"/>
          <p:nvPr/>
        </p:nvSpPr>
        <p:spPr>
          <a:xfrm>
            <a:off x="669067" y="160124"/>
            <a:ext cx="11522933" cy="584775"/>
          </a:xfrm>
          <a:prstGeom prst="rect">
            <a:avLst/>
          </a:prstGeom>
          <a:noFill/>
          <a:ln>
            <a:noFill/>
          </a:ln>
        </p:spPr>
        <p:txBody>
          <a:bodyPr wrap="square" rtlCol="0">
            <a:spAutoFit/>
          </a:bodyPr>
          <a:lstStyle/>
          <a:p>
            <a:pPr algn="ctr"/>
            <a:r>
              <a:rPr lang="ru-RU" sz="3200" b="1">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ГИС «Независимый регистратор»</a:t>
            </a:r>
          </a:p>
        </p:txBody>
      </p:sp>
      <p:cxnSp>
        <p:nvCxnSpPr>
          <p:cNvPr id="11" name="Прямая соединительная линия 10"/>
          <p:cNvCxnSpPr>
            <a:cxnSpLocks/>
          </p:cNvCxnSpPr>
          <p:nvPr/>
        </p:nvCxnSpPr>
        <p:spPr>
          <a:xfrm>
            <a:off x="711857" y="948075"/>
            <a:ext cx="6617060" cy="0"/>
          </a:xfrm>
          <a:prstGeom prst="line">
            <a:avLst/>
          </a:prstGeom>
          <a:ln w="28575">
            <a:solidFill>
              <a:srgbClr val="396CE8"/>
            </a:solidFill>
          </a:ln>
        </p:spPr>
        <p:style>
          <a:lnRef idx="1">
            <a:schemeClr val="accent1"/>
          </a:lnRef>
          <a:fillRef idx="0">
            <a:schemeClr val="accent1"/>
          </a:fillRef>
          <a:effectRef idx="0">
            <a:schemeClr val="accent1"/>
          </a:effectRef>
          <a:fontRef idx="minor">
            <a:schemeClr val="tx1"/>
          </a:fontRef>
        </p:style>
      </p:cxnSp>
      <p:pic>
        <p:nvPicPr>
          <p:cNvPr id="27" name="Рисунок 26"/>
          <p:cNvPicPr>
            <a:picLocks noChangeAspect="1"/>
          </p:cNvPicPr>
          <p:nvPr/>
        </p:nvPicPr>
        <p:blipFill rotWithShape="1">
          <a:blip r:embed="rId4"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5B1EECAC-C2AD-68EC-4080-B678BC56B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23" name="Прямоугольник: скругленные углы 99">
            <a:extLst>
              <a:ext uri="{FF2B5EF4-FFF2-40B4-BE49-F238E27FC236}">
                <a16:creationId xmlns:a16="http://schemas.microsoft.com/office/drawing/2014/main" xmlns="" id="{A0E9E939-8125-A6C9-E6A3-8BF37B47D1C0}"/>
              </a:ext>
            </a:extLst>
          </p:cNvPr>
          <p:cNvSpPr/>
          <p:nvPr/>
        </p:nvSpPr>
        <p:spPr>
          <a:xfrm>
            <a:off x="2870000" y="1854454"/>
            <a:ext cx="7283450" cy="554037"/>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606425" rtl="0" eaLnBrk="1" fontAlgn="auto" latinLnBrk="0" hangingPunct="1">
              <a:lnSpc>
                <a:spcPct val="100000"/>
              </a:lnSpc>
              <a:spcBef>
                <a:spcPts val="0"/>
              </a:spcBef>
              <a:spcAft>
                <a:spcPts val="0"/>
              </a:spcAft>
              <a:buClrTx/>
              <a:buSzTx/>
              <a:buFontTx/>
              <a:buNone/>
              <a:tabLst/>
              <a:defRPr/>
            </a:pPr>
            <a:r>
              <a:rPr kumimoji="0" lang="ru-RU" altLang="ru-RU" sz="15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Преимущества использования ГИС «Независимый регистратор»</a:t>
            </a:r>
          </a:p>
        </p:txBody>
      </p:sp>
      <p:sp>
        <p:nvSpPr>
          <p:cNvPr id="24" name="Прямоугольник: скругленные углы 99">
            <a:extLst>
              <a:ext uri="{FF2B5EF4-FFF2-40B4-BE49-F238E27FC236}">
                <a16:creationId xmlns:a16="http://schemas.microsoft.com/office/drawing/2014/main" xmlns="" id="{2712F732-1208-2113-499D-E15DDD4E3F81}"/>
              </a:ext>
            </a:extLst>
          </p:cNvPr>
          <p:cNvSpPr/>
          <p:nvPr/>
        </p:nvSpPr>
        <p:spPr>
          <a:xfrm>
            <a:off x="1871978" y="2633916"/>
            <a:ext cx="3206750" cy="620712"/>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Участники закупки могут аргументировать свою правоту</a:t>
            </a:r>
          </a:p>
        </p:txBody>
      </p:sp>
      <p:sp>
        <p:nvSpPr>
          <p:cNvPr id="25" name="Прямоугольник: скругленные углы 99">
            <a:extLst>
              <a:ext uri="{FF2B5EF4-FFF2-40B4-BE49-F238E27FC236}">
                <a16:creationId xmlns:a16="http://schemas.microsoft.com/office/drawing/2014/main" xmlns="" id="{D3949187-6ED6-5E22-22DD-E1284F0A07C7}"/>
              </a:ext>
            </a:extLst>
          </p:cNvPr>
          <p:cNvSpPr/>
          <p:nvPr/>
        </p:nvSpPr>
        <p:spPr>
          <a:xfrm>
            <a:off x="7398923" y="2633916"/>
            <a:ext cx="3455988" cy="620712"/>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Программа предотвращает мошенничество во время закупок</a:t>
            </a:r>
          </a:p>
        </p:txBody>
      </p:sp>
      <p:sp>
        <p:nvSpPr>
          <p:cNvPr id="26" name="Прямоугольник: скругленные углы 99">
            <a:extLst>
              <a:ext uri="{FF2B5EF4-FFF2-40B4-BE49-F238E27FC236}">
                <a16:creationId xmlns:a16="http://schemas.microsoft.com/office/drawing/2014/main" xmlns="" id="{10389852-DDEE-C124-A1F9-2A49CDAAFB0C}"/>
              </a:ext>
            </a:extLst>
          </p:cNvPr>
          <p:cNvSpPr/>
          <p:nvPr/>
        </p:nvSpPr>
        <p:spPr>
          <a:xfrm>
            <a:off x="4807952" y="3389387"/>
            <a:ext cx="3206750" cy="620713"/>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Данные независимого регистратора нельзя подделать</a:t>
            </a:r>
          </a:p>
        </p:txBody>
      </p:sp>
      <p:sp>
        <p:nvSpPr>
          <p:cNvPr id="30" name="Прямоугольник: скругленные углы 99">
            <a:extLst>
              <a:ext uri="{FF2B5EF4-FFF2-40B4-BE49-F238E27FC236}">
                <a16:creationId xmlns:a16="http://schemas.microsoft.com/office/drawing/2014/main" xmlns="" id="{2DCEE552-F2B9-82CF-C8A7-1DB7FAB75A9A}"/>
              </a:ext>
            </a:extLst>
          </p:cNvPr>
          <p:cNvSpPr/>
          <p:nvPr/>
        </p:nvSpPr>
        <p:spPr>
          <a:xfrm>
            <a:off x="4404898" y="4213707"/>
            <a:ext cx="4114800" cy="469900"/>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064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064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606425" rtl="0" eaLnBrk="1" fontAlgn="auto" latinLnBrk="0" hangingPunct="1">
              <a:lnSpc>
                <a:spcPct val="100000"/>
              </a:lnSpc>
              <a:spcBef>
                <a:spcPts val="0"/>
              </a:spcBef>
              <a:spcAft>
                <a:spcPts val="0"/>
              </a:spcAft>
              <a:buClrTx/>
              <a:buSzTx/>
              <a:buFontTx/>
              <a:buNone/>
              <a:tabLst/>
              <a:defRPr/>
            </a:pPr>
            <a:r>
              <a:rPr kumimoji="0" lang="ru-RU" altLang="ru-RU" sz="15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Как передать видеозапись в ФАС России?</a:t>
            </a:r>
          </a:p>
        </p:txBody>
      </p:sp>
      <p:cxnSp>
        <p:nvCxnSpPr>
          <p:cNvPr id="31" name="Прямая соединительная линия 30">
            <a:extLst>
              <a:ext uri="{FF2B5EF4-FFF2-40B4-BE49-F238E27FC236}">
                <a16:creationId xmlns:a16="http://schemas.microsoft.com/office/drawing/2014/main" xmlns="" id="{3E001CA3-3690-E9A8-90E0-E498DD5B3D65}"/>
              </a:ext>
            </a:extLst>
          </p:cNvPr>
          <p:cNvCxnSpPr>
            <a:cxnSpLocks/>
          </p:cNvCxnSpPr>
          <p:nvPr/>
        </p:nvCxnSpPr>
        <p:spPr>
          <a:xfrm flipH="1">
            <a:off x="3623634" y="2408491"/>
            <a:ext cx="295232" cy="225425"/>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E18F021F-38E5-0B18-0356-CB5BFC6E4AF8}"/>
              </a:ext>
            </a:extLst>
          </p:cNvPr>
          <p:cNvCxnSpPr>
            <a:cxnSpLocks/>
            <a:stCxn id="25" idx="0"/>
          </p:cNvCxnSpPr>
          <p:nvPr/>
        </p:nvCxnSpPr>
        <p:spPr>
          <a:xfrm flipH="1" flipV="1">
            <a:off x="8707109" y="2408491"/>
            <a:ext cx="419808" cy="225425"/>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741A474F-D73F-A847-3456-C3581E298A2B}"/>
              </a:ext>
            </a:extLst>
          </p:cNvPr>
          <p:cNvCxnSpPr>
            <a:cxnSpLocks/>
          </p:cNvCxnSpPr>
          <p:nvPr/>
        </p:nvCxnSpPr>
        <p:spPr>
          <a:xfrm flipV="1">
            <a:off x="6411327" y="2408491"/>
            <a:ext cx="0" cy="981053"/>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34" name="Прямоугольник: скругленные углы 99">
            <a:extLst>
              <a:ext uri="{FF2B5EF4-FFF2-40B4-BE49-F238E27FC236}">
                <a16:creationId xmlns:a16="http://schemas.microsoft.com/office/drawing/2014/main" xmlns="" id="{FCC06213-111C-F072-4438-A8EFA00A5BEB}"/>
              </a:ext>
            </a:extLst>
          </p:cNvPr>
          <p:cNvSpPr/>
          <p:nvPr/>
        </p:nvSpPr>
        <p:spPr>
          <a:xfrm>
            <a:off x="1566234" y="4926865"/>
            <a:ext cx="4114800" cy="620712"/>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Отправить файл на сервер</a:t>
            </a:r>
          </a:p>
        </p:txBody>
      </p:sp>
      <p:sp>
        <p:nvSpPr>
          <p:cNvPr id="35" name="Прямоугольник: скругленные углы 99">
            <a:extLst>
              <a:ext uri="{FF2B5EF4-FFF2-40B4-BE49-F238E27FC236}">
                <a16:creationId xmlns:a16="http://schemas.microsoft.com/office/drawing/2014/main" xmlns="" id="{F35C8741-A241-7565-AB40-7D40FDBBE445}"/>
              </a:ext>
            </a:extLst>
          </p:cNvPr>
          <p:cNvSpPr/>
          <p:nvPr/>
        </p:nvSpPr>
        <p:spPr>
          <a:xfrm>
            <a:off x="6740111" y="4932845"/>
            <a:ext cx="4114800" cy="620712"/>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Calibri" panose="020F0502020204030204" pitchFamily="34" charset="0"/>
              </a:rPr>
              <a:t>Передать файл на флеш-носителе</a:t>
            </a:r>
          </a:p>
        </p:txBody>
      </p:sp>
      <p:cxnSp>
        <p:nvCxnSpPr>
          <p:cNvPr id="36" name="Прямая соединительная линия 35">
            <a:extLst>
              <a:ext uri="{FF2B5EF4-FFF2-40B4-BE49-F238E27FC236}">
                <a16:creationId xmlns:a16="http://schemas.microsoft.com/office/drawing/2014/main" xmlns="" id="{8BC71845-EC42-DFE1-0301-C49B4D84A677}"/>
              </a:ext>
            </a:extLst>
          </p:cNvPr>
          <p:cNvCxnSpPr>
            <a:cxnSpLocks/>
          </p:cNvCxnSpPr>
          <p:nvPr/>
        </p:nvCxnSpPr>
        <p:spPr>
          <a:xfrm flipH="1">
            <a:off x="4127086" y="4683607"/>
            <a:ext cx="1039812" cy="249238"/>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xmlns="" id="{9509BD00-6691-B2F4-9AC7-67564F951F6B}"/>
              </a:ext>
            </a:extLst>
          </p:cNvPr>
          <p:cNvCxnSpPr>
            <a:cxnSpLocks/>
            <a:endCxn id="35" idx="0"/>
          </p:cNvCxnSpPr>
          <p:nvPr/>
        </p:nvCxnSpPr>
        <p:spPr>
          <a:xfrm>
            <a:off x="7805323" y="4683607"/>
            <a:ext cx="992188" cy="249238"/>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6155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5"/>
          <p:cNvPicPr>
            <a:picLocks noGrp="1" noRot="1" noMove="1" noResize="1" noEditPoints="1" noAdjustHandles="1" noChangeArrowheads="1" noChangeShapeType="1" noCrop="1"/>
          </p:cNvPicPr>
          <p:nvPr/>
        </p:nvPicPr>
        <p:blipFill>
          <a:blip r:embed="rId2"/>
          <a:srcRect l="31461"/>
          <a:stretch/>
        </p:blipFill>
        <p:spPr>
          <a:xfrm>
            <a:off x="3114253" y="120801"/>
            <a:ext cx="5963493" cy="6616398"/>
          </a:xfrm>
          <a:prstGeom prst="rect">
            <a:avLst/>
          </a:prstGeom>
          <a:ln>
            <a:noFill/>
          </a:ln>
        </p:spPr>
      </p:pic>
      <p:sp>
        <p:nvSpPr>
          <p:cNvPr id="9" name="TextBox 8"/>
          <p:cNvSpPr txBox="1"/>
          <p:nvPr/>
        </p:nvSpPr>
        <p:spPr>
          <a:xfrm>
            <a:off x="794394" y="400977"/>
            <a:ext cx="11304680" cy="830997"/>
          </a:xfrm>
          <a:prstGeom prst="rect">
            <a:avLst/>
          </a:prstGeom>
          <a:noFill/>
          <a:ln>
            <a:noFill/>
          </a:ln>
        </p:spPr>
        <p:txBody>
          <a:bodyPr wrap="square" rtlCol="0">
            <a:spAutoFit/>
          </a:bodyPr>
          <a:lstStyle/>
          <a:p>
            <a:r>
              <a:rPr lang="ru-RU" sz="2400" b="1">
                <a:solidFill>
                  <a:srgbClr val="00345E"/>
                </a:solidFill>
                <a:latin typeface="Times New Roman" panose="02020603050405020304" pitchFamily="18" charset="0"/>
                <a:ea typeface="DejaVu Sans Condensed" panose="020B0606030804020204" pitchFamily="34" charset="0"/>
                <a:cs typeface="Times New Roman" panose="02020603050405020304" pitchFamily="18" charset="0"/>
              </a:rPr>
              <a:t>Административная ответственность за нарушения законодательства в сфере закупок </a:t>
            </a:r>
          </a:p>
        </p:txBody>
      </p:sp>
      <p:cxnSp>
        <p:nvCxnSpPr>
          <p:cNvPr id="11" name="Прямая соединительная линия 10"/>
          <p:cNvCxnSpPr>
            <a:cxnSpLocks/>
          </p:cNvCxnSpPr>
          <p:nvPr/>
        </p:nvCxnSpPr>
        <p:spPr>
          <a:xfrm flipV="1">
            <a:off x="794393" y="1231974"/>
            <a:ext cx="11397607" cy="33132"/>
          </a:xfrm>
          <a:prstGeom prst="line">
            <a:avLst/>
          </a:prstGeom>
          <a:ln w="28575">
            <a:solidFill>
              <a:srgbClr val="396CE8"/>
            </a:solidFill>
          </a:ln>
        </p:spPr>
        <p:style>
          <a:lnRef idx="1">
            <a:schemeClr val="accent1"/>
          </a:lnRef>
          <a:fillRef idx="0">
            <a:schemeClr val="accent1"/>
          </a:fillRef>
          <a:effectRef idx="0">
            <a:schemeClr val="accent1"/>
          </a:effectRef>
          <a:fontRef idx="minor">
            <a:schemeClr val="tx1"/>
          </a:fontRef>
        </p:style>
      </p:cxnSp>
      <p:pic>
        <p:nvPicPr>
          <p:cNvPr id="27" name="Рисунок 26"/>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5B1EECAC-C2AD-68EC-4080-B678BC56B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3" name="Прямоугольник 12"/>
          <p:cNvSpPr/>
          <p:nvPr/>
        </p:nvSpPr>
        <p:spPr>
          <a:xfrm>
            <a:off x="808762" y="3130080"/>
            <a:ext cx="200418" cy="2035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xmlns="" id="{4DBF0FF3-BFDE-6769-95C3-411F6C8A1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274" y="1045419"/>
            <a:ext cx="2663236" cy="2117026"/>
          </a:xfrm>
          <a:prstGeom prst="rect">
            <a:avLst/>
          </a:prstGeom>
        </p:spPr>
      </p:pic>
      <p:pic>
        <p:nvPicPr>
          <p:cNvPr id="4" name="Рисунок 3">
            <a:extLst>
              <a:ext uri="{FF2B5EF4-FFF2-40B4-BE49-F238E27FC236}">
                <a16:creationId xmlns:a16="http://schemas.microsoft.com/office/drawing/2014/main" xmlns="" id="{4C600331-F1B2-A049-E45F-54403E3FC0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2876" y="1072626"/>
            <a:ext cx="2663236" cy="2117026"/>
          </a:xfrm>
          <a:prstGeom prst="rect">
            <a:avLst/>
          </a:prstGeom>
        </p:spPr>
      </p:pic>
      <p:sp>
        <p:nvSpPr>
          <p:cNvPr id="10" name="Shape 192">
            <a:extLst>
              <a:ext uri="{FF2B5EF4-FFF2-40B4-BE49-F238E27FC236}">
                <a16:creationId xmlns:a16="http://schemas.microsoft.com/office/drawing/2014/main" xmlns="" id="{236A856A-B453-13E5-8D8E-5654F89152F6}"/>
              </a:ext>
            </a:extLst>
          </p:cNvPr>
          <p:cNvSpPr txBox="1"/>
          <p:nvPr/>
        </p:nvSpPr>
        <p:spPr>
          <a:xfrm>
            <a:off x="1109818" y="3019853"/>
            <a:ext cx="4986182" cy="738664"/>
          </a:xfrm>
          <a:prstGeom prst="rect">
            <a:avLst/>
          </a:prstGeom>
          <a:noFill/>
        </p:spPr>
        <p:txBody>
          <a:bodyPr wrap="square" lIns="91440" tIns="45720" rIns="91440" bIns="45720">
            <a:spAutoFit/>
          </a:bodyPr>
          <a:lstStyle/>
          <a:p>
            <a:pPr algn="just"/>
            <a:r>
              <a:rPr lang="en-US" sz="1400" err="1">
                <a:solidFill>
                  <a:srgbClr val="00345E"/>
                </a:solidFill>
                <a:latin typeface="Times New Roman" panose="02020603050405020304" pitchFamily="18" charset="0"/>
                <a:cs typeface="Times New Roman" panose="02020603050405020304" pitchFamily="18" charset="0"/>
              </a:rPr>
              <a:t>Правонарушения</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совершаемые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при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нарушении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закона</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контрактной</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системе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в</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сфере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закупок</a:t>
            </a:r>
            <a:r>
              <a:rPr lang="en-US" sz="1400">
                <a:solidFill>
                  <a:srgbClr val="00345E"/>
                </a:solidFill>
                <a:latin typeface="Times New Roman" panose="02020603050405020304" pitchFamily="18" charset="0"/>
                <a:cs typeface="Times New Roman" panose="02020603050405020304" pitchFamily="18" charset="0"/>
              </a:rPr>
              <a:t> </a:t>
            </a:r>
            <a:endParaRPr lang="ru-RU" sz="1400">
              <a:solidFill>
                <a:srgbClr val="00345E"/>
              </a:solidFill>
              <a:latin typeface="Times New Roman" panose="02020603050405020304" pitchFamily="18" charset="0"/>
              <a:cs typeface="Times New Roman" panose="02020603050405020304" pitchFamily="18" charset="0"/>
            </a:endParaRPr>
          </a:p>
          <a:p>
            <a:pPr algn="just"/>
            <a:r>
              <a:rPr lang="en-US" sz="1400" i="1" err="1">
                <a:solidFill>
                  <a:srgbClr val="00345E"/>
                </a:solidFill>
                <a:latin typeface="Times New Roman" panose="02020603050405020304" pitchFamily="18" charset="0"/>
                <a:cs typeface="Times New Roman" panose="02020603050405020304" pitchFamily="18" charset="0"/>
              </a:rPr>
              <a:t>Cтатьи</a:t>
            </a:r>
            <a:r>
              <a:rPr lang="en-US" sz="1400" i="1">
                <a:solidFill>
                  <a:srgbClr val="00345E"/>
                </a:solidFill>
                <a:latin typeface="Times New Roman" panose="02020603050405020304" pitchFamily="18" charset="0"/>
                <a:cs typeface="Times New Roman" panose="02020603050405020304" pitchFamily="18" charset="0"/>
              </a:rPr>
              <a:t> 7.29, 7.30-7.32, 7.32.5, 7.32.6, 9.16, 19.5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19.7.2 </a:t>
            </a:r>
            <a:r>
              <a:rPr lang="en-US" sz="1400" i="1" err="1">
                <a:solidFill>
                  <a:srgbClr val="00345E"/>
                </a:solidFill>
                <a:latin typeface="Times New Roman" panose="02020603050405020304" pitchFamily="18" charset="0"/>
                <a:cs typeface="Times New Roman" panose="02020603050405020304" pitchFamily="18" charset="0"/>
              </a:rPr>
              <a:t>КоАП</a:t>
            </a:r>
            <a:endParaRPr lang="en-US" sz="1400" i="1">
              <a:solidFill>
                <a:srgbClr val="00345E"/>
              </a:solidFill>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xmlns="" id="{B5D58F9A-F1F3-8896-6390-32E3AFD02A30}"/>
              </a:ext>
            </a:extLst>
          </p:cNvPr>
          <p:cNvSpPr/>
          <p:nvPr/>
        </p:nvSpPr>
        <p:spPr>
          <a:xfrm>
            <a:off x="878566" y="1369452"/>
            <a:ext cx="2010879" cy="1169551"/>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xmlns="" id="{FDC8CC50-804F-27F6-85D9-D2FCC95D32C1}"/>
              </a:ext>
            </a:extLst>
          </p:cNvPr>
          <p:cNvSpPr/>
          <p:nvPr/>
        </p:nvSpPr>
        <p:spPr>
          <a:xfrm>
            <a:off x="9000268" y="1425941"/>
            <a:ext cx="2010879" cy="1169551"/>
          </a:xfrm>
          <a:prstGeom prst="rect">
            <a:avLst/>
          </a:prstGeom>
          <a:solidFill>
            <a:srgbClr val="00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anose="02020603050405020304" pitchFamily="18" charset="0"/>
              <a:cs typeface="Times New Roman" panose="02020603050405020304" pitchFamily="18" charset="0"/>
            </a:endParaRPr>
          </a:p>
        </p:txBody>
      </p:sp>
      <p:sp>
        <p:nvSpPr>
          <p:cNvPr id="22" name="Shape 192">
            <a:extLst>
              <a:ext uri="{FF2B5EF4-FFF2-40B4-BE49-F238E27FC236}">
                <a16:creationId xmlns:a16="http://schemas.microsoft.com/office/drawing/2014/main" xmlns="" id="{C9053372-8C45-988C-A4A9-96B38179B1BE}"/>
              </a:ext>
            </a:extLst>
          </p:cNvPr>
          <p:cNvSpPr txBox="1"/>
          <p:nvPr/>
        </p:nvSpPr>
        <p:spPr>
          <a:xfrm>
            <a:off x="1068823" y="1659652"/>
            <a:ext cx="1942163" cy="338554"/>
          </a:xfrm>
          <a:prstGeom prst="rect">
            <a:avLst/>
          </a:prstGeom>
          <a:noFill/>
        </p:spPr>
        <p:txBody>
          <a:bodyPr wrap="square" lIns="91440" tIns="45720" rIns="91440" bIns="45720">
            <a:spAutoFit/>
          </a:bodyPr>
          <a:lstStyle/>
          <a:p>
            <a:r>
              <a:rPr lang="ru-RU" sz="1600">
                <a:solidFill>
                  <a:schemeClr val="bg1"/>
                </a:solidFill>
                <a:latin typeface="Times New Roman" panose="02020603050405020304" pitchFamily="18" charset="0"/>
                <a:ea typeface="DejaVu Sans Condensed"/>
                <a:cs typeface="Times New Roman" panose="02020603050405020304" pitchFamily="18" charset="0"/>
              </a:rPr>
              <a:t>До 01.03.2025</a:t>
            </a:r>
          </a:p>
        </p:txBody>
      </p:sp>
      <p:sp>
        <p:nvSpPr>
          <p:cNvPr id="23" name="Shape 192">
            <a:extLst>
              <a:ext uri="{FF2B5EF4-FFF2-40B4-BE49-F238E27FC236}">
                <a16:creationId xmlns:a16="http://schemas.microsoft.com/office/drawing/2014/main" xmlns="" id="{845EBB7A-D52C-5FAE-6B3E-04E69EEB97C5}"/>
              </a:ext>
            </a:extLst>
          </p:cNvPr>
          <p:cNvSpPr txBox="1"/>
          <p:nvPr/>
        </p:nvSpPr>
        <p:spPr>
          <a:xfrm>
            <a:off x="9034627" y="1659652"/>
            <a:ext cx="1942163" cy="338554"/>
          </a:xfrm>
          <a:prstGeom prst="rect">
            <a:avLst/>
          </a:prstGeom>
          <a:noFill/>
        </p:spPr>
        <p:txBody>
          <a:bodyPr wrap="square" lIns="91440" tIns="45720" rIns="91440" bIns="45720">
            <a:spAutoFit/>
          </a:bodyPr>
          <a:lstStyle/>
          <a:p>
            <a:r>
              <a:rPr lang="ru-RU" sz="1600">
                <a:solidFill>
                  <a:schemeClr val="bg1"/>
                </a:solidFill>
                <a:latin typeface="Times New Roman" panose="02020603050405020304" pitchFamily="18" charset="0"/>
                <a:ea typeface="DejaVu Sans Condensed"/>
                <a:cs typeface="Times New Roman" panose="02020603050405020304" pitchFamily="18" charset="0"/>
              </a:rPr>
              <a:t>После 01.03.2025</a:t>
            </a:r>
          </a:p>
        </p:txBody>
      </p:sp>
      <p:sp>
        <p:nvSpPr>
          <p:cNvPr id="25" name="Прямоугольник 24">
            <a:extLst>
              <a:ext uri="{FF2B5EF4-FFF2-40B4-BE49-F238E27FC236}">
                <a16:creationId xmlns:a16="http://schemas.microsoft.com/office/drawing/2014/main" xmlns="" id="{D577A1B8-0081-039D-61FB-FDED5F98FA33}"/>
              </a:ext>
            </a:extLst>
          </p:cNvPr>
          <p:cNvSpPr/>
          <p:nvPr/>
        </p:nvSpPr>
        <p:spPr>
          <a:xfrm>
            <a:off x="802440" y="4542074"/>
            <a:ext cx="200418" cy="2035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latin typeface="Times New Roman" panose="02020603050405020304" pitchFamily="18" charset="0"/>
              <a:cs typeface="Times New Roman" panose="02020603050405020304" pitchFamily="18" charset="0"/>
            </a:endParaRPr>
          </a:p>
        </p:txBody>
      </p:sp>
      <p:sp>
        <p:nvSpPr>
          <p:cNvPr id="28" name="Shape 192">
            <a:extLst>
              <a:ext uri="{FF2B5EF4-FFF2-40B4-BE49-F238E27FC236}">
                <a16:creationId xmlns:a16="http://schemas.microsoft.com/office/drawing/2014/main" xmlns="" id="{8BC32810-A771-F0EE-1413-C0A8B59758A4}"/>
              </a:ext>
            </a:extLst>
          </p:cNvPr>
          <p:cNvSpPr txBox="1"/>
          <p:nvPr/>
        </p:nvSpPr>
        <p:spPr>
          <a:xfrm>
            <a:off x="1068822" y="4332416"/>
            <a:ext cx="5208885" cy="1384995"/>
          </a:xfrm>
          <a:prstGeom prst="rect">
            <a:avLst/>
          </a:prstGeom>
          <a:noFill/>
        </p:spPr>
        <p:txBody>
          <a:bodyPr wrap="square" lIns="91440" tIns="45720" rIns="91440" bIns="45720">
            <a:spAutoFit/>
          </a:bodyPr>
          <a:lstStyle/>
          <a:p>
            <a:pPr algn="just">
              <a:lnSpc>
                <a:spcPts val="3125"/>
              </a:lnSpc>
            </a:pPr>
            <a:r>
              <a:rPr lang="en-US" sz="1400" err="1">
                <a:solidFill>
                  <a:srgbClr val="00345E"/>
                </a:solidFill>
                <a:latin typeface="Times New Roman" panose="02020603050405020304" pitchFamily="18" charset="0"/>
                <a:cs typeface="Times New Roman" panose="02020603050405020304" pitchFamily="18" charset="0"/>
              </a:rPr>
              <a:t>Правонарушения</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совершаемые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при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нарушении</a:t>
            </a:r>
            <a:r>
              <a:rPr lang="ru-RU"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законодательства</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закупках</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отдельными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видами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юридических</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лиц</a:t>
            </a:r>
            <a:r>
              <a:rPr lang="en-US" sz="1400">
                <a:solidFill>
                  <a:srgbClr val="00345E"/>
                </a:solidFill>
                <a:latin typeface="Times New Roman" panose="02020603050405020304" pitchFamily="18" charset="0"/>
                <a:cs typeface="Times New Roman" panose="02020603050405020304" pitchFamily="18" charset="0"/>
              </a:rPr>
              <a:t> </a:t>
            </a:r>
          </a:p>
          <a:p>
            <a:pPr>
              <a:lnSpc>
                <a:spcPts val="2150"/>
              </a:lnSpc>
            </a:pPr>
            <a:r>
              <a:rPr lang="en-US" sz="1400" i="1" err="1">
                <a:solidFill>
                  <a:srgbClr val="00345E"/>
                </a:solidFill>
                <a:latin typeface="Times New Roman" panose="02020603050405020304" pitchFamily="18" charset="0"/>
                <a:cs typeface="Times New Roman" panose="02020603050405020304" pitchFamily="18" charset="0"/>
              </a:rPr>
              <a:t>Cтатьи</a:t>
            </a:r>
            <a:r>
              <a:rPr lang="en-US" sz="1400" i="1">
                <a:solidFill>
                  <a:srgbClr val="00345E"/>
                </a:solidFill>
                <a:latin typeface="Times New Roman" panose="02020603050405020304" pitchFamily="18" charset="0"/>
                <a:cs typeface="Times New Roman" panose="02020603050405020304" pitchFamily="18" charset="0"/>
              </a:rPr>
              <a:t> 7.32.3, 19.5, 19.7.2-1 </a:t>
            </a:r>
            <a:r>
              <a:rPr lang="en-US" sz="1400" i="1" err="1">
                <a:solidFill>
                  <a:srgbClr val="00345E"/>
                </a:solidFill>
                <a:latin typeface="Times New Roman" panose="02020603050405020304" pitchFamily="18" charset="0"/>
                <a:cs typeface="Times New Roman" panose="02020603050405020304" pitchFamily="18" charset="0"/>
              </a:rPr>
              <a:t>КоАП</a:t>
            </a:r>
            <a:endParaRPr lang="en-US" sz="1400" i="1">
              <a:solidFill>
                <a:srgbClr val="00345E"/>
              </a:solidFill>
              <a:latin typeface="Times New Roman" panose="02020603050405020304" pitchFamily="18" charset="0"/>
              <a:cs typeface="Times New Roman" panose="02020603050405020304" pitchFamily="18" charset="0"/>
            </a:endParaRPr>
          </a:p>
          <a:p>
            <a:pPr algn="just"/>
            <a:endParaRPr lang="ru-RU" sz="1400">
              <a:solidFill>
                <a:srgbClr val="00345E"/>
              </a:solidFill>
              <a:latin typeface="Times New Roman" panose="02020603050405020304" pitchFamily="18" charset="0"/>
              <a:ea typeface="DejaVu Sans Condensed"/>
              <a:cs typeface="Times New Roman" panose="02020603050405020304" pitchFamily="18" charset="0"/>
            </a:endParaRPr>
          </a:p>
        </p:txBody>
      </p:sp>
      <p:sp>
        <p:nvSpPr>
          <p:cNvPr id="29" name="Прямоугольник 28">
            <a:extLst>
              <a:ext uri="{FF2B5EF4-FFF2-40B4-BE49-F238E27FC236}">
                <a16:creationId xmlns:a16="http://schemas.microsoft.com/office/drawing/2014/main" xmlns="" id="{E621427A-1B17-06F0-5A55-2524B3B5A4C4}"/>
              </a:ext>
            </a:extLst>
          </p:cNvPr>
          <p:cNvSpPr/>
          <p:nvPr/>
        </p:nvSpPr>
        <p:spPr>
          <a:xfrm>
            <a:off x="6703832" y="3142075"/>
            <a:ext cx="200418" cy="2035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latin typeface="Times New Roman" panose="02020603050405020304" pitchFamily="18" charset="0"/>
              <a:cs typeface="Times New Roman" panose="02020603050405020304" pitchFamily="18" charset="0"/>
            </a:endParaRPr>
          </a:p>
        </p:txBody>
      </p:sp>
      <p:sp>
        <p:nvSpPr>
          <p:cNvPr id="30" name="Прямоугольник 29">
            <a:extLst>
              <a:ext uri="{FF2B5EF4-FFF2-40B4-BE49-F238E27FC236}">
                <a16:creationId xmlns:a16="http://schemas.microsoft.com/office/drawing/2014/main" xmlns="" id="{85B1546B-F5F8-D216-092D-D0EBD72F01DE}"/>
              </a:ext>
            </a:extLst>
          </p:cNvPr>
          <p:cNvSpPr/>
          <p:nvPr/>
        </p:nvSpPr>
        <p:spPr>
          <a:xfrm>
            <a:off x="6721416" y="4230619"/>
            <a:ext cx="200418" cy="2035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latin typeface="Times New Roman" panose="02020603050405020304" pitchFamily="18" charset="0"/>
              <a:cs typeface="Times New Roman" panose="02020603050405020304" pitchFamily="18" charset="0"/>
            </a:endParaRPr>
          </a:p>
        </p:txBody>
      </p:sp>
      <p:sp>
        <p:nvSpPr>
          <p:cNvPr id="31" name="Прямоугольник 30">
            <a:extLst>
              <a:ext uri="{FF2B5EF4-FFF2-40B4-BE49-F238E27FC236}">
                <a16:creationId xmlns:a16="http://schemas.microsoft.com/office/drawing/2014/main" xmlns="" id="{30F51D6E-A62F-6C03-E63F-FC7A60242CA9}"/>
              </a:ext>
            </a:extLst>
          </p:cNvPr>
          <p:cNvSpPr/>
          <p:nvPr/>
        </p:nvSpPr>
        <p:spPr>
          <a:xfrm>
            <a:off x="6721416" y="5402356"/>
            <a:ext cx="200418" cy="2035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a:latin typeface="Times New Roman" panose="02020603050405020304" pitchFamily="18" charset="0"/>
              <a:cs typeface="Times New Roman" panose="02020603050405020304" pitchFamily="18" charset="0"/>
            </a:endParaRPr>
          </a:p>
        </p:txBody>
      </p:sp>
      <p:sp>
        <p:nvSpPr>
          <p:cNvPr id="32" name="Shape 192">
            <a:extLst>
              <a:ext uri="{FF2B5EF4-FFF2-40B4-BE49-F238E27FC236}">
                <a16:creationId xmlns:a16="http://schemas.microsoft.com/office/drawing/2014/main" xmlns="" id="{BD178DA0-8EAC-6D6E-13C2-E350BA83EDAE}"/>
              </a:ext>
            </a:extLst>
          </p:cNvPr>
          <p:cNvSpPr txBox="1"/>
          <p:nvPr/>
        </p:nvSpPr>
        <p:spPr>
          <a:xfrm>
            <a:off x="6886372" y="2931317"/>
            <a:ext cx="5270166" cy="1141082"/>
          </a:xfrm>
          <a:prstGeom prst="rect">
            <a:avLst/>
          </a:prstGeom>
          <a:noFill/>
        </p:spPr>
        <p:txBody>
          <a:bodyPr wrap="square" lIns="91440" tIns="45720" rIns="91440" bIns="45720">
            <a:spAutoFit/>
          </a:bodyPr>
          <a:lstStyle/>
          <a:p>
            <a:pPr algn="just">
              <a:lnSpc>
                <a:spcPts val="3125"/>
              </a:lnSpc>
            </a:pPr>
            <a:r>
              <a:rPr lang="en-US" sz="1400" err="1">
                <a:solidFill>
                  <a:srgbClr val="00345E"/>
                </a:solidFill>
                <a:latin typeface="Times New Roman" panose="02020603050405020304" pitchFamily="18" charset="0"/>
                <a:cs typeface="Times New Roman" panose="02020603050405020304" pitchFamily="18" charset="0"/>
              </a:rPr>
              <a:t>Правонарушения</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совершаемые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при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нарушении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законодательства</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контрактной</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системе</a:t>
            </a:r>
            <a:endParaRPr lang="ru-RU" sz="1400">
              <a:solidFill>
                <a:srgbClr val="00345E"/>
              </a:solidFill>
              <a:latin typeface="Times New Roman" panose="02020603050405020304" pitchFamily="18" charset="0"/>
              <a:cs typeface="Times New Roman" panose="02020603050405020304" pitchFamily="18" charset="0"/>
            </a:endParaRPr>
          </a:p>
          <a:p>
            <a:pPr>
              <a:lnSpc>
                <a:spcPts val="2150"/>
              </a:lnSpc>
            </a:pPr>
            <a:r>
              <a:rPr lang="en-US" sz="1400" i="1" err="1">
                <a:solidFill>
                  <a:srgbClr val="00345E"/>
                </a:solidFill>
                <a:latin typeface="Times New Roman" panose="02020603050405020304" pitchFamily="18" charset="0"/>
                <a:cs typeface="Times New Roman" panose="02020603050405020304" pitchFamily="18" charset="0"/>
              </a:rPr>
              <a:t>Статьи</a:t>
            </a:r>
            <a:r>
              <a:rPr lang="en-US" sz="1400" i="1">
                <a:solidFill>
                  <a:srgbClr val="00345E"/>
                </a:solidFill>
                <a:latin typeface="Times New Roman" panose="02020603050405020304" pitchFamily="18" charset="0"/>
                <a:cs typeface="Times New Roman" panose="02020603050405020304" pitchFamily="18" charset="0"/>
              </a:rPr>
              <a:t> 7.30.1, 7.30.2, 7.32.6, 9.16, 19.5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19.7.2 </a:t>
            </a:r>
            <a:r>
              <a:rPr lang="en-US" sz="1400" i="1" err="1">
                <a:solidFill>
                  <a:srgbClr val="00345E"/>
                </a:solidFill>
                <a:latin typeface="Times New Roman" panose="02020603050405020304" pitchFamily="18" charset="0"/>
                <a:cs typeface="Times New Roman" panose="02020603050405020304" pitchFamily="18" charset="0"/>
              </a:rPr>
              <a:t>КоАП</a:t>
            </a:r>
            <a:endParaRPr lang="en-US" sz="1400" i="1">
              <a:solidFill>
                <a:srgbClr val="00345E"/>
              </a:solidFill>
              <a:latin typeface="Times New Roman" panose="02020603050405020304" pitchFamily="18" charset="0"/>
              <a:cs typeface="Times New Roman" panose="02020603050405020304" pitchFamily="18" charset="0"/>
            </a:endParaRPr>
          </a:p>
        </p:txBody>
      </p:sp>
      <p:sp>
        <p:nvSpPr>
          <p:cNvPr id="33" name="Shape 192">
            <a:extLst>
              <a:ext uri="{FF2B5EF4-FFF2-40B4-BE49-F238E27FC236}">
                <a16:creationId xmlns:a16="http://schemas.microsoft.com/office/drawing/2014/main" xmlns="" id="{04A8F06B-3C37-0BCE-665F-E8740DF2CC4A}"/>
              </a:ext>
            </a:extLst>
          </p:cNvPr>
          <p:cNvSpPr txBox="1"/>
          <p:nvPr/>
        </p:nvSpPr>
        <p:spPr>
          <a:xfrm>
            <a:off x="6917012" y="4131350"/>
            <a:ext cx="5208885" cy="1151534"/>
          </a:xfrm>
          <a:prstGeom prst="rect">
            <a:avLst/>
          </a:prstGeom>
          <a:noFill/>
        </p:spPr>
        <p:txBody>
          <a:bodyPr wrap="square" lIns="91440" tIns="45720" rIns="91440" bIns="45720">
            <a:spAutoFit/>
          </a:bodyPr>
          <a:lstStyle/>
          <a:p>
            <a:pPr algn="just">
              <a:lnSpc>
                <a:spcPts val="3125"/>
              </a:lnSpc>
            </a:pPr>
            <a:r>
              <a:rPr lang="en-US" sz="1400" err="1">
                <a:solidFill>
                  <a:srgbClr val="00345E"/>
                </a:solidFill>
                <a:latin typeface="Times New Roman" panose="02020603050405020304" pitchFamily="18" charset="0"/>
                <a:cs typeface="Times New Roman" panose="02020603050405020304" pitchFamily="18" charset="0"/>
              </a:rPr>
              <a:t>Правонарушения</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совершаемые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при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нарушении</a:t>
            </a:r>
            <a:r>
              <a:rPr lang="ru-RU"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законодательства</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закупках</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отдельными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видами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юридических</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лиц</a:t>
            </a:r>
            <a:r>
              <a:rPr lang="en-US" sz="1400">
                <a:solidFill>
                  <a:srgbClr val="00345E"/>
                </a:solidFill>
                <a:latin typeface="Times New Roman" panose="02020603050405020304" pitchFamily="18" charset="0"/>
                <a:cs typeface="Times New Roman" panose="02020603050405020304" pitchFamily="18" charset="0"/>
              </a:rPr>
              <a:t> </a:t>
            </a:r>
          </a:p>
          <a:p>
            <a:pPr>
              <a:lnSpc>
                <a:spcPts val="2150"/>
              </a:lnSpc>
            </a:pPr>
            <a:r>
              <a:rPr lang="en-US" sz="1400" i="1" err="1">
                <a:solidFill>
                  <a:srgbClr val="00345E"/>
                </a:solidFill>
                <a:latin typeface="Times New Roman" panose="02020603050405020304" pitchFamily="18" charset="0"/>
                <a:cs typeface="Times New Roman" panose="02020603050405020304" pitchFamily="18" charset="0"/>
              </a:rPr>
              <a:t>Статьи</a:t>
            </a:r>
            <a:r>
              <a:rPr lang="en-US" sz="1400" i="1">
                <a:solidFill>
                  <a:srgbClr val="00345E"/>
                </a:solidFill>
                <a:latin typeface="Times New Roman" panose="02020603050405020304" pitchFamily="18" charset="0"/>
                <a:cs typeface="Times New Roman" panose="02020603050405020304" pitchFamily="18" charset="0"/>
              </a:rPr>
              <a:t> 7.30.4, 19.5 </a:t>
            </a:r>
            <a:r>
              <a:rPr lang="en-US" sz="1400" i="1" err="1">
                <a:solidFill>
                  <a:srgbClr val="00345E"/>
                </a:solidFill>
                <a:latin typeface="Times New Roman" panose="02020603050405020304" pitchFamily="18" charset="0"/>
                <a:cs typeface="Times New Roman" panose="02020603050405020304" pitchFamily="18" charset="0"/>
              </a:rPr>
              <a:t>КоАП</a:t>
            </a:r>
            <a:endParaRPr lang="en-US" sz="1400" i="1">
              <a:solidFill>
                <a:srgbClr val="00345E"/>
              </a:solidFill>
              <a:latin typeface="Times New Roman" panose="02020603050405020304" pitchFamily="18" charset="0"/>
              <a:cs typeface="Times New Roman" panose="02020603050405020304" pitchFamily="18" charset="0"/>
            </a:endParaRPr>
          </a:p>
        </p:txBody>
      </p:sp>
      <p:sp>
        <p:nvSpPr>
          <p:cNvPr id="34" name="Shape 192">
            <a:extLst>
              <a:ext uri="{FF2B5EF4-FFF2-40B4-BE49-F238E27FC236}">
                <a16:creationId xmlns:a16="http://schemas.microsoft.com/office/drawing/2014/main" xmlns="" id="{F88D75DA-64FC-BD0A-1D63-6FE52DE5B9CA}"/>
              </a:ext>
            </a:extLst>
          </p:cNvPr>
          <p:cNvSpPr txBox="1"/>
          <p:nvPr/>
        </p:nvSpPr>
        <p:spPr>
          <a:xfrm>
            <a:off x="6904250" y="5198348"/>
            <a:ext cx="5208885" cy="1549078"/>
          </a:xfrm>
          <a:prstGeom prst="rect">
            <a:avLst/>
          </a:prstGeom>
          <a:noFill/>
        </p:spPr>
        <p:txBody>
          <a:bodyPr wrap="square" lIns="91440" tIns="45720" rIns="91440" bIns="45720">
            <a:spAutoFit/>
          </a:bodyPr>
          <a:lstStyle/>
          <a:p>
            <a:pPr algn="just">
              <a:lnSpc>
                <a:spcPts val="3125"/>
              </a:lnSpc>
            </a:pPr>
            <a:r>
              <a:rPr lang="en-US" sz="1400" err="1">
                <a:solidFill>
                  <a:srgbClr val="00345E"/>
                </a:solidFill>
                <a:latin typeface="Times New Roman" panose="02020603050405020304" pitchFamily="18" charset="0"/>
                <a:cs typeface="Times New Roman" panose="02020603050405020304" pitchFamily="18" charset="0"/>
              </a:rPr>
              <a:t>Правонарушения</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совершаемые</a:t>
            </a:r>
            <a:r>
              <a:rPr lang="en-US" sz="1400">
                <a:solidFill>
                  <a:srgbClr val="00345E"/>
                </a:solidFill>
                <a:latin typeface="Times New Roman" panose="02020603050405020304" pitchFamily="18" charset="0"/>
                <a:cs typeface="Times New Roman" panose="02020603050405020304" pitchFamily="18" charset="0"/>
              </a:rPr>
              <a:t> ОЭП, ОСЭП </a:t>
            </a:r>
            <a:r>
              <a:rPr lang="en-US" sz="1400" err="1">
                <a:solidFill>
                  <a:srgbClr val="00345E"/>
                </a:solidFill>
                <a:latin typeface="Times New Roman" panose="02020603050405020304" pitchFamily="18" charset="0"/>
                <a:cs typeface="Times New Roman" panose="02020603050405020304" pitchFamily="18" charset="0"/>
              </a:rPr>
              <a:t>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Кредитными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организациями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при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проведении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закупок</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в</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соответствии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a:t>
            </a:r>
            <a:r>
              <a:rPr lang="en-US" sz="1400">
                <a:solidFill>
                  <a:srgbClr val="00345E"/>
                </a:solidFill>
                <a:latin typeface="Times New Roman" panose="02020603050405020304" pitchFamily="18" charset="0"/>
                <a:cs typeface="Times New Roman" panose="02020603050405020304" pitchFamily="18" charset="0"/>
              </a:rPr>
              <a:t> 44-ФЗ </a:t>
            </a:r>
            <a:r>
              <a:rPr lang="en-US" sz="1400" err="1">
                <a:solidFill>
                  <a:srgbClr val="00345E"/>
                </a:solidFill>
                <a:latin typeface="Times New Roman" panose="02020603050405020304" pitchFamily="18" charset="0"/>
                <a:cs typeface="Times New Roman" panose="02020603050405020304" pitchFamily="18" charset="0"/>
              </a:rPr>
              <a:t>и</a:t>
            </a:r>
            <a:r>
              <a:rPr lang="en-US" sz="1400">
                <a:solidFill>
                  <a:srgbClr val="00345E"/>
                </a:solidFill>
                <a:latin typeface="Times New Roman" panose="02020603050405020304" pitchFamily="18" charset="0"/>
                <a:cs typeface="Times New Roman" panose="02020603050405020304" pitchFamily="18" charset="0"/>
              </a:rPr>
              <a:t> 223-ФЗ</a:t>
            </a:r>
          </a:p>
          <a:p>
            <a:pPr>
              <a:lnSpc>
                <a:spcPts val="2150"/>
              </a:lnSpc>
            </a:pPr>
            <a:r>
              <a:rPr lang="en-US" sz="1400" i="1" err="1">
                <a:solidFill>
                  <a:srgbClr val="00345E"/>
                </a:solidFill>
                <a:latin typeface="Times New Roman" panose="02020603050405020304" pitchFamily="18" charset="0"/>
                <a:cs typeface="Times New Roman" panose="02020603050405020304" pitchFamily="18" charset="0"/>
              </a:rPr>
              <a:t>Статья</a:t>
            </a:r>
            <a:r>
              <a:rPr lang="en-US" sz="1400" i="1">
                <a:solidFill>
                  <a:srgbClr val="00345E"/>
                </a:solidFill>
                <a:latin typeface="Times New Roman" panose="02020603050405020304" pitchFamily="18" charset="0"/>
                <a:cs typeface="Times New Roman" panose="02020603050405020304" pitchFamily="18" charset="0"/>
              </a:rPr>
              <a:t> 7.30.6</a:t>
            </a:r>
          </a:p>
        </p:txBody>
      </p:sp>
    </p:spTree>
    <p:extLst>
      <p:ext uri="{BB962C8B-B14F-4D97-AF65-F5344CB8AC3E}">
        <p14:creationId xmlns:p14="http://schemas.microsoft.com/office/powerpoint/2010/main" val="24111078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F34A41C-EC72-C1A8-830E-73EC29570502}"/>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B35F2EEC-1C16-592D-474E-2B7C9BD7ADB8}"/>
              </a:ext>
            </a:extLst>
          </p:cNvPr>
          <p:cNvPicPr>
            <a:picLocks noGrp="1" noRot="1" noMove="1" noResize="1" noEditPoints="1" noAdjustHandles="1" noChangeArrowheads="1" noChangeShapeType="1" noCrop="1"/>
          </p:cNvPicPr>
          <p:nvPr/>
        </p:nvPicPr>
        <p:blipFill>
          <a:blip r:embed="rId2"/>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75B1E989-557B-5E0E-5432-82AA16AD9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F7E0C3DF-1937-A3DD-3215-4B0E75A66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8086991E-6C64-1CE1-C6FD-D3174216A6DE}"/>
              </a:ext>
            </a:extLst>
          </p:cNvPr>
          <p:cNvSpPr txBox="1"/>
          <p:nvPr/>
        </p:nvSpPr>
        <p:spPr>
          <a:xfrm>
            <a:off x="908971" y="294951"/>
            <a:ext cx="2956535" cy="4675639"/>
          </a:xfrm>
          <a:prstGeom prst="rect">
            <a:avLst/>
          </a:prstGeom>
          <a:noFill/>
        </p:spPr>
        <p:txBody>
          <a:bodyPr wrap="square" lIns="91440" tIns="45720" rIns="91440" bIns="45720">
            <a:spAutoFit/>
          </a:bodyPr>
          <a:lstStyle/>
          <a:p>
            <a:r>
              <a:rPr lang="en-US" sz="1600" err="1">
                <a:solidFill>
                  <a:srgbClr val="00345E"/>
                </a:solidFill>
                <a:latin typeface="Times New Roman" panose="02020603050405020304" pitchFamily="18" charset="0"/>
                <a:cs typeface="Times New Roman" panose="02020603050405020304" pitchFamily="18" charset="0"/>
              </a:rPr>
              <a:t>До</a:t>
            </a:r>
            <a:r>
              <a:rPr lang="en-US" sz="1600">
                <a:solidFill>
                  <a:srgbClr val="00345E"/>
                </a:solidFill>
                <a:latin typeface="Times New Roman" panose="02020603050405020304" pitchFamily="18" charset="0"/>
                <a:cs typeface="Times New Roman" panose="02020603050405020304" pitchFamily="18" charset="0"/>
              </a:rPr>
              <a:t> 01.03.2025</a:t>
            </a:r>
          </a:p>
          <a:p>
            <a:endParaRPr lang="ru-RU" sz="1600">
              <a:solidFill>
                <a:srgbClr val="00345E"/>
              </a:solidFill>
              <a:latin typeface="Times New Roman" panose="02020603050405020304" pitchFamily="18" charset="0"/>
              <a:cs typeface="Times New Roman" panose="02020603050405020304" pitchFamily="18" charset="0"/>
            </a:endParaRPr>
          </a:p>
          <a:p>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1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7.29</a:t>
            </a:r>
            <a:r>
              <a:rPr lang="ru-RU" sz="1600">
                <a:solidFill>
                  <a:srgbClr val="00345E"/>
                </a:solidFill>
                <a:latin typeface="Times New Roman" panose="02020603050405020304" pitchFamily="18" charset="0"/>
                <a:cs typeface="Times New Roman" panose="02020603050405020304" pitchFamily="18" charset="0"/>
              </a:rPr>
              <a:t> КоАП</a:t>
            </a:r>
            <a:r>
              <a:rPr lang="en-US" sz="1600">
                <a:solidFill>
                  <a:srgbClr val="00345E"/>
                </a:solidFill>
                <a:latin typeface="Times New Roman" panose="02020603050405020304" pitchFamily="18" charset="0"/>
                <a:cs typeface="Times New Roman" panose="02020603050405020304" pitchFamily="18" charset="0"/>
              </a:rPr>
              <a:t>, </a:t>
            </a:r>
            <a:r>
              <a:rPr lang="ru-RU" sz="1600">
                <a:solidFill>
                  <a:srgbClr val="00345E"/>
                </a:solidFill>
                <a:latin typeface="Times New Roman" panose="02020603050405020304" pitchFamily="18" charset="0"/>
                <a:cs typeface="Times New Roman" panose="02020603050405020304" pitchFamily="18" charset="0"/>
              </a:rPr>
              <a:t/>
            </a:r>
            <a:br>
              <a:rPr lang="ru-RU" sz="1600">
                <a:solidFill>
                  <a:srgbClr val="00345E"/>
                </a:solidFill>
                <a:latin typeface="Times New Roman" panose="02020603050405020304" pitchFamily="18" charset="0"/>
                <a:cs typeface="Times New Roman" panose="02020603050405020304" pitchFamily="18" charset="0"/>
              </a:rPr>
            </a:br>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2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7.29</a:t>
            </a:r>
            <a:r>
              <a:rPr lang="ru-RU" sz="1600">
                <a:solidFill>
                  <a:srgbClr val="00345E"/>
                </a:solidFill>
                <a:latin typeface="Times New Roman" panose="02020603050405020304" pitchFamily="18" charset="0"/>
                <a:cs typeface="Times New Roman" panose="02020603050405020304" pitchFamily="18" charset="0"/>
              </a:rPr>
              <a:t> КоАП</a:t>
            </a:r>
            <a:r>
              <a:rPr lang="en-US" sz="1600">
                <a:solidFill>
                  <a:srgbClr val="00345E"/>
                </a:solidFill>
                <a:latin typeface="Times New Roman" panose="02020603050405020304" pitchFamily="18" charset="0"/>
                <a:cs typeface="Times New Roman" panose="02020603050405020304" pitchFamily="18" charset="0"/>
              </a:rPr>
              <a:t>, </a:t>
            </a:r>
            <a:r>
              <a:rPr lang="ru-RU" sz="1600">
                <a:solidFill>
                  <a:srgbClr val="00345E"/>
                </a:solidFill>
                <a:latin typeface="Times New Roman" panose="02020603050405020304" pitchFamily="18" charset="0"/>
                <a:cs typeface="Times New Roman" panose="02020603050405020304" pitchFamily="18" charset="0"/>
              </a:rPr>
              <a:t/>
            </a:r>
            <a:br>
              <a:rPr lang="ru-RU" sz="1600">
                <a:solidFill>
                  <a:srgbClr val="00345E"/>
                </a:solidFill>
                <a:latin typeface="Times New Roman" panose="02020603050405020304" pitchFamily="18" charset="0"/>
                <a:cs typeface="Times New Roman" panose="02020603050405020304" pitchFamily="18" charset="0"/>
              </a:rPr>
            </a:br>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2.1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7.29</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3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7.29</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3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7.29</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1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7.29</a:t>
            </a:r>
            <a:r>
              <a:rPr lang="ru-RU" sz="1600">
                <a:solidFill>
                  <a:srgbClr val="00345E"/>
                </a:solidFill>
                <a:latin typeface="Times New Roman" panose="02020603050405020304" pitchFamily="18" charset="0"/>
                <a:cs typeface="Times New Roman" panose="02020603050405020304" pitchFamily="18" charset="0"/>
              </a:rPr>
              <a:t> КоАП</a:t>
            </a:r>
            <a:r>
              <a:rPr lang="en-US" sz="1600">
                <a:solidFill>
                  <a:srgbClr val="00345E"/>
                </a:solidFill>
                <a:latin typeface="Times New Roman" panose="02020603050405020304" pitchFamily="18" charset="0"/>
                <a:cs typeface="Times New Roman" panose="02020603050405020304" pitchFamily="18" charset="0"/>
              </a:rPr>
              <a:t>, </a:t>
            </a:r>
            <a:r>
              <a:rPr lang="ru-RU" sz="1600">
                <a:solidFill>
                  <a:srgbClr val="00345E"/>
                </a:solidFill>
                <a:latin typeface="Times New Roman" panose="02020603050405020304" pitchFamily="18" charset="0"/>
                <a:cs typeface="Times New Roman" panose="02020603050405020304" pitchFamily="18" charset="0"/>
              </a:rPr>
              <a:t/>
            </a:r>
            <a:br>
              <a:rPr lang="ru-RU" sz="1600">
                <a:solidFill>
                  <a:srgbClr val="00345E"/>
                </a:solidFill>
                <a:latin typeface="Times New Roman" panose="02020603050405020304" pitchFamily="18" charset="0"/>
                <a:cs typeface="Times New Roman" panose="02020603050405020304" pitchFamily="18" charset="0"/>
              </a:rPr>
            </a:br>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2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7.29</a:t>
            </a:r>
            <a:r>
              <a:rPr lang="ru-RU" sz="1600">
                <a:solidFill>
                  <a:srgbClr val="00345E"/>
                </a:solidFill>
                <a:latin typeface="Times New Roman" panose="02020603050405020304" pitchFamily="18" charset="0"/>
                <a:cs typeface="Times New Roman" panose="02020603050405020304" pitchFamily="18" charset="0"/>
              </a:rPr>
              <a:t> КоАП</a:t>
            </a:r>
            <a:r>
              <a:rPr lang="en-US" sz="1600">
                <a:solidFill>
                  <a:srgbClr val="00345E"/>
                </a:solidFill>
                <a:latin typeface="Times New Roman" panose="02020603050405020304" pitchFamily="18" charset="0"/>
                <a:cs typeface="Times New Roman" panose="02020603050405020304" pitchFamily="18" charset="0"/>
              </a:rPr>
              <a:t>,</a:t>
            </a:r>
            <a:r>
              <a:rPr lang="ru-RU" sz="1600">
                <a:solidFill>
                  <a:srgbClr val="00345E"/>
                </a:solidFill>
                <a:latin typeface="Times New Roman" panose="02020603050405020304" pitchFamily="18" charset="0"/>
                <a:cs typeface="Times New Roman" panose="02020603050405020304" pitchFamily="18" charset="0"/>
              </a:rPr>
              <a:t/>
            </a:r>
            <a:br>
              <a:rPr lang="ru-RU" sz="1600">
                <a:solidFill>
                  <a:srgbClr val="00345E"/>
                </a:solidFill>
                <a:latin typeface="Times New Roman" panose="02020603050405020304" pitchFamily="18" charset="0"/>
                <a:cs typeface="Times New Roman" panose="02020603050405020304" pitchFamily="18" charset="0"/>
              </a:rPr>
            </a:br>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4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7.29</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E7EC356E-6E89-DA19-6BAD-9F60887FBEC1}"/>
              </a:ext>
            </a:extLst>
          </p:cNvPr>
          <p:cNvSpPr/>
          <p:nvPr/>
        </p:nvSpPr>
        <p:spPr>
          <a:xfrm>
            <a:off x="5064117" y="194488"/>
            <a:ext cx="6891838" cy="6522298"/>
          </a:xfrm>
          <a:prstGeom prst="rect">
            <a:avLst/>
          </a:prstGeom>
        </p:spPr>
        <p:txBody>
          <a:bodyPr wrap="square" lIns="91440" tIns="45720" rIns="91440" bIns="45720">
            <a:spAutoFit/>
          </a:bodyPr>
          <a:lstStyle/>
          <a:p>
            <a:r>
              <a:rPr lang="en-US" sz="1400" b="1" err="1">
                <a:solidFill>
                  <a:srgbClr val="00345E"/>
                </a:solidFill>
                <a:latin typeface="Times New Roman" panose="02020603050405020304" pitchFamily="18" charset="0"/>
                <a:cs typeface="Times New Roman" panose="02020603050405020304" pitchFamily="18" charset="0"/>
              </a:rPr>
              <a:t>После</a:t>
            </a:r>
            <a:r>
              <a:rPr lang="en-US" sz="1400" b="1">
                <a:solidFill>
                  <a:srgbClr val="00345E"/>
                </a:solidFill>
                <a:latin typeface="Times New Roman" panose="02020603050405020304" pitchFamily="18" charset="0"/>
                <a:cs typeface="Times New Roman" panose="02020603050405020304" pitchFamily="18" charset="0"/>
              </a:rPr>
              <a:t> 01.03.2025</a:t>
            </a:r>
            <a:r>
              <a:rPr lang="ru-RU" sz="1400" b="1">
                <a:solidFill>
                  <a:srgbClr val="00345E"/>
                </a:solidFill>
                <a:latin typeface="Times New Roman" panose="02020603050405020304" pitchFamily="18" charset="0"/>
                <a:cs typeface="Times New Roman" panose="02020603050405020304" pitchFamily="18" charset="0"/>
              </a:rPr>
              <a:t> </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4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7.30.1</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Выбор</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способа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определения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поставщика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подрядчика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исполнителя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нарушением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a:t>
            </a: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применение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закрытого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конкурентного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способа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определения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поставщика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подрядчика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исполнителя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без</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согласования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федеральным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органом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исполнительной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власти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уполномоченным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Правительством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a:t>
            </a:r>
          </a:p>
          <a:p>
            <a:endParaRPr lang="ru-RU"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проведение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закрытого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конкурентного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способа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определения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поставщика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подрядчика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исполнителя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условиях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отличных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согласованных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указанным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органом</a:t>
            </a:r>
            <a:r>
              <a:rPr lang="en-US" sz="1400" b="1">
                <a:solidFill>
                  <a:srgbClr val="00345E"/>
                </a:solidFill>
                <a:latin typeface="Times New Roman" panose="02020603050405020304" pitchFamily="18" charset="0"/>
                <a:cs typeface="Times New Roman" panose="02020603050405020304" pitchFamily="18" charset="0"/>
              </a:rPr>
              <a:t>,</a:t>
            </a: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заключение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единственным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поставщиком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подрядчиком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исполнителем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случаях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p>
          <a:p>
            <a:endParaRPr lang="ru-RU"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заключение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единственным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поставщиком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подрядчиком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исполнителем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без</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согласования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контрольным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органом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случаях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если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необходимость</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такого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согласования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указанными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600" i="1" err="1">
                <a:solidFill>
                  <a:srgbClr val="00345E"/>
                </a:solidFill>
                <a:latin typeface="Times New Roman" panose="02020603050405020304" pitchFamily="18" charset="0"/>
                <a:cs typeface="Times New Roman" panose="02020603050405020304" pitchFamily="18" charset="0"/>
              </a:rPr>
              <a:t>влечет</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наложение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административного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штрафа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должностных</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лиц</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в</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размере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от</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тридцати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пятидесяти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рублей</a:t>
            </a:r>
            <a:endParaRPr lang="en-US" sz="1600" i="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863023FE-4572-469D-D1DC-764A436B31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679" y="705064"/>
            <a:ext cx="474888" cy="443736"/>
          </a:xfrm>
          <a:prstGeom prst="rect">
            <a:avLst/>
          </a:prstGeom>
        </p:spPr>
      </p:pic>
      <p:pic>
        <p:nvPicPr>
          <p:cNvPr id="23" name="Рисунок 22">
            <a:extLst>
              <a:ext uri="{FF2B5EF4-FFF2-40B4-BE49-F238E27FC236}">
                <a16:creationId xmlns:a16="http://schemas.microsoft.com/office/drawing/2014/main" xmlns="" id="{7C508D62-DEA5-65FC-8810-F7C642AF38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679" y="3091540"/>
            <a:ext cx="474888" cy="443736"/>
          </a:xfrm>
          <a:prstGeom prst="rect">
            <a:avLst/>
          </a:prstGeom>
        </p:spPr>
      </p:pic>
      <p:pic>
        <p:nvPicPr>
          <p:cNvPr id="29" name="Рисунок 28">
            <a:extLst>
              <a:ext uri="{FF2B5EF4-FFF2-40B4-BE49-F238E27FC236}">
                <a16:creationId xmlns:a16="http://schemas.microsoft.com/office/drawing/2014/main" xmlns="" id="{FF764131-A35F-EAA5-CC53-3BEDAE8264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679" y="1929684"/>
            <a:ext cx="474888" cy="443736"/>
          </a:xfrm>
          <a:prstGeom prst="rect">
            <a:avLst/>
          </a:prstGeom>
        </p:spPr>
      </p:pic>
      <p:pic>
        <p:nvPicPr>
          <p:cNvPr id="2" name="Рисунок 1">
            <a:extLst>
              <a:ext uri="{FF2B5EF4-FFF2-40B4-BE49-F238E27FC236}">
                <a16:creationId xmlns:a16="http://schemas.microsoft.com/office/drawing/2014/main" xmlns="" id="{6A90CABB-A28D-D661-99AC-15DC6DF568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679" y="4040845"/>
            <a:ext cx="474888" cy="443736"/>
          </a:xfrm>
          <a:prstGeom prst="rect">
            <a:avLst/>
          </a:prstGeom>
        </p:spPr>
      </p:pic>
    </p:spTree>
    <p:extLst>
      <p:ext uri="{BB962C8B-B14F-4D97-AF65-F5344CB8AC3E}">
        <p14:creationId xmlns:p14="http://schemas.microsoft.com/office/powerpoint/2010/main" val="5030340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2FDC6EE-C6A7-73B5-A0AC-E623C56BD54A}"/>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9F792A50-3B82-35B0-8ABB-A772AEF8D892}"/>
              </a:ext>
            </a:extLst>
          </p:cNvPr>
          <p:cNvPicPr>
            <a:picLocks noGrp="1" noRot="1" noMove="1" noResize="1" noEditPoints="1" noAdjustHandles="1" noChangeArrowheads="1" noChangeShapeType="1" noCrop="1"/>
          </p:cNvPicPr>
          <p:nvPr/>
        </p:nvPicPr>
        <p:blipFill>
          <a:blip r:embed="rId2"/>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329CBEE1-A33A-9127-B5A1-C2747F49CF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AC05C6DF-3ECC-3EE0-1FF3-671E8832B6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DC84D1E3-F92D-9C47-424F-43845F0EDC87}"/>
              </a:ext>
            </a:extLst>
          </p:cNvPr>
          <p:cNvSpPr txBox="1"/>
          <p:nvPr/>
        </p:nvSpPr>
        <p:spPr>
          <a:xfrm>
            <a:off x="685003" y="20245"/>
            <a:ext cx="3501573" cy="7009611"/>
          </a:xfrm>
          <a:prstGeom prst="rect">
            <a:avLst/>
          </a:prstGeom>
          <a:noFill/>
        </p:spPr>
        <p:txBody>
          <a:bodyPr wrap="square" lIns="91440" tIns="45720" rIns="91440" bIns="45720">
            <a:spAutoFit/>
          </a:bodyPr>
          <a:lstStyle/>
          <a:p>
            <a:r>
              <a:rPr lang="en-US" sz="1600" err="1">
                <a:solidFill>
                  <a:srgbClr val="00345E"/>
                </a:solidFill>
                <a:latin typeface="Times New Roman" panose="02020603050405020304" pitchFamily="18" charset="0"/>
                <a:cs typeface="Times New Roman" panose="02020603050405020304" pitchFamily="18" charset="0"/>
              </a:rPr>
              <a:t>До</a:t>
            </a:r>
            <a:r>
              <a:rPr lang="en-US" sz="1600">
                <a:solidFill>
                  <a:srgbClr val="00345E"/>
                </a:solidFill>
                <a:latin typeface="Times New Roman" panose="02020603050405020304" pitchFamily="18" charset="0"/>
                <a:cs typeface="Times New Roman" panose="02020603050405020304" pitchFamily="18" charset="0"/>
              </a:rPr>
              <a:t> 01.03.2025</a:t>
            </a:r>
          </a:p>
          <a:p>
            <a:endParaRPr lang="ru-RU" sz="1600">
              <a:solidFill>
                <a:srgbClr val="00345E"/>
              </a:solidFill>
              <a:latin typeface="Times New Roman" panose="02020603050405020304" pitchFamily="18" charset="0"/>
              <a:cs typeface="Times New Roman" panose="02020603050405020304" pitchFamily="18" charset="0"/>
            </a:endParaRPr>
          </a:p>
          <a:p>
            <a:pPr>
              <a:lnSpc>
                <a:spcPts val="2726"/>
              </a:lnSpc>
            </a:pPr>
            <a:r>
              <a:rPr lang="en-US" sz="1600" err="1">
                <a:solidFill>
                  <a:srgbClr val="00345E"/>
                </a:solidFill>
                <a:latin typeface="Times New Roman" panose="02020603050405020304" pitchFamily="18" charset="0"/>
                <a:cs typeface="Times New Roman" panose="02020603050405020304" pitchFamily="18" charset="0"/>
              </a:rPr>
              <a:t>Части</a:t>
            </a:r>
            <a:r>
              <a:rPr lang="en-US" sz="1600">
                <a:solidFill>
                  <a:srgbClr val="00345E"/>
                </a:solidFill>
                <a:latin typeface="Times New Roman" panose="02020603050405020304" pitchFamily="18" charset="0"/>
                <a:cs typeface="Times New Roman" panose="02020603050405020304" pitchFamily="18" charset="0"/>
              </a:rPr>
              <a:t> 1 - 1.7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7.30</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r>
              <a:rPr lang="en-US" sz="1600" i="1" err="1">
                <a:solidFill>
                  <a:srgbClr val="00345E"/>
                </a:solidFill>
                <a:latin typeface="Times New Roman" panose="02020603050405020304" pitchFamily="18" charset="0"/>
                <a:cs typeface="Times New Roman" panose="02020603050405020304" pitchFamily="18" charset="0"/>
              </a:rPr>
              <a:t>Порядок</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сроки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размещения</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в</a:t>
            </a:r>
            <a:r>
              <a:rPr lang="en-US" sz="1600" i="1">
                <a:solidFill>
                  <a:srgbClr val="00345E"/>
                </a:solidFill>
                <a:latin typeface="Times New Roman" panose="02020603050405020304" pitchFamily="18" charset="0"/>
                <a:cs typeface="Times New Roman" panose="02020603050405020304" pitchFamily="18" charset="0"/>
              </a:rPr>
              <a:t> ЕИС </a:t>
            </a:r>
            <a:r>
              <a:rPr lang="en-US" sz="1600" i="1" err="1">
                <a:solidFill>
                  <a:srgbClr val="00345E"/>
                </a:solidFill>
                <a:latin typeface="Times New Roman" panose="02020603050405020304" pitchFamily="18" charset="0"/>
                <a:cs typeface="Times New Roman" panose="02020603050405020304" pitchFamily="18" charset="0"/>
              </a:rPr>
              <a:t>инф-ии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док-ов</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при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проведении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закупок</a:t>
            </a:r>
            <a:endParaRPr lang="en-US" sz="1600" i="1">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r>
              <a:rPr lang="en-US" sz="1600" err="1">
                <a:solidFill>
                  <a:srgbClr val="00345E"/>
                </a:solidFill>
                <a:latin typeface="Times New Roman" panose="02020603050405020304" pitchFamily="18" charset="0"/>
                <a:cs typeface="Times New Roman" panose="02020603050405020304" pitchFamily="18" charset="0"/>
              </a:rPr>
              <a:t>Части</a:t>
            </a:r>
            <a:r>
              <a:rPr lang="en-US" sz="1600">
                <a:solidFill>
                  <a:srgbClr val="00345E"/>
                </a:solidFill>
                <a:latin typeface="Times New Roman" panose="02020603050405020304" pitchFamily="18" charset="0"/>
                <a:cs typeface="Times New Roman" panose="02020603050405020304" pitchFamily="18" charset="0"/>
              </a:rPr>
              <a:t> 2.1, 4, 4.2, 8, 13, 14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7.30</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r>
              <a:rPr lang="en-US" sz="1600" i="1" err="1">
                <a:solidFill>
                  <a:srgbClr val="00345E"/>
                </a:solidFill>
                <a:latin typeface="Times New Roman" panose="02020603050405020304" pitchFamily="18" charset="0"/>
                <a:cs typeface="Times New Roman" panose="02020603050405020304" pitchFamily="18" charset="0"/>
              </a:rPr>
              <a:t>Утверждение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документации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порядок</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оценки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требования</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к</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учётам</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составу</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заявок</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сроки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подписания</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протоколов</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порядок</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отмены</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закупки</a:t>
            </a:r>
            <a:r>
              <a:rPr lang="en-US" sz="1600" i="1">
                <a:solidFill>
                  <a:srgbClr val="00345E"/>
                </a:solidFill>
                <a:latin typeface="Times New Roman" panose="02020603050405020304" pitchFamily="18" charset="0"/>
                <a:cs typeface="Times New Roman" panose="02020603050405020304" pitchFamily="18" charset="0"/>
              </a:rPr>
              <a:t>...</a:t>
            </a: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pPr>
              <a:lnSpc>
                <a:spcPts val="2726"/>
              </a:lnSpc>
            </a:pPr>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3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7.30</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r>
              <a:rPr lang="en-US" sz="1600" i="1" err="1">
                <a:solidFill>
                  <a:srgbClr val="00345E"/>
                </a:solidFill>
                <a:latin typeface="Times New Roman" panose="02020603050405020304" pitchFamily="18" charset="0"/>
                <a:cs typeface="Times New Roman" panose="02020603050405020304" pitchFamily="18" charset="0"/>
              </a:rPr>
              <a:t>Неразмещение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в</a:t>
            </a:r>
            <a:r>
              <a:rPr lang="en-US" sz="1600" i="1">
                <a:solidFill>
                  <a:srgbClr val="00345E"/>
                </a:solidFill>
                <a:latin typeface="Times New Roman" panose="02020603050405020304" pitchFamily="18" charset="0"/>
                <a:cs typeface="Times New Roman" panose="02020603050405020304" pitchFamily="18" charset="0"/>
              </a:rPr>
              <a:t> ЕИС </a:t>
            </a:r>
            <a:r>
              <a:rPr lang="en-US" sz="1600" i="1" err="1">
                <a:solidFill>
                  <a:srgbClr val="00345E"/>
                </a:solidFill>
                <a:latin typeface="Times New Roman" panose="02020603050405020304" pitchFamily="18" charset="0"/>
                <a:cs typeface="Times New Roman" panose="02020603050405020304" pitchFamily="18" charset="0"/>
              </a:rPr>
              <a:t>информации</a:t>
            </a:r>
            <a:endParaRPr lang="en-US" sz="1600" i="1">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pPr>
              <a:lnSpc>
                <a:spcPts val="2726"/>
              </a:lnSpc>
            </a:pPr>
            <a:r>
              <a:rPr lang="en-US" sz="1600" i="1" err="1">
                <a:solidFill>
                  <a:srgbClr val="00345E"/>
                </a:solidFill>
                <a:latin typeface="Times New Roman" panose="02020603050405020304" pitchFamily="18" charset="0"/>
                <a:cs typeface="Times New Roman" panose="02020603050405020304" pitchFamily="18" charset="0"/>
              </a:rPr>
              <a:t>Часть</a:t>
            </a:r>
            <a:r>
              <a:rPr lang="en-US" sz="1600" i="1">
                <a:solidFill>
                  <a:srgbClr val="00345E"/>
                </a:solidFill>
                <a:latin typeface="Times New Roman" panose="02020603050405020304" pitchFamily="18" charset="0"/>
                <a:cs typeface="Times New Roman" panose="02020603050405020304" pitchFamily="18" charset="0"/>
              </a:rPr>
              <a:t> 4.1 </a:t>
            </a:r>
            <a:r>
              <a:rPr lang="en-US" sz="1600" i="1" err="1">
                <a:solidFill>
                  <a:srgbClr val="00345E"/>
                </a:solidFill>
                <a:latin typeface="Times New Roman" panose="02020603050405020304" pitchFamily="18" charset="0"/>
                <a:cs typeface="Times New Roman" panose="02020603050405020304" pitchFamily="18" charset="0"/>
              </a:rPr>
              <a:t>статьи</a:t>
            </a:r>
            <a:r>
              <a:rPr lang="en-US" sz="1600" i="1">
                <a:solidFill>
                  <a:srgbClr val="00345E"/>
                </a:solidFill>
                <a:latin typeface="Times New Roman" panose="02020603050405020304" pitchFamily="18" charset="0"/>
                <a:cs typeface="Times New Roman" panose="02020603050405020304" pitchFamily="18" charset="0"/>
              </a:rPr>
              <a:t> 7.30</a:t>
            </a:r>
            <a:r>
              <a:rPr lang="ru-RU" sz="1600" i="1">
                <a:solidFill>
                  <a:srgbClr val="00345E"/>
                </a:solidFill>
                <a:latin typeface="Times New Roman" panose="02020603050405020304" pitchFamily="18" charset="0"/>
                <a:cs typeface="Times New Roman" panose="02020603050405020304" pitchFamily="18" charset="0"/>
              </a:rPr>
              <a:t> </a:t>
            </a:r>
            <a:r>
              <a:rPr lang="ru-RU" sz="1600">
                <a:solidFill>
                  <a:srgbClr val="00345E"/>
                </a:solidFill>
                <a:latin typeface="Times New Roman" panose="02020603050405020304" pitchFamily="18" charset="0"/>
                <a:cs typeface="Times New Roman" panose="02020603050405020304" pitchFamily="18" charset="0"/>
              </a:rPr>
              <a:t>КоАП</a:t>
            </a:r>
            <a:endParaRPr lang="en-US" sz="1600" i="1">
              <a:solidFill>
                <a:srgbClr val="00345E"/>
              </a:solidFill>
              <a:latin typeface="Times New Roman" panose="02020603050405020304" pitchFamily="18" charset="0"/>
              <a:cs typeface="Times New Roman" panose="02020603050405020304" pitchFamily="18" charset="0"/>
            </a:endParaRPr>
          </a:p>
          <a:p>
            <a:r>
              <a:rPr lang="en-US" sz="1600" i="1" err="1">
                <a:solidFill>
                  <a:srgbClr val="00345E"/>
                </a:solidFill>
                <a:latin typeface="Times New Roman" panose="02020603050405020304" pitchFamily="18" charset="0"/>
                <a:cs typeface="Times New Roman" panose="02020603050405020304" pitchFamily="18" charset="0"/>
              </a:rPr>
              <a:t>Описание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объекта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повлекшее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ограничение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количества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участников</a:t>
            </a:r>
            <a:endParaRPr lang="en-US" sz="1600" i="1">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8F31057C-8FBD-A627-1AC2-6AFA4A59660D}"/>
              </a:ext>
            </a:extLst>
          </p:cNvPr>
          <p:cNvSpPr/>
          <p:nvPr/>
        </p:nvSpPr>
        <p:spPr>
          <a:xfrm>
            <a:off x="4348480" y="130557"/>
            <a:ext cx="7773578" cy="6408101"/>
          </a:xfrm>
          <a:prstGeom prst="rect">
            <a:avLst/>
          </a:prstGeom>
        </p:spPr>
        <p:txBody>
          <a:bodyPr wrap="square" lIns="91440" tIns="45720" rIns="91440" bIns="45720">
            <a:spAutoFit/>
          </a:bodyPr>
          <a:lstStyle/>
          <a:p>
            <a:r>
              <a:rPr lang="en-US" sz="1300" b="1" err="1">
                <a:solidFill>
                  <a:srgbClr val="00345E"/>
                </a:solidFill>
                <a:latin typeface="Times New Roman" panose="02020603050405020304" pitchFamily="18" charset="0"/>
                <a:cs typeface="Times New Roman" panose="02020603050405020304" pitchFamily="18" charset="0"/>
              </a:rPr>
              <a:t>После</a:t>
            </a:r>
            <a:r>
              <a:rPr lang="en-US" sz="1300" b="1">
                <a:solidFill>
                  <a:srgbClr val="00345E"/>
                </a:solidFill>
                <a:latin typeface="Times New Roman" panose="02020603050405020304" pitchFamily="18" charset="0"/>
                <a:cs typeface="Times New Roman" panose="02020603050405020304" pitchFamily="18" charset="0"/>
              </a:rPr>
              <a:t> 01.03.2025</a:t>
            </a:r>
            <a:r>
              <a:rPr lang="ru-RU" sz="1300" b="1">
                <a:solidFill>
                  <a:srgbClr val="00345E"/>
                </a:solidFill>
                <a:latin typeface="Times New Roman" panose="02020603050405020304" pitchFamily="18" charset="0"/>
                <a:cs typeface="Times New Roman" panose="02020603050405020304" pitchFamily="18" charset="0"/>
              </a:rPr>
              <a:t> </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Часть</a:t>
            </a:r>
            <a:r>
              <a:rPr lang="en-US" sz="1300" b="1">
                <a:solidFill>
                  <a:srgbClr val="00345E"/>
                </a:solidFill>
                <a:latin typeface="Times New Roman" panose="02020603050405020304" pitchFamily="18" charset="0"/>
                <a:cs typeface="Times New Roman" panose="02020603050405020304" pitchFamily="18" charset="0"/>
              </a:rPr>
              <a:t> </a:t>
            </a:r>
            <a:r>
              <a:rPr lang="ru-RU" sz="1300" b="1">
                <a:solidFill>
                  <a:srgbClr val="00345E"/>
                </a:solidFill>
                <a:latin typeface="Times New Roman" panose="02020603050405020304" pitchFamily="18" charset="0"/>
                <a:cs typeface="Times New Roman" panose="02020603050405020304" pitchFamily="18" charset="0"/>
              </a:rPr>
              <a:t>5</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статьи</a:t>
            </a:r>
            <a:r>
              <a:rPr lang="en-US" sz="1300" b="1">
                <a:solidFill>
                  <a:srgbClr val="00345E"/>
                </a:solidFill>
                <a:latin typeface="Times New Roman" panose="02020603050405020304" pitchFamily="18" charset="0"/>
                <a:cs typeface="Times New Roman" panose="02020603050405020304" pitchFamily="18" charset="0"/>
              </a:rPr>
              <a:t> 7.30.1</a:t>
            </a:r>
            <a:r>
              <a:rPr lang="ru-RU" sz="1300" b="1">
                <a:solidFill>
                  <a:srgbClr val="00345E"/>
                </a:solidFill>
                <a:latin typeface="Times New Roman" panose="02020603050405020304" pitchFamily="18" charset="0"/>
                <a:cs typeface="Times New Roman" panose="02020603050405020304" pitchFamily="18" charset="0"/>
              </a:rPr>
              <a:t> КоАП</a:t>
            </a:r>
            <a:endParaRPr lang="en-US" sz="1300" b="1">
              <a:solidFill>
                <a:srgbClr val="00345E"/>
              </a:solidFill>
              <a:latin typeface="Times New Roman" panose="02020603050405020304" pitchFamily="18" charset="0"/>
              <a:cs typeface="Times New Roman" panose="02020603050405020304" pitchFamily="18" charset="0"/>
            </a:endParaRPr>
          </a:p>
          <a:p>
            <a:endParaRPr lang="ru-RU" sz="1300" b="1">
              <a:solidFill>
                <a:srgbClr val="00345E"/>
              </a:solidFill>
              <a:latin typeface="Times New Roman" panose="02020603050405020304" pitchFamily="18" charset="0"/>
              <a:cs typeface="Times New Roman" panose="02020603050405020304" pitchFamily="18" charset="0"/>
            </a:endParaRPr>
          </a:p>
          <a:p>
            <a:pPr>
              <a:lnSpc>
                <a:spcPts val="2313"/>
              </a:lnSpc>
            </a:pPr>
            <a:r>
              <a:rPr lang="en-US" sz="1300" b="1" err="1">
                <a:solidFill>
                  <a:srgbClr val="00345E"/>
                </a:solidFill>
                <a:latin typeface="Times New Roman" panose="02020603050405020304" pitchFamily="18" charset="0"/>
                <a:cs typeface="Times New Roman" panose="02020603050405020304" pitchFamily="18" charset="0"/>
              </a:rPr>
              <a:t>Нарушение</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установленных</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законодательством</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Российской</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Федерации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иными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нормативными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правовыми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актами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о</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контрактной</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системе</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в</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сфере</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закупок</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требований</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к</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содержанию</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документов</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формируемых</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составляемых</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при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осуществлении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закупок</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к</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порядку</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сроку</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размещения</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информации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документов</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за</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исключением</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случаев</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предусмотренных</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частями</a:t>
            </a:r>
            <a:r>
              <a:rPr lang="en-US" sz="1300" b="1">
                <a:solidFill>
                  <a:srgbClr val="00345E"/>
                </a:solidFill>
                <a:latin typeface="Times New Roman" panose="02020603050405020304" pitchFamily="18" charset="0"/>
                <a:cs typeface="Times New Roman" panose="02020603050405020304" pitchFamily="18" charset="0"/>
              </a:rPr>
              <a:t> 1, 2 </a:t>
            </a:r>
            <a:r>
              <a:rPr lang="en-US" sz="1300" b="1" err="1">
                <a:solidFill>
                  <a:srgbClr val="00345E"/>
                </a:solidFill>
                <a:latin typeface="Times New Roman" panose="02020603050405020304" pitchFamily="18" charset="0"/>
                <a:cs typeface="Times New Roman" panose="02020603050405020304" pitchFamily="18" charset="0"/>
              </a:rPr>
              <a:t>и</a:t>
            </a:r>
            <a:r>
              <a:rPr lang="en-US" sz="1300" b="1">
                <a:solidFill>
                  <a:srgbClr val="00345E"/>
                </a:solidFill>
                <a:latin typeface="Times New Roman" panose="02020603050405020304" pitchFamily="18" charset="0"/>
                <a:cs typeface="Times New Roman" panose="02020603050405020304" pitchFamily="18" charset="0"/>
              </a:rPr>
              <a:t> 9</a:t>
            </a:r>
            <a:r>
              <a:rPr lang="ru-RU" sz="1300" b="1">
                <a:solidFill>
                  <a:srgbClr val="00345E"/>
                </a:solidFill>
                <a:latin typeface="Times New Roman" panose="02020603050405020304" pitchFamily="18" charset="0"/>
                <a:cs typeface="Times New Roman" panose="02020603050405020304" pitchFamily="18" charset="0"/>
              </a:rPr>
              <a:t/>
            </a:r>
            <a:br>
              <a:rPr lang="ru-RU" sz="1300" b="1">
                <a:solidFill>
                  <a:srgbClr val="00345E"/>
                </a:solidFill>
                <a:latin typeface="Times New Roman" panose="02020603050405020304" pitchFamily="18" charset="0"/>
                <a:cs typeface="Times New Roman" panose="02020603050405020304" pitchFamily="18" charset="0"/>
              </a:rPr>
            </a:br>
            <a:r>
              <a:rPr lang="en-US" sz="1300" b="1" err="1">
                <a:solidFill>
                  <a:srgbClr val="00345E"/>
                </a:solidFill>
                <a:latin typeface="Times New Roman" panose="02020603050405020304" pitchFamily="18" charset="0"/>
                <a:cs typeface="Times New Roman" panose="02020603050405020304" pitchFamily="18" charset="0"/>
              </a:rPr>
              <a:t>статьи</a:t>
            </a:r>
            <a:r>
              <a:rPr lang="ru-RU" sz="1300" b="1">
                <a:solidFill>
                  <a:srgbClr val="00345E"/>
                </a:solidFill>
                <a:latin typeface="Times New Roman" panose="02020603050405020304" pitchFamily="18" charset="0"/>
                <a:cs typeface="Times New Roman" panose="02020603050405020304" pitchFamily="18" charset="0"/>
              </a:rPr>
              <a:t> 7.30.1 КоАП</a:t>
            </a:r>
            <a:r>
              <a:rPr lang="en-US" sz="1300" b="1">
                <a:solidFill>
                  <a:srgbClr val="00345E"/>
                </a:solidFill>
                <a:latin typeface="Times New Roman" panose="02020603050405020304" pitchFamily="18" charset="0"/>
                <a:cs typeface="Times New Roman" panose="02020603050405020304" pitchFamily="18" charset="0"/>
              </a:rPr>
              <a:t>,</a:t>
            </a:r>
          </a:p>
          <a:p>
            <a:endParaRPr lang="ru-RU" sz="1300" b="1">
              <a:solidFill>
                <a:srgbClr val="00345E"/>
              </a:solidFill>
              <a:latin typeface="Times New Roman" panose="02020603050405020304" pitchFamily="18" charset="0"/>
              <a:cs typeface="Times New Roman" panose="02020603050405020304" pitchFamily="18" charset="0"/>
            </a:endParaRPr>
          </a:p>
          <a:p>
            <a:r>
              <a:rPr lang="en-US" sz="1300" b="1" err="1">
                <a:solidFill>
                  <a:srgbClr val="00345E"/>
                </a:solidFill>
                <a:latin typeface="Times New Roman" panose="02020603050405020304" pitchFamily="18" charset="0"/>
                <a:cs typeface="Times New Roman" panose="02020603050405020304" pitchFamily="18" charset="0"/>
              </a:rPr>
              <a:t>либо</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неразмещение</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информации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документов</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в</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нарушение</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порядка</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установленного</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законодательством</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Российской</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Федерации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иными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нормативными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правовыми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актами</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о</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контрактной</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системе</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в</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сфере</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закупок</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за</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исключением</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случаев</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предусмотренных</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частями</a:t>
            </a:r>
            <a:r>
              <a:rPr lang="en-US" sz="1300" b="1">
                <a:solidFill>
                  <a:srgbClr val="00345E"/>
                </a:solidFill>
                <a:latin typeface="Times New Roman" panose="02020603050405020304" pitchFamily="18" charset="0"/>
                <a:cs typeface="Times New Roman" panose="02020603050405020304" pitchFamily="18" charset="0"/>
              </a:rPr>
              <a:t> 1 </a:t>
            </a:r>
            <a:r>
              <a:rPr lang="en-US" sz="1300" b="1" err="1">
                <a:solidFill>
                  <a:srgbClr val="00345E"/>
                </a:solidFill>
                <a:latin typeface="Times New Roman" panose="02020603050405020304" pitchFamily="18" charset="0"/>
                <a:cs typeface="Times New Roman" panose="02020603050405020304" pitchFamily="18" charset="0"/>
              </a:rPr>
              <a:t>и</a:t>
            </a:r>
            <a:r>
              <a:rPr lang="en-US" sz="1300" b="1">
                <a:solidFill>
                  <a:srgbClr val="00345E"/>
                </a:solidFill>
                <a:latin typeface="Times New Roman" panose="02020603050405020304" pitchFamily="18" charset="0"/>
                <a:cs typeface="Times New Roman" panose="02020603050405020304" pitchFamily="18" charset="0"/>
              </a:rPr>
              <a:t> 9 </a:t>
            </a:r>
            <a:r>
              <a:rPr lang="ru-RU" sz="1300" b="1">
                <a:solidFill>
                  <a:srgbClr val="00345E"/>
                </a:solidFill>
                <a:latin typeface="Times New Roman" panose="02020603050405020304" pitchFamily="18" charset="0"/>
                <a:cs typeface="Times New Roman" panose="02020603050405020304" pitchFamily="18" charset="0"/>
              </a:rPr>
              <a:t>7.30.1 КоАП</a:t>
            </a:r>
          </a:p>
          <a:p>
            <a:r>
              <a:rPr lang="ru-RU" sz="1300" b="1">
                <a:solidFill>
                  <a:srgbClr val="00345E"/>
                </a:solidFill>
                <a:latin typeface="Times New Roman" panose="02020603050405020304" pitchFamily="18" charset="0"/>
                <a:cs typeface="Times New Roman" panose="02020603050405020304" pitchFamily="18" charset="0"/>
              </a:rPr>
              <a:t/>
            </a:r>
            <a:br>
              <a:rPr lang="ru-RU" sz="1300" b="1">
                <a:solidFill>
                  <a:srgbClr val="00345E"/>
                </a:solidFill>
                <a:latin typeface="Times New Roman" panose="02020603050405020304" pitchFamily="18" charset="0"/>
                <a:cs typeface="Times New Roman" panose="02020603050405020304" pitchFamily="18" charset="0"/>
              </a:rPr>
            </a:br>
            <a:r>
              <a:rPr lang="en-US" sz="1300" i="1" err="1">
                <a:solidFill>
                  <a:srgbClr val="00345E"/>
                </a:solidFill>
                <a:latin typeface="Times New Roman" panose="02020603050405020304" pitchFamily="18" charset="0"/>
                <a:cs typeface="Times New Roman" panose="02020603050405020304" pitchFamily="18" charset="0"/>
              </a:rPr>
              <a:t>влечет</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предупреждение</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или</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наложение</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административного</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штрафа</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на</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должностных</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лиц</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в</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размере</a:t>
            </a:r>
            <a:r>
              <a:rPr lang="ru-RU" sz="1300" i="1">
                <a:solidFill>
                  <a:srgbClr val="00345E"/>
                </a:solidFill>
                <a:latin typeface="Times New Roman" panose="02020603050405020304" pitchFamily="18" charset="0"/>
                <a:cs typeface="Times New Roman" panose="02020603050405020304" pitchFamily="18" charset="0"/>
              </a:rPr>
              <a:t/>
            </a:r>
            <a:br>
              <a:rPr lang="ru-RU" sz="1300" i="1">
                <a:solidFill>
                  <a:srgbClr val="00345E"/>
                </a:solidFill>
                <a:latin typeface="Times New Roman" panose="02020603050405020304" pitchFamily="18" charset="0"/>
                <a:cs typeface="Times New Roman" panose="02020603050405020304" pitchFamily="18" charset="0"/>
              </a:rPr>
            </a:br>
            <a:r>
              <a:rPr lang="en-US" sz="1300" i="1" err="1">
                <a:solidFill>
                  <a:srgbClr val="00345E"/>
                </a:solidFill>
                <a:latin typeface="Times New Roman" panose="02020603050405020304" pitchFamily="18" charset="0"/>
                <a:cs typeface="Times New Roman" panose="02020603050405020304" pitchFamily="18" charset="0"/>
              </a:rPr>
              <a:t>от</a:t>
            </a:r>
            <a:r>
              <a:rPr lang="ru-RU"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трех</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тысяч</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до</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десяти</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тысяч</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рублей</a:t>
            </a:r>
            <a:endParaRPr lang="en-US" sz="1300" i="1">
              <a:solidFill>
                <a:srgbClr val="00345E"/>
              </a:solidFill>
              <a:latin typeface="Times New Roman" panose="02020603050405020304" pitchFamily="18" charset="0"/>
              <a:cs typeface="Times New Roman" panose="02020603050405020304" pitchFamily="18" charset="0"/>
            </a:endParaRPr>
          </a:p>
          <a:p>
            <a:r>
              <a:rPr lang="en-US" sz="1300" i="1">
                <a:solidFill>
                  <a:srgbClr val="00345E"/>
                </a:solidFill>
                <a:latin typeface="Times New Roman" panose="02020603050405020304" pitchFamily="18" charset="0"/>
                <a:cs typeface="Times New Roman" panose="02020603050405020304" pitchFamily="18" charset="0"/>
              </a:rPr>
              <a:t>*</a:t>
            </a:r>
            <a:r>
              <a:rPr lang="en-US" sz="1300" i="1" err="1">
                <a:solidFill>
                  <a:srgbClr val="00345E"/>
                </a:solidFill>
                <a:latin typeface="Times New Roman" panose="02020603050405020304" pitchFamily="18" charset="0"/>
                <a:cs typeface="Times New Roman" panose="02020603050405020304" pitchFamily="18" charset="0"/>
              </a:rPr>
              <a:t>Часть</a:t>
            </a:r>
            <a:r>
              <a:rPr lang="en-US" sz="1300" i="1">
                <a:solidFill>
                  <a:srgbClr val="00345E"/>
                </a:solidFill>
                <a:latin typeface="Times New Roman" panose="02020603050405020304" pitchFamily="18" charset="0"/>
                <a:cs typeface="Times New Roman" panose="02020603050405020304" pitchFamily="18" charset="0"/>
              </a:rPr>
              <a:t> 1 </a:t>
            </a:r>
            <a:r>
              <a:rPr lang="en-US" sz="1300" i="1" err="1">
                <a:solidFill>
                  <a:srgbClr val="00345E"/>
                </a:solidFill>
                <a:latin typeface="Times New Roman" panose="02020603050405020304" pitchFamily="18" charset="0"/>
                <a:cs typeface="Times New Roman" panose="02020603050405020304" pitchFamily="18" charset="0"/>
              </a:rPr>
              <a:t>статьи</a:t>
            </a:r>
            <a:r>
              <a:rPr lang="en-US" sz="1300" i="1">
                <a:solidFill>
                  <a:srgbClr val="00345E"/>
                </a:solidFill>
                <a:latin typeface="Times New Roman" panose="02020603050405020304" pitchFamily="18" charset="0"/>
                <a:cs typeface="Times New Roman" panose="02020603050405020304" pitchFamily="18" charset="0"/>
              </a:rPr>
              <a:t> 7.30.1</a:t>
            </a:r>
            <a:r>
              <a:rPr lang="ru-RU" sz="1300" i="1">
                <a:solidFill>
                  <a:srgbClr val="00345E"/>
                </a:solidFill>
                <a:latin typeface="Times New Roman" panose="02020603050405020304" pitchFamily="18" charset="0"/>
                <a:cs typeface="Times New Roman" panose="02020603050405020304" pitchFamily="18" charset="0"/>
              </a:rPr>
              <a:t> </a:t>
            </a:r>
            <a:r>
              <a:rPr lang="ru-RU" sz="1200" i="1">
                <a:solidFill>
                  <a:srgbClr val="00345E"/>
                </a:solidFill>
                <a:latin typeface="Times New Roman" panose="02020603050405020304" pitchFamily="18" charset="0"/>
                <a:cs typeface="Times New Roman" panose="02020603050405020304" pitchFamily="18" charset="0"/>
              </a:rPr>
              <a:t>КоАП</a:t>
            </a:r>
            <a:r>
              <a:rPr lang="en-US" sz="1300" i="1">
                <a:solidFill>
                  <a:srgbClr val="00345E"/>
                </a:solidFill>
                <a:latin typeface="Times New Roman" panose="02020603050405020304" pitchFamily="18" charset="0"/>
                <a:cs typeface="Times New Roman" panose="02020603050405020304" pitchFamily="18" charset="0"/>
              </a:rPr>
              <a:t> - </a:t>
            </a:r>
            <a:r>
              <a:rPr lang="en-US" sz="1300" i="1" err="1">
                <a:solidFill>
                  <a:srgbClr val="00345E"/>
                </a:solidFill>
                <a:latin typeface="Times New Roman" panose="02020603050405020304" pitchFamily="18" charset="0"/>
                <a:cs typeface="Times New Roman" panose="02020603050405020304" pitchFamily="18" charset="0"/>
              </a:rPr>
              <a:t>план-графики</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Часть</a:t>
            </a:r>
            <a:r>
              <a:rPr lang="en-US" sz="1300" i="1">
                <a:solidFill>
                  <a:srgbClr val="00345E"/>
                </a:solidFill>
                <a:latin typeface="Times New Roman" panose="02020603050405020304" pitchFamily="18" charset="0"/>
                <a:cs typeface="Times New Roman" panose="02020603050405020304" pitchFamily="18" charset="0"/>
              </a:rPr>
              <a:t> 2 </a:t>
            </a:r>
            <a:r>
              <a:rPr lang="en-US" sz="1300" i="1" err="1">
                <a:solidFill>
                  <a:srgbClr val="00345E"/>
                </a:solidFill>
                <a:latin typeface="Times New Roman" panose="02020603050405020304" pitchFamily="18" charset="0"/>
                <a:cs typeface="Times New Roman" panose="02020603050405020304" pitchFamily="18" charset="0"/>
              </a:rPr>
              <a:t>статьи</a:t>
            </a:r>
            <a:r>
              <a:rPr lang="en-US" sz="1300" i="1">
                <a:solidFill>
                  <a:srgbClr val="00345E"/>
                </a:solidFill>
                <a:latin typeface="Times New Roman" panose="02020603050405020304" pitchFamily="18" charset="0"/>
                <a:cs typeface="Times New Roman" panose="02020603050405020304" pitchFamily="18" charset="0"/>
              </a:rPr>
              <a:t> 7.30.1 </a:t>
            </a:r>
            <a:r>
              <a:rPr lang="ru-RU" sz="1400" i="1">
                <a:solidFill>
                  <a:srgbClr val="00345E"/>
                </a:solidFill>
                <a:latin typeface="Times New Roman" panose="02020603050405020304" pitchFamily="18" charset="0"/>
                <a:cs typeface="Times New Roman" panose="02020603050405020304" pitchFamily="18" charset="0"/>
              </a:rPr>
              <a:t>КоАП </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нормирование</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Часть</a:t>
            </a:r>
            <a:r>
              <a:rPr lang="en-US" sz="1300" i="1">
                <a:solidFill>
                  <a:srgbClr val="00345E"/>
                </a:solidFill>
                <a:latin typeface="Times New Roman" panose="02020603050405020304" pitchFamily="18" charset="0"/>
                <a:cs typeface="Times New Roman" panose="02020603050405020304" pitchFamily="18" charset="0"/>
              </a:rPr>
              <a:t> 9 </a:t>
            </a:r>
            <a:r>
              <a:rPr lang="en-US" sz="1300" i="1" err="1">
                <a:solidFill>
                  <a:srgbClr val="00345E"/>
                </a:solidFill>
                <a:latin typeface="Times New Roman" panose="02020603050405020304" pitchFamily="18" charset="0"/>
                <a:cs typeface="Times New Roman" panose="02020603050405020304" pitchFamily="18" charset="0"/>
              </a:rPr>
              <a:t>статьи</a:t>
            </a:r>
            <a:r>
              <a:rPr lang="en-US" sz="1300" i="1">
                <a:solidFill>
                  <a:srgbClr val="00345E"/>
                </a:solidFill>
                <a:latin typeface="Times New Roman" panose="02020603050405020304" pitchFamily="18" charset="0"/>
                <a:cs typeface="Times New Roman" panose="02020603050405020304" pitchFamily="18" charset="0"/>
              </a:rPr>
              <a:t> 7.30.1</a:t>
            </a:r>
            <a:r>
              <a:rPr lang="ru-RU" sz="1300" i="1">
                <a:solidFill>
                  <a:srgbClr val="00345E"/>
                </a:solidFill>
                <a:latin typeface="Times New Roman" panose="02020603050405020304" pitchFamily="18" charset="0"/>
                <a:cs typeface="Times New Roman" panose="02020603050405020304" pitchFamily="18" charset="0"/>
              </a:rPr>
              <a:t> </a:t>
            </a:r>
            <a:r>
              <a:rPr lang="ru-RU" sz="1400" i="1">
                <a:solidFill>
                  <a:srgbClr val="00345E"/>
                </a:solidFill>
                <a:latin typeface="Times New Roman" panose="02020603050405020304" pitchFamily="18" charset="0"/>
                <a:cs typeface="Times New Roman" panose="02020603050405020304" pitchFamily="18" charset="0"/>
              </a:rPr>
              <a:t>КоАП</a:t>
            </a:r>
            <a:r>
              <a:rPr lang="ru-RU" sz="1300" i="1">
                <a:solidFill>
                  <a:srgbClr val="00345E"/>
                </a:solidFill>
                <a:latin typeface="Times New Roman" panose="02020603050405020304" pitchFamily="18" charset="0"/>
                <a:cs typeface="Times New Roman" panose="02020603050405020304" pitchFamily="18" charset="0"/>
              </a:rPr>
              <a:t> </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порядок</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и</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сроки</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размещения</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в</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реестрах</a:t>
            </a:r>
            <a:endParaRPr lang="en-US" sz="1300" i="1">
              <a:solidFill>
                <a:srgbClr val="00345E"/>
              </a:solidFill>
              <a:latin typeface="Times New Roman" panose="02020603050405020304" pitchFamily="18" charset="0"/>
              <a:cs typeface="Times New Roman" panose="02020603050405020304" pitchFamily="18" charset="0"/>
            </a:endParaRPr>
          </a:p>
          <a:p>
            <a:endParaRPr lang="ru-RU" sz="1300" b="1">
              <a:solidFill>
                <a:srgbClr val="00345E"/>
              </a:solidFill>
              <a:latin typeface="Times New Roman" panose="02020603050405020304" pitchFamily="18" charset="0"/>
              <a:cs typeface="Times New Roman" panose="02020603050405020304" pitchFamily="18" charset="0"/>
            </a:endParaRPr>
          </a:p>
          <a:p>
            <a:endParaRPr lang="ru-RU" sz="1300" b="1">
              <a:solidFill>
                <a:srgbClr val="00345E"/>
              </a:solidFill>
              <a:latin typeface="Times New Roman" panose="02020603050405020304" pitchFamily="18" charset="0"/>
              <a:cs typeface="Times New Roman" panose="02020603050405020304" pitchFamily="18" charset="0"/>
            </a:endParaRPr>
          </a:p>
          <a:p>
            <a:r>
              <a:rPr lang="en-US" sz="1300" b="1" err="1">
                <a:solidFill>
                  <a:srgbClr val="00345E"/>
                </a:solidFill>
                <a:latin typeface="Times New Roman" panose="02020603050405020304" pitchFamily="18" charset="0"/>
                <a:cs typeface="Times New Roman" panose="02020603050405020304" pitchFamily="18" charset="0"/>
              </a:rPr>
              <a:t>После</a:t>
            </a:r>
            <a:r>
              <a:rPr lang="en-US" sz="1300" b="1">
                <a:solidFill>
                  <a:srgbClr val="00345E"/>
                </a:solidFill>
                <a:latin typeface="Times New Roman" panose="02020603050405020304" pitchFamily="18" charset="0"/>
                <a:cs typeface="Times New Roman" panose="02020603050405020304" pitchFamily="18" charset="0"/>
              </a:rPr>
              <a:t> 01.03.2025</a:t>
            </a:r>
            <a:r>
              <a:rPr lang="ru-RU" sz="1300" b="1">
                <a:solidFill>
                  <a:srgbClr val="00345E"/>
                </a:solidFill>
                <a:latin typeface="Times New Roman" panose="02020603050405020304" pitchFamily="18" charset="0"/>
                <a:cs typeface="Times New Roman" panose="02020603050405020304" pitchFamily="18" charset="0"/>
              </a:rPr>
              <a:t> </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Часть</a:t>
            </a:r>
            <a:r>
              <a:rPr lang="en-US" sz="1300" b="1">
                <a:solidFill>
                  <a:srgbClr val="00345E"/>
                </a:solidFill>
                <a:latin typeface="Times New Roman" panose="02020603050405020304" pitchFamily="18" charset="0"/>
                <a:cs typeface="Times New Roman" panose="02020603050405020304" pitchFamily="18" charset="0"/>
              </a:rPr>
              <a:t> </a:t>
            </a:r>
            <a:r>
              <a:rPr lang="ru-RU" sz="1300" b="1">
                <a:solidFill>
                  <a:srgbClr val="00345E"/>
                </a:solidFill>
                <a:latin typeface="Times New Roman" panose="02020603050405020304" pitchFamily="18" charset="0"/>
                <a:cs typeface="Times New Roman" panose="02020603050405020304" pitchFamily="18" charset="0"/>
              </a:rPr>
              <a:t>6</a:t>
            </a:r>
            <a:r>
              <a:rPr lang="en-US" sz="1300" b="1">
                <a:solidFill>
                  <a:srgbClr val="00345E"/>
                </a:solidFill>
                <a:latin typeface="Times New Roman" panose="02020603050405020304" pitchFamily="18" charset="0"/>
                <a:cs typeface="Times New Roman" panose="02020603050405020304" pitchFamily="18" charset="0"/>
              </a:rPr>
              <a:t> </a:t>
            </a:r>
            <a:r>
              <a:rPr lang="en-US" sz="1300" b="1" err="1">
                <a:solidFill>
                  <a:srgbClr val="00345E"/>
                </a:solidFill>
                <a:latin typeface="Times New Roman" panose="02020603050405020304" pitchFamily="18" charset="0"/>
                <a:cs typeface="Times New Roman" panose="02020603050405020304" pitchFamily="18" charset="0"/>
              </a:rPr>
              <a:t>статьи</a:t>
            </a:r>
            <a:r>
              <a:rPr lang="en-US" sz="1300" b="1">
                <a:solidFill>
                  <a:srgbClr val="00345E"/>
                </a:solidFill>
                <a:latin typeface="Times New Roman" panose="02020603050405020304" pitchFamily="18" charset="0"/>
                <a:cs typeface="Times New Roman" panose="02020603050405020304" pitchFamily="18" charset="0"/>
              </a:rPr>
              <a:t> 7.30.1</a:t>
            </a:r>
            <a:r>
              <a:rPr lang="ru-RU" sz="1300" b="1">
                <a:solidFill>
                  <a:srgbClr val="00345E"/>
                </a:solidFill>
                <a:latin typeface="Times New Roman" panose="02020603050405020304" pitchFamily="18" charset="0"/>
                <a:cs typeface="Times New Roman" panose="02020603050405020304" pitchFamily="18" charset="0"/>
              </a:rPr>
              <a:t> КоАП</a:t>
            </a:r>
            <a:endParaRPr lang="en-US" sz="1300" b="1">
              <a:solidFill>
                <a:srgbClr val="00345E"/>
              </a:solidFill>
              <a:latin typeface="Times New Roman" panose="02020603050405020304" pitchFamily="18" charset="0"/>
              <a:cs typeface="Times New Roman" panose="02020603050405020304" pitchFamily="18" charset="0"/>
            </a:endParaRPr>
          </a:p>
          <a:p>
            <a:endParaRPr lang="ru-RU" sz="1300" b="1">
              <a:solidFill>
                <a:srgbClr val="00345E"/>
              </a:solidFill>
              <a:latin typeface="Times New Roman" panose="02020603050405020304" pitchFamily="18" charset="0"/>
              <a:cs typeface="Times New Roman" panose="02020603050405020304" pitchFamily="18" charset="0"/>
            </a:endParaRPr>
          </a:p>
          <a:p>
            <a:pPr hangingPunct="0">
              <a:lnSpc>
                <a:spcPts val="2313"/>
              </a:lnSpc>
            </a:pPr>
            <a:r>
              <a:rPr lang="en-US" sz="1300" b="1">
                <a:solidFill>
                  <a:srgbClr val="00345E"/>
                </a:solidFill>
                <a:latin typeface="Times New Roman" panose="02020603050405020304" pitchFamily="18" charset="0"/>
                <a:cs typeface="Times New Roman" panose="02020603050405020304" pitchFamily="18" charset="0"/>
              </a:rPr>
              <a:t>Действия, предусмотренные частью 5 статьи</a:t>
            </a:r>
            <a:r>
              <a:rPr lang="ru-RU" sz="1300" b="1">
                <a:solidFill>
                  <a:srgbClr val="00345E"/>
                </a:solidFill>
                <a:latin typeface="Times New Roman" panose="02020603050405020304" pitchFamily="18" charset="0"/>
                <a:cs typeface="Times New Roman" panose="02020603050405020304" pitchFamily="18" charset="0"/>
              </a:rPr>
              <a:t> 7.30.1 КоАП</a:t>
            </a:r>
            <a:r>
              <a:rPr lang="en-US" sz="1300" b="1">
                <a:solidFill>
                  <a:srgbClr val="00345E"/>
                </a:solidFill>
                <a:latin typeface="Times New Roman" panose="02020603050405020304" pitchFamily="18" charset="0"/>
                <a:cs typeface="Times New Roman" panose="02020603050405020304" pitchFamily="18" charset="0"/>
              </a:rPr>
              <a:t>, повлекшие необоснованное ограничение количества</a:t>
            </a:r>
            <a:r>
              <a:rPr lang="ru-RU" sz="1300" b="1">
                <a:solidFill>
                  <a:srgbClr val="00345E"/>
                </a:solidFill>
                <a:latin typeface="Times New Roman" panose="02020603050405020304" pitchFamily="18" charset="0"/>
                <a:cs typeface="Times New Roman" panose="02020603050405020304" pitchFamily="18" charset="0"/>
              </a:rPr>
              <a:t> </a:t>
            </a:r>
            <a:r>
              <a:rPr lang="en-US" sz="1300" b="1">
                <a:solidFill>
                  <a:srgbClr val="00345E"/>
                </a:solidFill>
                <a:latin typeface="Times New Roman" panose="02020603050405020304" pitchFamily="18" charset="0"/>
                <a:cs typeface="Times New Roman" panose="02020603050405020304" pitchFamily="18" charset="0"/>
              </a:rPr>
              <a:t>участников</a:t>
            </a:r>
            <a:r>
              <a:rPr lang="ru-RU" sz="1300" b="1">
                <a:solidFill>
                  <a:srgbClr val="00345E"/>
                </a:solidFill>
                <a:latin typeface="Times New Roman" panose="02020603050405020304" pitchFamily="18" charset="0"/>
                <a:cs typeface="Times New Roman" panose="02020603050405020304" pitchFamily="18" charset="0"/>
              </a:rPr>
              <a:t> </a:t>
            </a:r>
            <a:r>
              <a:rPr lang="en-US" sz="1300" b="1">
                <a:solidFill>
                  <a:srgbClr val="00345E"/>
                </a:solidFill>
                <a:latin typeface="Times New Roman" panose="02020603050405020304" pitchFamily="18" charset="0"/>
                <a:cs typeface="Times New Roman" panose="02020603050405020304" pitchFamily="18" charset="0"/>
              </a:rPr>
              <a:t>закупки </a:t>
            </a:r>
            <a:r>
              <a:rPr lang="ru-RU" sz="1300"/>
              <a:t/>
            </a:r>
            <a:br>
              <a:rPr lang="ru-RU" sz="1300"/>
            </a:br>
            <a:endParaRPr lang="ru-RU" sz="1300"/>
          </a:p>
          <a:p>
            <a:pPr>
              <a:lnSpc>
                <a:spcPts val="2313"/>
              </a:lnSpc>
            </a:pPr>
            <a:r>
              <a:rPr lang="en-US" sz="1300" i="1" err="1">
                <a:solidFill>
                  <a:srgbClr val="00345E"/>
                </a:solidFill>
                <a:latin typeface="Times New Roman" panose="02020603050405020304" pitchFamily="18" charset="0"/>
                <a:cs typeface="Times New Roman" panose="02020603050405020304" pitchFamily="18" charset="0"/>
              </a:rPr>
              <a:t>влекут</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наложение</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административного</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штрафа</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на</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должностных</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лиц</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в</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размере</a:t>
            </a:r>
            <a:r>
              <a:rPr lang="en-US" sz="1300" i="1">
                <a:solidFill>
                  <a:srgbClr val="00345E"/>
                </a:solidFill>
                <a:latin typeface="Times New Roman" panose="02020603050405020304" pitchFamily="18" charset="0"/>
                <a:cs typeface="Times New Roman" panose="02020603050405020304" pitchFamily="18" charset="0"/>
              </a:rPr>
              <a:t> 1 </a:t>
            </a:r>
            <a:r>
              <a:rPr lang="en-US" sz="1300" i="1" err="1">
                <a:solidFill>
                  <a:srgbClr val="00345E"/>
                </a:solidFill>
                <a:latin typeface="Times New Roman" panose="02020603050405020304" pitchFamily="18" charset="0"/>
                <a:cs typeface="Times New Roman" panose="02020603050405020304" pitchFamily="18" charset="0"/>
              </a:rPr>
              <a:t>процента</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начальной</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максимальной</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цены</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контракта</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но</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не</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менее</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десяти</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тысяч</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и</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не</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более</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пятидесяти</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тысяч</a:t>
            </a:r>
            <a:r>
              <a:rPr lang="en-US" sz="1300" i="1">
                <a:solidFill>
                  <a:srgbClr val="00345E"/>
                </a:solidFill>
                <a:latin typeface="Times New Roman" panose="02020603050405020304" pitchFamily="18" charset="0"/>
                <a:cs typeface="Times New Roman" panose="02020603050405020304" pitchFamily="18" charset="0"/>
              </a:rPr>
              <a:t> </a:t>
            </a:r>
            <a:r>
              <a:rPr lang="en-US" sz="1300" i="1" err="1">
                <a:solidFill>
                  <a:srgbClr val="00345E"/>
                </a:solidFill>
                <a:latin typeface="Times New Roman" panose="02020603050405020304" pitchFamily="18" charset="0"/>
                <a:cs typeface="Times New Roman" panose="02020603050405020304" pitchFamily="18" charset="0"/>
              </a:rPr>
              <a:t>рублей</a:t>
            </a:r>
            <a:endParaRPr lang="en-US" sz="1300" i="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73D5529A-D093-3821-9B8F-80192AD985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9132" y="727237"/>
            <a:ext cx="474888" cy="443736"/>
          </a:xfrm>
          <a:prstGeom prst="rect">
            <a:avLst/>
          </a:prstGeom>
        </p:spPr>
      </p:pic>
      <p:pic>
        <p:nvPicPr>
          <p:cNvPr id="23" name="Рисунок 22">
            <a:extLst>
              <a:ext uri="{FF2B5EF4-FFF2-40B4-BE49-F238E27FC236}">
                <a16:creationId xmlns:a16="http://schemas.microsoft.com/office/drawing/2014/main" xmlns="" id="{841E6F34-9E49-9C2F-69E9-22E3BCBF72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3592" y="3474620"/>
            <a:ext cx="474888" cy="443736"/>
          </a:xfrm>
          <a:prstGeom prst="rect">
            <a:avLst/>
          </a:prstGeom>
        </p:spPr>
      </p:pic>
      <p:pic>
        <p:nvPicPr>
          <p:cNvPr id="29" name="Рисунок 28">
            <a:extLst>
              <a:ext uri="{FF2B5EF4-FFF2-40B4-BE49-F238E27FC236}">
                <a16:creationId xmlns:a16="http://schemas.microsoft.com/office/drawing/2014/main" xmlns="" id="{30A24DC1-A09C-3A73-BE6D-298FC8C7D0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9132" y="2260142"/>
            <a:ext cx="474888" cy="443736"/>
          </a:xfrm>
          <a:prstGeom prst="rect">
            <a:avLst/>
          </a:prstGeom>
        </p:spPr>
      </p:pic>
      <p:pic>
        <p:nvPicPr>
          <p:cNvPr id="2" name="Рисунок 1">
            <a:extLst>
              <a:ext uri="{FF2B5EF4-FFF2-40B4-BE49-F238E27FC236}">
                <a16:creationId xmlns:a16="http://schemas.microsoft.com/office/drawing/2014/main" xmlns="" id="{17156B28-7104-CA4E-A033-42F84FDB0A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3592" y="5239064"/>
            <a:ext cx="474888" cy="443736"/>
          </a:xfrm>
          <a:prstGeom prst="rect">
            <a:avLst/>
          </a:prstGeom>
        </p:spPr>
      </p:pic>
    </p:spTree>
    <p:extLst>
      <p:ext uri="{BB962C8B-B14F-4D97-AF65-F5344CB8AC3E}">
        <p14:creationId xmlns:p14="http://schemas.microsoft.com/office/powerpoint/2010/main" val="19627525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F385E7B-AEC1-FA75-2F4E-A76901D18795}"/>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8A3F3E58-B63A-2B7A-BD46-FC6162B3C378}"/>
              </a:ext>
            </a:extLst>
          </p:cNvPr>
          <p:cNvPicPr>
            <a:picLocks noGrp="1" noRot="1" noMove="1" noResize="1" noEditPoints="1" noAdjustHandles="1" noChangeArrowheads="1" noChangeShapeType="1" noCrop="1"/>
          </p:cNvPicPr>
          <p:nvPr/>
        </p:nvPicPr>
        <p:blipFill>
          <a:blip r:embed="rId2"/>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C9ED5471-9EEB-AD7C-D4D8-D82E7696BC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8FBAB1AC-B139-BA77-4F5C-8770320A0A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EE755796-44EC-59BD-A025-AED409F0322A}"/>
              </a:ext>
            </a:extLst>
          </p:cNvPr>
          <p:cNvSpPr txBox="1"/>
          <p:nvPr/>
        </p:nvSpPr>
        <p:spPr>
          <a:xfrm>
            <a:off x="848920" y="194488"/>
            <a:ext cx="2956535" cy="3198311"/>
          </a:xfrm>
          <a:prstGeom prst="rect">
            <a:avLst/>
          </a:prstGeom>
          <a:noFill/>
        </p:spPr>
        <p:txBody>
          <a:bodyPr wrap="square" lIns="91440" tIns="45720" rIns="91440" bIns="45720">
            <a:spAutoFit/>
          </a:bodyPr>
          <a:lstStyle/>
          <a:p>
            <a:r>
              <a:rPr lang="en-US" sz="1600" err="1">
                <a:solidFill>
                  <a:srgbClr val="00345E"/>
                </a:solidFill>
                <a:latin typeface="Times New Roman" panose="02020603050405020304" pitchFamily="18" charset="0"/>
                <a:cs typeface="Times New Roman" panose="02020603050405020304" pitchFamily="18" charset="0"/>
              </a:rPr>
              <a:t>До</a:t>
            </a:r>
            <a:r>
              <a:rPr lang="en-US" sz="1600">
                <a:solidFill>
                  <a:srgbClr val="00345E"/>
                </a:solidFill>
                <a:latin typeface="Times New Roman" panose="02020603050405020304" pitchFamily="18" charset="0"/>
                <a:cs typeface="Times New Roman" panose="02020603050405020304" pitchFamily="18" charset="0"/>
              </a:rPr>
              <a:t> 01.03.2025</a:t>
            </a: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600" err="1">
                <a:solidFill>
                  <a:srgbClr val="00345E"/>
                </a:solidFill>
                <a:latin typeface="Times New Roman" panose="02020603050405020304" pitchFamily="18" charset="0"/>
                <a:cs typeface="Times New Roman" panose="02020603050405020304" pitchFamily="18" charset="0"/>
              </a:rPr>
              <a:t>Части</a:t>
            </a:r>
            <a:r>
              <a:rPr lang="en-US" sz="1600">
                <a:solidFill>
                  <a:srgbClr val="00345E"/>
                </a:solidFill>
                <a:latin typeface="Times New Roman" panose="02020603050405020304" pitchFamily="18" charset="0"/>
                <a:cs typeface="Times New Roman" panose="02020603050405020304" pitchFamily="18" charset="0"/>
              </a:rPr>
              <a:t> 2, 6, 7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7.30</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r>
              <a:rPr lang="en-US" sz="1600" i="1" err="1">
                <a:solidFill>
                  <a:srgbClr val="00345E"/>
                </a:solidFill>
                <a:latin typeface="Times New Roman" panose="02020603050405020304" pitchFamily="18" charset="0"/>
                <a:cs typeface="Times New Roman" panose="02020603050405020304" pitchFamily="18" charset="0"/>
              </a:rPr>
              <a:t>Неправомерный</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допуск</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отклонение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оценка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заявок</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определение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победителя</a:t>
            </a:r>
            <a:endParaRPr lang="en-US" sz="1600" i="1">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1B2727D8-78D7-3A21-C3AE-E7F24E2D10A3}"/>
              </a:ext>
            </a:extLst>
          </p:cNvPr>
          <p:cNvSpPr/>
          <p:nvPr/>
        </p:nvSpPr>
        <p:spPr>
          <a:xfrm>
            <a:off x="5064117" y="194488"/>
            <a:ext cx="6891838" cy="6338723"/>
          </a:xfrm>
          <a:prstGeom prst="rect">
            <a:avLst/>
          </a:prstGeom>
        </p:spPr>
        <p:txBody>
          <a:bodyPr wrap="square" lIns="91440" tIns="45720" rIns="91440" bIns="45720">
            <a:spAutoFit/>
          </a:bodyPr>
          <a:lstStyle/>
          <a:p>
            <a:r>
              <a:rPr lang="en-US" sz="1400" b="1" err="1">
                <a:solidFill>
                  <a:srgbClr val="00345E"/>
                </a:solidFill>
                <a:latin typeface="Times New Roman" panose="02020603050405020304" pitchFamily="18" charset="0"/>
                <a:cs typeface="Times New Roman" panose="02020603050405020304" pitchFamily="18" charset="0"/>
              </a:rPr>
              <a:t>После</a:t>
            </a:r>
            <a:r>
              <a:rPr lang="en-US" sz="1400" b="1">
                <a:solidFill>
                  <a:srgbClr val="00345E"/>
                </a:solidFill>
                <a:latin typeface="Times New Roman" panose="02020603050405020304" pitchFamily="18" charset="0"/>
                <a:cs typeface="Times New Roman" panose="02020603050405020304" pitchFamily="18" charset="0"/>
              </a:rPr>
              <a:t> 01.03.2025</a:t>
            </a:r>
            <a:r>
              <a:rPr lang="ru-RU" sz="1400" b="1">
                <a:solidFill>
                  <a:srgbClr val="00345E"/>
                </a:solidFill>
                <a:latin typeface="Times New Roman" panose="02020603050405020304" pitchFamily="18" charset="0"/>
                <a:cs typeface="Times New Roman" panose="02020603050405020304" pitchFamily="18" charset="0"/>
              </a:rPr>
              <a:t> </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7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7.30.1</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3363"/>
              </a:lnSpc>
            </a:pP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рассмотрению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оценке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заявки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закупке</a:t>
            </a:r>
            <a:r>
              <a:rPr lang="en-US" sz="1400" b="1">
                <a:solidFill>
                  <a:srgbClr val="00345E"/>
                </a:solidFill>
                <a:latin typeface="Times New Roman" panose="02020603050405020304" pitchFamily="18" charset="0"/>
                <a:cs typeface="Times New Roman" panose="02020603050405020304" pitchFamily="18" charset="0"/>
              </a:rPr>
              <a:t>,</a:t>
            </a: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3363"/>
              </a:lnSpc>
            </a:pP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отклонение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заявки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отстранение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участника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определении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поставщика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исполнителя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подрядчика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исполнителя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указанными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a:t>
            </a:r>
          </a:p>
          <a:p>
            <a:endParaRPr lang="ru-RU"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3363"/>
              </a:lnSpc>
            </a:pP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признание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заявки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соответствующей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осуществлении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требованиям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случае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если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такая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заявка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подлежит</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отклонению</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600" i="1" err="1">
                <a:solidFill>
                  <a:srgbClr val="00345E"/>
                </a:solidFill>
                <a:latin typeface="Times New Roman" panose="02020603050405020304" pitchFamily="18" charset="0"/>
                <a:cs typeface="Times New Roman" panose="02020603050405020304" pitchFamily="18" charset="0"/>
              </a:rPr>
              <a:t>влечет</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предупреждение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или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наложение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административного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штрафа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должностных</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лиц</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в</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размере</a:t>
            </a:r>
            <a:r>
              <a:rPr lang="en-US" sz="1600" i="1">
                <a:solidFill>
                  <a:srgbClr val="00345E"/>
                </a:solidFill>
                <a:latin typeface="Times New Roman" panose="02020603050405020304" pitchFamily="18" charset="0"/>
                <a:cs typeface="Times New Roman" panose="02020603050405020304" pitchFamily="18" charset="0"/>
              </a:rPr>
              <a:t> 1 </a:t>
            </a:r>
            <a:r>
              <a:rPr lang="en-US" sz="1600" i="1" err="1">
                <a:solidFill>
                  <a:srgbClr val="00345E"/>
                </a:solidFill>
                <a:latin typeface="Times New Roman" panose="02020603050405020304" pitchFamily="18" charset="0"/>
                <a:cs typeface="Times New Roman" panose="02020603050405020304" pitchFamily="18" charset="0"/>
              </a:rPr>
              <a:t>процента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начальной</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максимальной</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цены</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контракта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менее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пяти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более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тридцати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рублей</a:t>
            </a:r>
            <a:r>
              <a:rPr lang="en-US" sz="1600" i="1">
                <a:solidFill>
                  <a:srgbClr val="00345E"/>
                </a:solidFill>
                <a:latin typeface="Times New Roman" panose="02020603050405020304" pitchFamily="18" charset="0"/>
                <a:cs typeface="Times New Roman" panose="02020603050405020304" pitchFamily="18" charset="0"/>
              </a:rPr>
              <a:t>.</a:t>
            </a:r>
          </a:p>
        </p:txBody>
      </p:sp>
      <p:pic>
        <p:nvPicPr>
          <p:cNvPr id="22" name="Рисунок 21">
            <a:extLst>
              <a:ext uri="{FF2B5EF4-FFF2-40B4-BE49-F238E27FC236}">
                <a16:creationId xmlns:a16="http://schemas.microsoft.com/office/drawing/2014/main" xmlns="" id="{9279E3F0-17CD-33F3-F682-3A1A07BE88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679" y="705064"/>
            <a:ext cx="474888" cy="443736"/>
          </a:xfrm>
          <a:prstGeom prst="rect">
            <a:avLst/>
          </a:prstGeom>
        </p:spPr>
      </p:pic>
      <p:pic>
        <p:nvPicPr>
          <p:cNvPr id="23" name="Рисунок 22">
            <a:extLst>
              <a:ext uri="{FF2B5EF4-FFF2-40B4-BE49-F238E27FC236}">
                <a16:creationId xmlns:a16="http://schemas.microsoft.com/office/drawing/2014/main" xmlns="" id="{441D723B-BC5A-F8FE-8F80-A827186542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679" y="4484581"/>
            <a:ext cx="474888" cy="443736"/>
          </a:xfrm>
          <a:prstGeom prst="rect">
            <a:avLst/>
          </a:prstGeom>
        </p:spPr>
      </p:pic>
      <p:pic>
        <p:nvPicPr>
          <p:cNvPr id="29" name="Рисунок 28">
            <a:extLst>
              <a:ext uri="{FF2B5EF4-FFF2-40B4-BE49-F238E27FC236}">
                <a16:creationId xmlns:a16="http://schemas.microsoft.com/office/drawing/2014/main" xmlns="" id="{FF6AE64F-42F1-9728-2F2C-4909BB6C11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9449" y="2308020"/>
            <a:ext cx="474888" cy="443736"/>
          </a:xfrm>
          <a:prstGeom prst="rect">
            <a:avLst/>
          </a:prstGeom>
        </p:spPr>
      </p:pic>
    </p:spTree>
    <p:extLst>
      <p:ext uri="{BB962C8B-B14F-4D97-AF65-F5344CB8AC3E}">
        <p14:creationId xmlns:p14="http://schemas.microsoft.com/office/powerpoint/2010/main" val="3532420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17B7457-9537-634D-E074-162CDD170273}"/>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42A8F2D4-0C57-6E62-FABB-DE66684BE769}"/>
              </a:ext>
            </a:extLst>
          </p:cNvPr>
          <p:cNvPicPr>
            <a:picLocks noGrp="1" noRot="1" noMove="1" noResize="1" noEditPoints="1" noAdjustHandles="1" noChangeArrowheads="1" noChangeShapeType="1" noCrop="1"/>
          </p:cNvPicPr>
          <p:nvPr/>
        </p:nvPicPr>
        <p:blipFill>
          <a:blip r:embed="rId2"/>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30AF3200-42EF-0198-605D-A34C1711E9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59E13256-05F2-53F4-6BD4-EE1615E168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2C1A6432-611D-7A64-5A41-DD70B5A1C087}"/>
              </a:ext>
            </a:extLst>
          </p:cNvPr>
          <p:cNvSpPr txBox="1"/>
          <p:nvPr/>
        </p:nvSpPr>
        <p:spPr>
          <a:xfrm>
            <a:off x="848920" y="194488"/>
            <a:ext cx="3707582" cy="5310043"/>
          </a:xfrm>
          <a:prstGeom prst="rect">
            <a:avLst/>
          </a:prstGeom>
          <a:noFill/>
        </p:spPr>
        <p:txBody>
          <a:bodyPr wrap="square" lIns="91440" tIns="45720" rIns="91440" bIns="45720">
            <a:spAutoFit/>
          </a:bodyPr>
          <a:lstStyle/>
          <a:p>
            <a:r>
              <a:rPr lang="en-US" sz="1600" err="1">
                <a:solidFill>
                  <a:srgbClr val="00345E"/>
                </a:solidFill>
                <a:latin typeface="Times New Roman" panose="02020603050405020304" pitchFamily="18" charset="0"/>
                <a:cs typeface="Times New Roman" panose="02020603050405020304" pitchFamily="18" charset="0"/>
              </a:rPr>
              <a:t>До</a:t>
            </a:r>
            <a:r>
              <a:rPr lang="en-US" sz="1600">
                <a:solidFill>
                  <a:srgbClr val="00345E"/>
                </a:solidFill>
                <a:latin typeface="Times New Roman" panose="02020603050405020304" pitchFamily="18" charset="0"/>
                <a:cs typeface="Times New Roman" panose="02020603050405020304" pitchFamily="18" charset="0"/>
              </a:rPr>
              <a:t> 01.03.2025</a:t>
            </a:r>
          </a:p>
          <a:p>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600" err="1">
                <a:solidFill>
                  <a:srgbClr val="00345E"/>
                </a:solidFill>
                <a:latin typeface="Times New Roman" panose="02020603050405020304" pitchFamily="18" charset="0"/>
                <a:cs typeface="Times New Roman" panose="02020603050405020304" pitchFamily="18" charset="0"/>
              </a:rPr>
              <a:t>Части</a:t>
            </a:r>
            <a:r>
              <a:rPr lang="en-US" sz="1600">
                <a:solidFill>
                  <a:srgbClr val="00345E"/>
                </a:solidFill>
                <a:latin typeface="Times New Roman" panose="02020603050405020304" pitchFamily="18" charset="0"/>
                <a:cs typeface="Times New Roman" panose="02020603050405020304" pitchFamily="18" charset="0"/>
              </a:rPr>
              <a:t> 1 </a:t>
            </a:r>
            <a:r>
              <a:rPr lang="en-US" sz="1600" err="1">
                <a:solidFill>
                  <a:srgbClr val="00345E"/>
                </a:solidFill>
                <a:latin typeface="Times New Roman" panose="02020603050405020304" pitchFamily="18" charset="0"/>
                <a:cs typeface="Times New Roman" panose="02020603050405020304" pitchFamily="18" charset="0"/>
              </a:rPr>
              <a:t>и</a:t>
            </a:r>
            <a:r>
              <a:rPr lang="en-US" sz="1600">
                <a:solidFill>
                  <a:srgbClr val="00345E"/>
                </a:solidFill>
                <a:latin typeface="Times New Roman" panose="02020603050405020304" pitchFamily="18" charset="0"/>
                <a:cs typeface="Times New Roman" panose="02020603050405020304" pitchFamily="18" charset="0"/>
              </a:rPr>
              <a:t> 2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7.31.1</a:t>
            </a:r>
            <a:r>
              <a:rPr lang="ru-RU" sz="1600">
                <a:solidFill>
                  <a:srgbClr val="00345E"/>
                </a:solidFill>
                <a:latin typeface="Times New Roman" panose="02020603050405020304" pitchFamily="18" charset="0"/>
                <a:cs typeface="Times New Roman" panose="02020603050405020304" pitchFamily="18" charset="0"/>
              </a:rPr>
              <a:t> КоАП</a:t>
            </a:r>
          </a:p>
          <a:p>
            <a:pPr>
              <a:lnSpc>
                <a:spcPts val="3125"/>
              </a:lnSpc>
            </a:pPr>
            <a:r>
              <a:rPr lang="en-US" sz="1600" err="1">
                <a:solidFill>
                  <a:srgbClr val="00345E"/>
                </a:solidFill>
                <a:latin typeface="Times New Roman" panose="02020603050405020304" pitchFamily="18" charset="0"/>
                <a:cs typeface="Times New Roman" panose="02020603050405020304" pitchFamily="18" charset="0"/>
              </a:rPr>
              <a:t>Нарушение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порядка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сроков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возврата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обеспечения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заявки</a:t>
            </a:r>
            <a:endParaRPr lang="en-US"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11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7.30</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600" err="1">
                <a:solidFill>
                  <a:srgbClr val="00345E"/>
                </a:solidFill>
                <a:latin typeface="Times New Roman" panose="02020603050405020304" pitchFamily="18" charset="0"/>
                <a:cs typeface="Times New Roman" panose="02020603050405020304" pitchFamily="18" charset="0"/>
              </a:rPr>
              <a:t>Недостижение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объема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закупок</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a:t>
            </a:r>
            <a:r>
              <a:rPr lang="en-US" sz="1600">
                <a:solidFill>
                  <a:srgbClr val="00345E"/>
                </a:solidFill>
                <a:latin typeface="Times New Roman" panose="02020603050405020304" pitchFamily="18" charset="0"/>
                <a:cs typeface="Times New Roman" panose="02020603050405020304" pitchFamily="18" charset="0"/>
              </a:rPr>
              <a:t> СМП</a:t>
            </a:r>
          </a:p>
          <a:p>
            <a:pPr>
              <a:lnSpc>
                <a:spcPts val="3125"/>
              </a:lnSpc>
            </a:pPr>
            <a:endParaRPr lang="en-US" sz="1600"/>
          </a:p>
        </p:txBody>
      </p:sp>
      <p:sp>
        <p:nvSpPr>
          <p:cNvPr id="21" name="Shape 200">
            <a:extLst>
              <a:ext uri="{FF2B5EF4-FFF2-40B4-BE49-F238E27FC236}">
                <a16:creationId xmlns:a16="http://schemas.microsoft.com/office/drawing/2014/main" xmlns="" id="{2D906087-8B73-7140-46F3-0F0DB5766B21}"/>
              </a:ext>
            </a:extLst>
          </p:cNvPr>
          <p:cNvSpPr/>
          <p:nvPr/>
        </p:nvSpPr>
        <p:spPr>
          <a:xfrm>
            <a:off x="5064117" y="194488"/>
            <a:ext cx="6891838" cy="6496009"/>
          </a:xfrm>
          <a:prstGeom prst="rect">
            <a:avLst/>
          </a:prstGeom>
        </p:spPr>
        <p:txBody>
          <a:bodyPr wrap="square" lIns="91440" tIns="45720" rIns="91440" bIns="45720">
            <a:spAutoFit/>
          </a:bodyPr>
          <a:lstStyle/>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8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7.30.1</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2438"/>
              </a:lnSpc>
            </a:pP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сроку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возврата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денежных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средств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внесенных</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качестве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обеспечения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заявки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обеспечения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исключением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случая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частью</a:t>
            </a:r>
            <a:r>
              <a:rPr lang="en-US" sz="1400" b="1">
                <a:solidFill>
                  <a:srgbClr val="00345E"/>
                </a:solidFill>
                <a:latin typeface="Times New Roman" panose="02020603050405020304" pitchFamily="18" charset="0"/>
                <a:cs typeface="Times New Roman" panose="02020603050405020304" pitchFamily="18" charset="0"/>
              </a:rPr>
              <a:t> 4</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7.30.6 </a:t>
            </a:r>
            <a:r>
              <a:rPr lang="ru-RU" sz="1400" b="1">
                <a:solidFill>
                  <a:srgbClr val="00345E"/>
                </a:solidFill>
                <a:latin typeface="Times New Roman" panose="02020603050405020304" pitchFamily="18" charset="0"/>
                <a:cs typeface="Times New Roman" panose="02020603050405020304" pitchFamily="18" charset="0"/>
              </a:rPr>
              <a:t>КоАП</a:t>
            </a:r>
            <a:br>
              <a:rPr lang="ru-RU" sz="1400" b="1">
                <a:solidFill>
                  <a:srgbClr val="00345E"/>
                </a:solidFill>
                <a:latin typeface="Times New Roman" panose="02020603050405020304" pitchFamily="18" charset="0"/>
                <a:cs typeface="Times New Roman" panose="02020603050405020304" pitchFamily="18" charset="0"/>
              </a:rPr>
            </a:br>
            <a:r>
              <a:rPr lang="en-US" sz="1600" i="1" err="1">
                <a:solidFill>
                  <a:srgbClr val="00345E"/>
                </a:solidFill>
                <a:latin typeface="Times New Roman" panose="02020603050405020304" pitchFamily="18" charset="0"/>
                <a:cs typeface="Times New Roman" panose="02020603050405020304" pitchFamily="18" charset="0"/>
              </a:rPr>
              <a:t>влечет</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наложение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административного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штрафа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должностных</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лиц</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в</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размере</a:t>
            </a:r>
            <a:r>
              <a:rPr lang="en-US" sz="1600" i="1">
                <a:solidFill>
                  <a:srgbClr val="00345E"/>
                </a:solidFill>
                <a:latin typeface="Times New Roman" panose="02020603050405020304" pitchFamily="18" charset="0"/>
                <a:cs typeface="Times New Roman" panose="02020603050405020304" pitchFamily="18" charset="0"/>
              </a:rPr>
              <a:t> 1 </a:t>
            </a:r>
            <a:r>
              <a:rPr lang="en-US" sz="1600" i="1" err="1">
                <a:solidFill>
                  <a:srgbClr val="00345E"/>
                </a:solidFill>
                <a:latin typeface="Times New Roman" panose="02020603050405020304" pitchFamily="18" charset="0"/>
                <a:cs typeface="Times New Roman" panose="02020603050405020304" pitchFamily="18" charset="0"/>
              </a:rPr>
              <a:t>процента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суммы</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денежных</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средств</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внесенных</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в</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качестве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обеспечения</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заявки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или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обеспечения</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исполнения</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контракта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менее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пяти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более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тридцати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рублей</a:t>
            </a:r>
            <a:endParaRPr lang="en-US" sz="1600" i="1">
              <a:solidFill>
                <a:srgbClr val="00345E"/>
              </a:solidFill>
              <a:latin typeface="Times New Roman" panose="02020603050405020304" pitchFamily="18" charset="0"/>
              <a:cs typeface="Times New Roman" panose="02020603050405020304" pitchFamily="18" charset="0"/>
            </a:endParaRPr>
          </a:p>
          <a:p>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Ранее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ответственность</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была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только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части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обеспечения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заявки</a:t>
            </a:r>
            <a:endParaRPr lang="en-US" sz="1400" b="1">
              <a:solidFill>
                <a:srgbClr val="00345E"/>
              </a:solidFill>
              <a:latin typeface="Times New Roman" panose="02020603050405020304" pitchFamily="18" charset="0"/>
              <a:cs typeface="Times New Roman" panose="02020603050405020304" pitchFamily="18" charset="0"/>
            </a:endParaRPr>
          </a:p>
          <a:p>
            <a:pPr algn="just"/>
            <a:endParaRPr lang="ru-RU" sz="1400" b="1">
              <a:solidFill>
                <a:srgbClr val="00345E"/>
              </a:solidFill>
              <a:latin typeface="Times New Roman" panose="02020603050405020304" pitchFamily="18" charset="0"/>
              <a:cs typeface="Times New Roman" panose="02020603050405020304" pitchFamily="18" charset="0"/>
            </a:endParaRPr>
          </a:p>
          <a:p>
            <a:pPr algn="just"/>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11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7.30.1</a:t>
            </a: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2438"/>
              </a:lnSpc>
            </a:pPr>
            <a:r>
              <a:rPr lang="en-US" sz="1400" b="1" err="1">
                <a:solidFill>
                  <a:srgbClr val="00345E"/>
                </a:solidFill>
                <a:latin typeface="Times New Roman" panose="02020603050405020304" pitchFamily="18" charset="0"/>
                <a:cs typeface="Times New Roman" panose="02020603050405020304" pitchFamily="18" charset="0"/>
              </a:rPr>
              <a:t>Осуществление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субъектов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малого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предпринимательства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социально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ориентированных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некоммерческих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организаций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объеме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менее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объема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600" i="1" err="1">
                <a:solidFill>
                  <a:srgbClr val="00345E"/>
                </a:solidFill>
                <a:latin typeface="Times New Roman" panose="02020603050405020304" pitchFamily="18" charset="0"/>
                <a:cs typeface="Times New Roman" panose="02020603050405020304" pitchFamily="18" charset="0"/>
              </a:rPr>
              <a:t>влечет</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наложение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административного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штрафа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должностных</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лиц</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в</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размере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от</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сорока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шестидесяти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рублей</a:t>
            </a:r>
            <a:endParaRPr lang="en-US" sz="1600" i="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7F175B91-DF4A-B551-8C08-58C1A93049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679" y="705064"/>
            <a:ext cx="474888" cy="443736"/>
          </a:xfrm>
          <a:prstGeom prst="rect">
            <a:avLst/>
          </a:prstGeom>
        </p:spPr>
      </p:pic>
      <p:pic>
        <p:nvPicPr>
          <p:cNvPr id="23" name="Рисунок 22">
            <a:extLst>
              <a:ext uri="{FF2B5EF4-FFF2-40B4-BE49-F238E27FC236}">
                <a16:creationId xmlns:a16="http://schemas.microsoft.com/office/drawing/2014/main" xmlns="" id="{A790A1EF-4E86-EC53-6119-890D089DB3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679" y="4484581"/>
            <a:ext cx="474888" cy="443736"/>
          </a:xfrm>
          <a:prstGeom prst="rect">
            <a:avLst/>
          </a:prstGeom>
        </p:spPr>
      </p:pic>
    </p:spTree>
    <p:extLst>
      <p:ext uri="{BB962C8B-B14F-4D97-AF65-F5344CB8AC3E}">
        <p14:creationId xmlns:p14="http://schemas.microsoft.com/office/powerpoint/2010/main" val="17455251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1CFE737-E71E-15DC-1416-6B7D106F2CE0}"/>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729D8AB4-9BE0-7E70-C64F-BEB580662953}"/>
              </a:ext>
            </a:extLst>
          </p:cNvPr>
          <p:cNvPicPr>
            <a:picLocks noGrp="1" noRot="1" noMove="1" noResize="1" noEditPoints="1" noAdjustHandles="1" noChangeArrowheads="1" noChangeShapeType="1" noCrop="1"/>
          </p:cNvPicPr>
          <p:nvPr/>
        </p:nvPicPr>
        <p:blipFill>
          <a:blip r:embed="rId2"/>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E80725DB-7FEE-A56E-6F6A-556A4D6741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AA209651-154B-9FF7-2B31-1842A7C226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2C1C76FD-C739-3A2E-61E5-FE8315FEF313}"/>
              </a:ext>
            </a:extLst>
          </p:cNvPr>
          <p:cNvSpPr txBox="1"/>
          <p:nvPr/>
        </p:nvSpPr>
        <p:spPr>
          <a:xfrm>
            <a:off x="697424" y="194488"/>
            <a:ext cx="3859078" cy="5542479"/>
          </a:xfrm>
          <a:prstGeom prst="rect">
            <a:avLst/>
          </a:prstGeom>
          <a:noFill/>
        </p:spPr>
        <p:txBody>
          <a:bodyPr wrap="square" lIns="91440" tIns="45720" rIns="91440" bIns="45720">
            <a:spAutoFit/>
          </a:bodyPr>
          <a:lstStyle/>
          <a:p>
            <a:r>
              <a:rPr lang="en-US" sz="1600" err="1">
                <a:solidFill>
                  <a:srgbClr val="00345E"/>
                </a:solidFill>
                <a:latin typeface="Times New Roman" panose="02020603050405020304" pitchFamily="18" charset="0"/>
                <a:cs typeface="Times New Roman" panose="02020603050405020304" pitchFamily="18" charset="0"/>
              </a:rPr>
              <a:t>До</a:t>
            </a:r>
            <a:r>
              <a:rPr lang="en-US" sz="1600">
                <a:solidFill>
                  <a:srgbClr val="00345E"/>
                </a:solidFill>
                <a:latin typeface="Times New Roman" panose="02020603050405020304" pitchFamily="18" charset="0"/>
                <a:cs typeface="Times New Roman" panose="02020603050405020304" pitchFamily="18" charset="0"/>
              </a:rPr>
              <a:t> 01.03.2025</a:t>
            </a:r>
          </a:p>
          <a:p>
            <a:endParaRPr lang="ru-RU" sz="1600">
              <a:solidFill>
                <a:srgbClr val="00345E"/>
              </a:solidFill>
              <a:latin typeface="Times New Roman" panose="02020603050405020304" pitchFamily="18" charset="0"/>
              <a:cs typeface="Times New Roman" panose="02020603050405020304" pitchFamily="18" charset="0"/>
            </a:endParaRPr>
          </a:p>
          <a:p>
            <a:pPr>
              <a:lnSpc>
                <a:spcPts val="3513"/>
              </a:lnSpc>
            </a:pPr>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2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7.31</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pPr>
              <a:lnSpc>
                <a:spcPts val="2150"/>
              </a:lnSpc>
            </a:pPr>
            <a:r>
              <a:rPr lang="en-US" sz="1600" err="1">
                <a:solidFill>
                  <a:srgbClr val="00345E"/>
                </a:solidFill>
                <a:latin typeface="Times New Roman" panose="02020603050405020304" pitchFamily="18" charset="0"/>
                <a:cs typeface="Times New Roman" panose="02020603050405020304" pitchFamily="18" charset="0"/>
              </a:rPr>
              <a:t>Нарушение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сроков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направления</a:t>
            </a:r>
            <a:r>
              <a:rPr lang="ru-RU" sz="1600">
                <a:solidFill>
                  <a:srgbClr val="00345E"/>
                </a:solidFill>
                <a:latin typeface="Times New Roman" panose="02020603050405020304" pitchFamily="18" charset="0"/>
                <a:cs typeface="Times New Roman" panose="02020603050405020304" pitchFamily="18" charset="0"/>
              </a:rPr>
              <a:t/>
            </a:r>
            <a:br>
              <a:rPr lang="ru-RU" sz="1600">
                <a:solidFill>
                  <a:srgbClr val="00345E"/>
                </a:solidFill>
                <a:latin typeface="Times New Roman" panose="02020603050405020304" pitchFamily="18" charset="0"/>
                <a:cs typeface="Times New Roman" panose="02020603050405020304" pitchFamily="18" charset="0"/>
              </a:rPr>
            </a:br>
            <a:r>
              <a:rPr lang="en-US" sz="1600" err="1">
                <a:solidFill>
                  <a:srgbClr val="00345E"/>
                </a:solidFill>
                <a:latin typeface="Times New Roman" panose="02020603050405020304" pitchFamily="18" charset="0"/>
                <a:cs typeface="Times New Roman" panose="02020603050405020304" pitchFamily="18" charset="0"/>
              </a:rPr>
              <a:t>инф-ии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для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включения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Реестр</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контрактов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a:t>
            </a:r>
            <a:r>
              <a:rPr lang="en-US" sz="1600">
                <a:solidFill>
                  <a:srgbClr val="00345E"/>
                </a:solidFill>
                <a:latin typeface="Times New Roman" panose="02020603050405020304" pitchFamily="18" charset="0"/>
                <a:cs typeface="Times New Roman" panose="02020603050405020304" pitchFamily="18" charset="0"/>
              </a:rPr>
              <a:t> РНП</a:t>
            </a: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513"/>
              </a:lnSpc>
            </a:pPr>
            <a:r>
              <a:rPr lang="en-US" sz="1600" err="1">
                <a:solidFill>
                  <a:srgbClr val="00345E"/>
                </a:solidFill>
                <a:latin typeface="Times New Roman" panose="02020603050405020304" pitchFamily="18" charset="0"/>
                <a:cs typeface="Times New Roman" panose="02020603050405020304" pitchFamily="18" charset="0"/>
              </a:rPr>
              <a:t>Часть</a:t>
            </a:r>
            <a:r>
              <a:rPr lang="en-US" sz="1600">
                <a:solidFill>
                  <a:srgbClr val="00345E"/>
                </a:solidFill>
                <a:latin typeface="Times New Roman" panose="02020603050405020304" pitchFamily="18" charset="0"/>
                <a:cs typeface="Times New Roman" panose="02020603050405020304" pitchFamily="18" charset="0"/>
              </a:rPr>
              <a:t> 4 </a:t>
            </a:r>
            <a:r>
              <a:rPr lang="en-US" sz="1600" err="1">
                <a:solidFill>
                  <a:srgbClr val="00345E"/>
                </a:solidFill>
                <a:latin typeface="Times New Roman" panose="02020603050405020304" pitchFamily="18" charset="0"/>
                <a:cs typeface="Times New Roman" panose="02020603050405020304" pitchFamily="18" charset="0"/>
              </a:rPr>
              <a:t>статьи</a:t>
            </a:r>
            <a:r>
              <a:rPr lang="en-US" sz="1600">
                <a:solidFill>
                  <a:srgbClr val="00345E"/>
                </a:solidFill>
                <a:latin typeface="Times New Roman" panose="02020603050405020304" pitchFamily="18" charset="0"/>
                <a:cs typeface="Times New Roman" panose="02020603050405020304" pitchFamily="18" charset="0"/>
              </a:rPr>
              <a:t> 7.31.1</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pPr>
              <a:lnSpc>
                <a:spcPts val="2150"/>
              </a:lnSpc>
            </a:pPr>
            <a:r>
              <a:rPr lang="en-US" sz="1600" err="1">
                <a:solidFill>
                  <a:srgbClr val="00345E"/>
                </a:solidFill>
                <a:latin typeface="Times New Roman" panose="02020603050405020304" pitchFamily="18" charset="0"/>
                <a:cs typeface="Times New Roman" panose="02020603050405020304" pitchFamily="18" charset="0"/>
              </a:rPr>
              <a:t>Нарушение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порядка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ведения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реестра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участников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закупок</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аккредитованных</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на</a:t>
            </a:r>
            <a:r>
              <a:rPr lang="en-US" sz="1600">
                <a:solidFill>
                  <a:srgbClr val="00345E"/>
                </a:solidFill>
                <a:latin typeface="Times New Roman" panose="02020603050405020304" pitchFamily="18" charset="0"/>
                <a:cs typeface="Times New Roman" panose="02020603050405020304" pitchFamily="18" charset="0"/>
              </a:rPr>
              <a:t> ЭП</a:t>
            </a:r>
          </a:p>
        </p:txBody>
      </p:sp>
      <p:sp>
        <p:nvSpPr>
          <p:cNvPr id="21" name="Shape 200">
            <a:extLst>
              <a:ext uri="{FF2B5EF4-FFF2-40B4-BE49-F238E27FC236}">
                <a16:creationId xmlns:a16="http://schemas.microsoft.com/office/drawing/2014/main" xmlns="" id="{ABD027D4-CCE3-4EFD-D2A4-E0CBB09D94E4}"/>
              </a:ext>
            </a:extLst>
          </p:cNvPr>
          <p:cNvSpPr/>
          <p:nvPr/>
        </p:nvSpPr>
        <p:spPr>
          <a:xfrm>
            <a:off x="5002124" y="0"/>
            <a:ext cx="7189876" cy="6637715"/>
          </a:xfrm>
          <a:prstGeom prst="rect">
            <a:avLst/>
          </a:prstGeom>
        </p:spPr>
        <p:txBody>
          <a:bodyPr wrap="square" lIns="91440" tIns="45720" rIns="91440" bIns="45720">
            <a:spAutoFit/>
          </a:bodyPr>
          <a:lstStyle/>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9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7.30.1</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3363"/>
              </a:lnSpc>
            </a:pP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заказчиком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оператором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площадки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оператором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специализированной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площадки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кредитной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организацией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сроку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размещения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информации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документов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направления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размещения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реестрах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указанными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a:t>
            </a:r>
          </a:p>
          <a:p>
            <a:pPr algn="just"/>
            <a:endParaRPr lang="ru-RU" sz="1400" b="1">
              <a:solidFill>
                <a:srgbClr val="00345E"/>
              </a:solidFill>
              <a:latin typeface="Times New Roman" panose="02020603050405020304" pitchFamily="18" charset="0"/>
              <a:cs typeface="Times New Roman" panose="02020603050405020304" pitchFamily="18" charset="0"/>
            </a:endParaRPr>
          </a:p>
          <a:p>
            <a:pPr>
              <a:lnSpc>
                <a:spcPts val="3363"/>
              </a:lnSpc>
            </a:pP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неразмещение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информации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документов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ненаправление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размещения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реестрах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указанными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endParaRPr lang="ru-RU" sz="1400" b="1">
              <a:solidFill>
                <a:srgbClr val="00345E"/>
              </a:solidFill>
              <a:latin typeface="Times New Roman" panose="02020603050405020304" pitchFamily="18" charset="0"/>
              <a:cs typeface="Times New Roman" panose="02020603050405020304" pitchFamily="18" charset="0"/>
            </a:endParaRPr>
          </a:p>
          <a:p>
            <a:pPr>
              <a:lnSpc>
                <a:spcPts val="3125"/>
              </a:lnSpc>
            </a:pPr>
            <a:r>
              <a:rPr lang="en-US" sz="1600" i="1" err="1">
                <a:solidFill>
                  <a:srgbClr val="00345E"/>
                </a:solidFill>
                <a:latin typeface="Times New Roman" panose="02020603050405020304" pitchFamily="18" charset="0"/>
                <a:cs typeface="Times New Roman" panose="02020603050405020304" pitchFamily="18" charset="0"/>
              </a:rPr>
              <a:t>влечет</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предупреждение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или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наложение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административного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штрафа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должностных</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лиц</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в</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размере</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от</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десяти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двадцати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рублей</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на</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юридических</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лиц</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являющихся</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кредитными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организациями</a:t>
            </a:r>
            <a:r>
              <a:rPr lang="en-US" sz="1600" i="1">
                <a:solidFill>
                  <a:srgbClr val="00345E"/>
                </a:solidFill>
                <a:latin typeface="Times New Roman" panose="02020603050405020304" pitchFamily="18" charset="0"/>
                <a:cs typeface="Times New Roman" panose="02020603050405020304" pitchFamily="18" charset="0"/>
              </a:rPr>
              <a:t>, - </a:t>
            </a:r>
            <a:r>
              <a:rPr lang="en-US" sz="1600" i="1" err="1">
                <a:solidFill>
                  <a:srgbClr val="00345E"/>
                </a:solidFill>
                <a:latin typeface="Times New Roman" panose="02020603050405020304" pitchFamily="18" charset="0"/>
                <a:cs typeface="Times New Roman" panose="02020603050405020304" pitchFamily="18" charset="0"/>
              </a:rPr>
              <a:t>от</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тридцати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до</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пятидесяти</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тысяч</a:t>
            </a:r>
            <a:r>
              <a:rPr lang="en-US" sz="1600" i="1">
                <a:solidFill>
                  <a:srgbClr val="00345E"/>
                </a:solidFill>
                <a:latin typeface="Times New Roman" panose="02020603050405020304" pitchFamily="18" charset="0"/>
                <a:cs typeface="Times New Roman" panose="02020603050405020304" pitchFamily="18" charset="0"/>
              </a:rPr>
              <a:t> </a:t>
            </a:r>
            <a:r>
              <a:rPr lang="en-US" sz="1600" i="1" err="1">
                <a:solidFill>
                  <a:srgbClr val="00345E"/>
                </a:solidFill>
                <a:latin typeface="Times New Roman" panose="02020603050405020304" pitchFamily="18" charset="0"/>
                <a:cs typeface="Times New Roman" panose="02020603050405020304" pitchFamily="18" charset="0"/>
              </a:rPr>
              <a:t>рублей</a:t>
            </a:r>
            <a:endParaRPr lang="en-US" sz="1600" i="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968DB0AC-4A88-6555-5B94-D17B93F9B4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679" y="705064"/>
            <a:ext cx="474888" cy="443736"/>
          </a:xfrm>
          <a:prstGeom prst="rect">
            <a:avLst/>
          </a:prstGeom>
        </p:spPr>
      </p:pic>
      <p:pic>
        <p:nvPicPr>
          <p:cNvPr id="23" name="Рисунок 22">
            <a:extLst>
              <a:ext uri="{FF2B5EF4-FFF2-40B4-BE49-F238E27FC236}">
                <a16:creationId xmlns:a16="http://schemas.microsoft.com/office/drawing/2014/main" xmlns="" id="{ED27D4CE-B652-223B-187C-4164713FEF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679" y="4484581"/>
            <a:ext cx="474888" cy="443736"/>
          </a:xfrm>
          <a:prstGeom prst="rect">
            <a:avLst/>
          </a:prstGeom>
        </p:spPr>
      </p:pic>
    </p:spTree>
    <p:extLst>
      <p:ext uri="{BB962C8B-B14F-4D97-AF65-F5344CB8AC3E}">
        <p14:creationId xmlns:p14="http://schemas.microsoft.com/office/powerpoint/2010/main" val="42348027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D393C2-B1BC-4E57-B93D-22D0D7BF23F0}"/>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FD4EB204-BA16-E434-8A40-DE6B420303DE}"/>
              </a:ext>
            </a:extLst>
          </p:cNvPr>
          <p:cNvPicPr>
            <a:picLocks noGrp="1" noRot="1" noMove="1" noResize="1" noEditPoints="1" noAdjustHandles="1" noChangeArrowheads="1" noChangeShapeType="1" noCrop="1"/>
          </p:cNvPicPr>
          <p:nvPr/>
        </p:nvPicPr>
        <p:blipFill>
          <a:blip r:embed="rId2"/>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11110ADC-C1C8-F33C-074B-086E7DBE1F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3E37C039-73C8-F869-ECCF-30EBB2468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BF4FD4A9-BBC0-1038-DF67-D16E41B64F43}"/>
              </a:ext>
            </a:extLst>
          </p:cNvPr>
          <p:cNvSpPr txBox="1"/>
          <p:nvPr/>
        </p:nvSpPr>
        <p:spPr>
          <a:xfrm>
            <a:off x="697424" y="0"/>
            <a:ext cx="11494576" cy="6901185"/>
          </a:xfrm>
          <a:prstGeom prst="rect">
            <a:avLst/>
          </a:prstGeom>
          <a:noFill/>
        </p:spPr>
        <p:txBody>
          <a:bodyPr wrap="square" lIns="91440" tIns="45720" rIns="91440" bIns="45720">
            <a:spAutoFit/>
          </a:bodyPr>
          <a:lstStyle/>
          <a:p>
            <a:r>
              <a:rPr lang="en-US" sz="1600" err="1">
                <a:solidFill>
                  <a:srgbClr val="00345E"/>
                </a:solidFill>
                <a:latin typeface="Times New Roman" panose="02020603050405020304" pitchFamily="18" charset="0"/>
                <a:cs typeface="Times New Roman" panose="02020603050405020304" pitchFamily="18" charset="0"/>
              </a:rPr>
              <a:t>Примечания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к</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статье</a:t>
            </a:r>
            <a:r>
              <a:rPr lang="en-US" sz="1600">
                <a:solidFill>
                  <a:srgbClr val="00345E"/>
                </a:solidFill>
                <a:latin typeface="Times New Roman" panose="02020603050405020304" pitchFamily="18" charset="0"/>
                <a:cs typeface="Times New Roman" panose="02020603050405020304" pitchFamily="18" charset="0"/>
              </a:rPr>
              <a:t> 7.30.1</a:t>
            </a:r>
            <a:r>
              <a:rPr lang="ru-RU" sz="1600">
                <a:solidFill>
                  <a:srgbClr val="00345E"/>
                </a:solidFill>
                <a:latin typeface="Times New Roman" panose="02020603050405020304" pitchFamily="18" charset="0"/>
                <a:cs typeface="Times New Roman" panose="02020603050405020304" pitchFamily="18" charset="0"/>
              </a:rPr>
              <a:t> КоАП</a:t>
            </a:r>
            <a:endParaRPr lang="en-US" sz="1600">
              <a:solidFill>
                <a:srgbClr val="00345E"/>
              </a:solidFill>
              <a:latin typeface="Times New Roman" panose="02020603050405020304" pitchFamily="18" charset="0"/>
              <a:cs typeface="Times New Roman" panose="02020603050405020304" pitchFamily="18" charset="0"/>
            </a:endParaRPr>
          </a:p>
          <a:p>
            <a:endParaRPr lang="ru-RU" sz="1600">
              <a:solidFill>
                <a:srgbClr val="00345E"/>
              </a:solidFill>
              <a:latin typeface="Times New Roman" panose="02020603050405020304" pitchFamily="18" charset="0"/>
              <a:cs typeface="Times New Roman" panose="02020603050405020304" pitchFamily="18" charset="0"/>
            </a:endParaRPr>
          </a:p>
          <a:p>
            <a:pPr>
              <a:lnSpc>
                <a:spcPts val="3413"/>
              </a:lnSpc>
            </a:pPr>
            <a:r>
              <a:rPr lang="en-US" sz="1600" err="1">
                <a:solidFill>
                  <a:srgbClr val="00345E"/>
                </a:solidFill>
                <a:latin typeface="Times New Roman" panose="02020603050405020304" pitchFamily="18" charset="0"/>
                <a:cs typeface="Times New Roman" panose="02020603050405020304" pitchFamily="18" charset="0"/>
              </a:rPr>
              <a:t>Если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соответствии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законодательством</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Российской</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Федерации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иными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нормативными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правовыми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актами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контрактной</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системе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сфере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закупок</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осуществлении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закупки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устанавливается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максимальное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значение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цены</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контракта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размер</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административного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штрафа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исчисляемого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соответствии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статьей</a:t>
            </a:r>
            <a:r>
              <a:rPr lang="en-US" sz="1600">
                <a:solidFill>
                  <a:srgbClr val="00345E"/>
                </a:solidFill>
                <a:latin typeface="Times New Roman" panose="02020603050405020304" pitchFamily="18" charset="0"/>
                <a:cs typeface="Times New Roman" panose="02020603050405020304" pitchFamily="18" charset="0"/>
              </a:rPr>
              <a:t> </a:t>
            </a:r>
            <a:r>
              <a:rPr lang="ru-RU" sz="1600">
                <a:solidFill>
                  <a:srgbClr val="00345E"/>
                </a:solidFill>
                <a:latin typeface="Times New Roman" panose="02020603050405020304" pitchFamily="18" charset="0"/>
                <a:cs typeface="Times New Roman" panose="02020603050405020304" pitchFamily="18" charset="0"/>
              </a:rPr>
              <a:t>7.30.1 КоАП </a:t>
            </a:r>
            <a:r>
              <a:rPr lang="en-US" sz="1600" err="1">
                <a:solidFill>
                  <a:srgbClr val="00345E"/>
                </a:solidFill>
                <a:latin typeface="Times New Roman" panose="02020603050405020304" pitchFamily="18" charset="0"/>
                <a:cs typeface="Times New Roman" panose="02020603050405020304" pitchFamily="18" charset="0"/>
              </a:rPr>
              <a:t>исходя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из</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размера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начальной</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максимальной</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цены</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контракта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исчисляется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от</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размера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максимального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значения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цены</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контракта</a:t>
            </a:r>
            <a:endParaRPr lang="en-US"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600" err="1">
                <a:solidFill>
                  <a:srgbClr val="00345E"/>
                </a:solidFill>
                <a:latin typeface="Times New Roman" panose="02020603050405020304" pitchFamily="18" charset="0"/>
                <a:cs typeface="Times New Roman" panose="02020603050405020304" pitchFamily="18" charset="0"/>
              </a:rPr>
              <a:t>Административная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ответственность</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установленная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частью</a:t>
            </a:r>
            <a:r>
              <a:rPr lang="en-US" sz="1600">
                <a:solidFill>
                  <a:srgbClr val="00345E"/>
                </a:solidFill>
                <a:latin typeface="Times New Roman" panose="02020603050405020304" pitchFamily="18" charset="0"/>
                <a:cs typeface="Times New Roman" panose="02020603050405020304" pitchFamily="18" charset="0"/>
              </a:rPr>
              <a:t> 7 </a:t>
            </a:r>
            <a:r>
              <a:rPr lang="en-US" sz="1600" err="1">
                <a:solidFill>
                  <a:srgbClr val="00345E"/>
                </a:solidFill>
                <a:latin typeface="Times New Roman" panose="02020603050405020304" pitchFamily="18" charset="0"/>
                <a:cs typeface="Times New Roman" panose="02020603050405020304" pitchFamily="18" charset="0"/>
              </a:rPr>
              <a:t>статьи</a:t>
            </a:r>
            <a:r>
              <a:rPr lang="ru-RU" sz="1600">
                <a:solidFill>
                  <a:srgbClr val="00345E"/>
                </a:solidFill>
                <a:latin typeface="Times New Roman" panose="02020603050405020304" pitchFamily="18" charset="0"/>
                <a:cs typeface="Times New Roman" panose="02020603050405020304" pitchFamily="18" charset="0"/>
              </a:rPr>
              <a:t> 7.30.1 КоАП</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применяется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если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требование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служившее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основанием</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для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неправомерных</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рассмотрения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оценки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заявки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участие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закупке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неправомерного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отклонения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заявки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участие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закупке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неправомерного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отстранения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участника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закупки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от</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участия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определении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поставщика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подрядчика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исполнителя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неправомерного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признания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заявки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соответствующей</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установленным</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осуществлении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закупки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требованиям</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установлено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извещении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об</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осуществлении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закупки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приглашении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принять</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участие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определении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поставщика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подрядчика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исполнителя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документации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закупке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нарушением</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законодательства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Российской</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Федерации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иных</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нормативных</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правовых</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актов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контрактной</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системе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в</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сфере</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закупок</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правовыми</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актами</a:t>
            </a:r>
            <a:endParaRPr lang="en-US"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600" err="1">
                <a:solidFill>
                  <a:srgbClr val="00345E"/>
                </a:solidFill>
                <a:latin typeface="Times New Roman" panose="02020603050405020304" pitchFamily="18" charset="0"/>
                <a:cs typeface="Times New Roman" panose="02020603050405020304" pitchFamily="18" charset="0"/>
              </a:rPr>
              <a:t>Временем</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совершения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административного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правонарушения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предусмотренного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частью</a:t>
            </a:r>
            <a:r>
              <a:rPr lang="en-US" sz="1600">
                <a:solidFill>
                  <a:srgbClr val="00345E"/>
                </a:solidFill>
                <a:latin typeface="Times New Roman" panose="02020603050405020304" pitchFamily="18" charset="0"/>
                <a:cs typeface="Times New Roman" panose="02020603050405020304" pitchFamily="18" charset="0"/>
              </a:rPr>
              <a:t> 11 </a:t>
            </a:r>
            <a:r>
              <a:rPr lang="en-US" sz="1600" err="1">
                <a:solidFill>
                  <a:srgbClr val="00345E"/>
                </a:solidFill>
                <a:latin typeface="Times New Roman" panose="02020603050405020304" pitchFamily="18" charset="0"/>
                <a:cs typeface="Times New Roman" panose="02020603050405020304" pitchFamily="18" charset="0"/>
              </a:rPr>
              <a:t>статьи</a:t>
            </a:r>
            <a:r>
              <a:rPr lang="ru-RU" sz="1600">
                <a:solidFill>
                  <a:srgbClr val="00345E"/>
                </a:solidFill>
                <a:latin typeface="Times New Roman" panose="02020603050405020304" pitchFamily="18" charset="0"/>
                <a:cs typeface="Times New Roman" panose="02020603050405020304" pitchFamily="18" charset="0"/>
              </a:rPr>
              <a:t> 7.30.1</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является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дата</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окончания</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календарного</a:t>
            </a:r>
            <a:r>
              <a:rPr lang="en-US" sz="1600">
                <a:solidFill>
                  <a:srgbClr val="00345E"/>
                </a:solidFill>
                <a:latin typeface="Times New Roman" panose="02020603050405020304" pitchFamily="18" charset="0"/>
                <a:cs typeface="Times New Roman" panose="02020603050405020304" pitchFamily="18" charset="0"/>
              </a:rPr>
              <a:t> </a:t>
            </a:r>
            <a:r>
              <a:rPr lang="en-US" sz="1600" err="1">
                <a:solidFill>
                  <a:srgbClr val="00345E"/>
                </a:solidFill>
                <a:latin typeface="Times New Roman" panose="02020603050405020304" pitchFamily="18" charset="0"/>
                <a:cs typeface="Times New Roman" panose="02020603050405020304" pitchFamily="18" charset="0"/>
              </a:rPr>
              <a:t>года</a:t>
            </a:r>
            <a:endParaRPr lang="en-US" sz="1600">
              <a:solidFill>
                <a:srgbClr val="0034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1243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7B6303-3C2D-DBAF-7FFD-0E2ECBC5A4FF}"/>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DFD61B68-25CB-7E96-5D70-161B220C809A}"/>
              </a:ext>
            </a:extLst>
          </p:cNvPr>
          <p:cNvPicPr>
            <a:picLocks noGrp="1" noRot="1" noMove="1" noResize="1" noEditPoints="1" noAdjustHandles="1" noChangeArrowheads="1" noChangeShapeType="1" noCrop="1"/>
          </p:cNvPicPr>
          <p:nvPr/>
        </p:nvPicPr>
        <p:blipFill>
          <a:blip r:embed="rId2"/>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EA256788-6625-5892-5AA4-87372E0794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9462841F-9EE7-DF15-48C7-CFEF99095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D7A56E56-7B58-7644-2C7B-B5C1799E1435}"/>
              </a:ext>
            </a:extLst>
          </p:cNvPr>
          <p:cNvSpPr txBox="1"/>
          <p:nvPr/>
        </p:nvSpPr>
        <p:spPr>
          <a:xfrm>
            <a:off x="564826" y="0"/>
            <a:ext cx="3418238" cy="6099106"/>
          </a:xfrm>
          <a:prstGeom prst="rect">
            <a:avLst/>
          </a:prstGeom>
          <a:noFill/>
        </p:spPr>
        <p:txBody>
          <a:bodyPr wrap="square" lIns="91440" tIns="45720" rIns="91440" bIns="45720">
            <a:spAutoFit/>
          </a:bodyPr>
          <a:lstStyle/>
          <a:p>
            <a:r>
              <a:rPr lang="en-US" sz="1400" err="1">
                <a:solidFill>
                  <a:srgbClr val="00345E"/>
                </a:solidFill>
                <a:latin typeface="Times New Roman" panose="02020603050405020304" pitchFamily="18" charset="0"/>
                <a:cs typeface="Times New Roman" panose="02020603050405020304" pitchFamily="18" charset="0"/>
              </a:rPr>
              <a:t>До</a:t>
            </a:r>
            <a:r>
              <a:rPr lang="en-US" sz="1400">
                <a:solidFill>
                  <a:srgbClr val="00345E"/>
                </a:solidFill>
                <a:latin typeface="Times New Roman" panose="02020603050405020304" pitchFamily="18" charset="0"/>
                <a:cs typeface="Times New Roman" panose="02020603050405020304" pitchFamily="18" charset="0"/>
              </a:rPr>
              <a:t> 01.03.2025</a:t>
            </a:r>
          </a:p>
          <a:p>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1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a:t>
            </a:r>
            <a:r>
              <a:rPr lang="ru-RU" sz="1400">
                <a:solidFill>
                  <a:srgbClr val="00345E"/>
                </a:solidFill>
                <a:latin typeface="Times New Roman" panose="02020603050405020304" pitchFamily="18" charset="0"/>
                <a:cs typeface="Times New Roman" panose="02020603050405020304" pitchFamily="18" charset="0"/>
              </a:rPr>
              <a:t> КоАП</a:t>
            </a: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Заключение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контракта</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нарушением</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объявленных</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условий</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Части</a:t>
            </a:r>
            <a:r>
              <a:rPr lang="en-US" sz="1400">
                <a:solidFill>
                  <a:srgbClr val="00345E"/>
                </a:solidFill>
                <a:latin typeface="Times New Roman" panose="02020603050405020304" pitchFamily="18" charset="0"/>
                <a:cs typeface="Times New Roman" panose="02020603050405020304" pitchFamily="18" charset="0"/>
              </a:rPr>
              <a:t> 4, 4.1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Части</a:t>
            </a:r>
            <a:r>
              <a:rPr lang="en-US" sz="1400">
                <a:solidFill>
                  <a:srgbClr val="00345E"/>
                </a:solidFill>
                <a:latin typeface="Times New Roman" panose="02020603050405020304" pitchFamily="18" charset="0"/>
                <a:cs typeface="Times New Roman" panose="02020603050405020304" pitchFamily="18" charset="0"/>
              </a:rPr>
              <a:t> 2, 5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8D4450B3-A12C-3C30-0D8B-7456B2CDA9DC}"/>
              </a:ext>
            </a:extLst>
          </p:cNvPr>
          <p:cNvSpPr/>
          <p:nvPr/>
        </p:nvSpPr>
        <p:spPr>
          <a:xfrm>
            <a:off x="4255150" y="0"/>
            <a:ext cx="7936850" cy="6555641"/>
          </a:xfrm>
          <a:prstGeom prst="rect">
            <a:avLst/>
          </a:prstGeom>
        </p:spPr>
        <p:txBody>
          <a:bodyPr wrap="square" lIns="91440" tIns="45720" rIns="91440" bIns="45720">
            <a:spAutoFit/>
          </a:bodyPr>
          <a:lstStyle/>
          <a:p>
            <a:r>
              <a:rPr lang="ru-RU" sz="1400" b="1">
                <a:solidFill>
                  <a:srgbClr val="00345E"/>
                </a:solidFill>
                <a:latin typeface="Times New Roman" panose="02020603050405020304" pitchFamily="18" charset="0"/>
                <a:cs typeface="Times New Roman" panose="02020603050405020304" pitchFamily="18" charset="0"/>
              </a:rPr>
              <a:t>После 01.03.2025</a:t>
            </a: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1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7.30.2</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Заключение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результатам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определения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поставщика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подрядчика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исполнителя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нарушением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условий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извещением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осуществлении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товаров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работ</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услуг</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обеспечения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государственных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муниципальных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нужд</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приглашением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принять</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определении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поставщика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подрядчика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исполнителя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документацией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заявкой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участника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включая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предварительное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предложение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поставке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товара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которым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заключен</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1 </a:t>
            </a:r>
            <a:r>
              <a:rPr lang="en-US" sz="1400" i="1" err="1">
                <a:solidFill>
                  <a:srgbClr val="00345E"/>
                </a:solidFill>
                <a:latin typeface="Times New Roman" panose="02020603050405020304" pitchFamily="18" charset="0"/>
                <a:cs typeface="Times New Roman" panose="02020603050405020304" pitchFamily="18" charset="0"/>
              </a:rPr>
              <a:t>процента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начальной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максимальной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цены</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контракта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менее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более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1 </a:t>
            </a:r>
            <a:r>
              <a:rPr lang="en-US" sz="1400" i="1" err="1">
                <a:solidFill>
                  <a:srgbClr val="00345E"/>
                </a:solidFill>
                <a:latin typeface="Times New Roman" panose="02020603050405020304" pitchFamily="18" charset="0"/>
                <a:cs typeface="Times New Roman" panose="02020603050405020304" pitchFamily="18" charset="0"/>
              </a:rPr>
              <a:t>процента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начальной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максимальной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цены</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контракта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менее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более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двухсот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3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7.30.2</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Изменение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условий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если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возможность</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изменения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таких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условий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трехсот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a:p>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4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7.30.2</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Действия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предусмотренные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частями</a:t>
            </a:r>
            <a:r>
              <a:rPr lang="en-US" sz="1400" b="1">
                <a:solidFill>
                  <a:srgbClr val="00345E"/>
                </a:solidFill>
                <a:latin typeface="Times New Roman" panose="02020603050405020304" pitchFamily="18" charset="0"/>
                <a:cs typeface="Times New Roman" panose="02020603050405020304" pitchFamily="18" charset="0"/>
              </a:rPr>
              <a:t> 1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3 </a:t>
            </a:r>
            <a:r>
              <a:rPr lang="en-US" sz="1400" b="1" err="1">
                <a:solidFill>
                  <a:srgbClr val="00345E"/>
                </a:solidFill>
                <a:latin typeface="Times New Roman" panose="02020603050405020304" pitchFamily="18" charset="0"/>
                <a:cs typeface="Times New Roman" panose="02020603050405020304" pitchFamily="18" charset="0"/>
              </a:rPr>
              <a:t>статьи</a:t>
            </a:r>
            <a:r>
              <a:rPr lang="ru-RU" sz="1400" b="1">
                <a:solidFill>
                  <a:srgbClr val="00345E"/>
                </a:solidFill>
                <a:latin typeface="Times New Roman" panose="02020603050405020304" pitchFamily="18" charset="0"/>
                <a:cs typeface="Times New Roman" panose="02020603050405020304" pitchFamily="18" charset="0"/>
              </a:rPr>
              <a:t> </a:t>
            </a:r>
            <a:r>
              <a:rPr lang="en-US" sz="1400" b="1">
                <a:solidFill>
                  <a:srgbClr val="00345E"/>
                </a:solidFill>
                <a:latin typeface="Times New Roman" panose="02020603050405020304" pitchFamily="18" charset="0"/>
                <a:cs typeface="Times New Roman" panose="02020603050405020304" pitchFamily="18" charset="0"/>
              </a:rPr>
              <a:t>7.30.2</a:t>
            </a:r>
            <a:r>
              <a:rPr lang="ru-RU" sz="1400" b="1">
                <a:solidFill>
                  <a:srgbClr val="00345E"/>
                </a:solidFill>
                <a:latin typeface="Times New Roman" panose="02020603050405020304" pitchFamily="18" charset="0"/>
                <a:cs typeface="Times New Roman" panose="02020603050405020304" pitchFamily="18" charset="0"/>
              </a:rPr>
              <a:t> КоАП</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повлекшие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увеличение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цены</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дополнительное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расходование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средств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соответствующих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бюджетов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бюджетной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системы</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уменьшение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количества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поставляемых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товаров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объема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выполняемых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работ</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оказываемых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услуг</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влекут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1 </a:t>
            </a:r>
            <a:r>
              <a:rPr lang="en-US" sz="1400" i="1" err="1">
                <a:solidFill>
                  <a:srgbClr val="00345E"/>
                </a:solidFill>
                <a:latin typeface="Times New Roman" panose="02020603050405020304" pitchFamily="18" charset="0"/>
                <a:cs typeface="Times New Roman" panose="02020603050405020304" pitchFamily="18" charset="0"/>
              </a:rPr>
              <a:t>процента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цены</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контракта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менее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более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двухсот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1 </a:t>
            </a:r>
            <a:r>
              <a:rPr lang="en-US" sz="1400" i="1" err="1">
                <a:solidFill>
                  <a:srgbClr val="00345E"/>
                </a:solidFill>
                <a:latin typeface="Times New Roman" panose="02020603050405020304" pitchFamily="18" charset="0"/>
                <a:cs typeface="Times New Roman" panose="02020603050405020304" pitchFamily="18" charset="0"/>
              </a:rPr>
              <a:t>процента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цены</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контракта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менее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двухсот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более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четырехсот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345F8FB0-8EAD-CF26-658D-5D065B4904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262" y="565579"/>
            <a:ext cx="474888" cy="443736"/>
          </a:xfrm>
          <a:prstGeom prst="rect">
            <a:avLst/>
          </a:prstGeom>
        </p:spPr>
      </p:pic>
      <p:pic>
        <p:nvPicPr>
          <p:cNvPr id="23" name="Рисунок 22">
            <a:extLst>
              <a:ext uri="{FF2B5EF4-FFF2-40B4-BE49-F238E27FC236}">
                <a16:creationId xmlns:a16="http://schemas.microsoft.com/office/drawing/2014/main" xmlns="" id="{54F0CDD1-0DD6-F275-5CB9-1C8C76D0F9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262" y="4508927"/>
            <a:ext cx="474888" cy="443736"/>
          </a:xfrm>
          <a:prstGeom prst="rect">
            <a:avLst/>
          </a:prstGeom>
        </p:spPr>
      </p:pic>
      <p:pic>
        <p:nvPicPr>
          <p:cNvPr id="2" name="Рисунок 1">
            <a:extLst>
              <a:ext uri="{FF2B5EF4-FFF2-40B4-BE49-F238E27FC236}">
                <a16:creationId xmlns:a16="http://schemas.microsoft.com/office/drawing/2014/main" xmlns="" id="{507054E4-1CC1-8C15-A181-794B5C907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262" y="2985264"/>
            <a:ext cx="474888" cy="443736"/>
          </a:xfrm>
          <a:prstGeom prst="rect">
            <a:avLst/>
          </a:prstGeom>
        </p:spPr>
      </p:pic>
    </p:spTree>
    <p:extLst>
      <p:ext uri="{BB962C8B-B14F-4D97-AF65-F5344CB8AC3E}">
        <p14:creationId xmlns:p14="http://schemas.microsoft.com/office/powerpoint/2010/main" val="2361943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GroupShape 125"/>
        <p:cNvGrpSpPr/>
        <p:nvPr/>
      </p:nvGrpSpPr>
      <p:grpSpPr>
        <a:xfrm>
          <a:off x="0" y="0"/>
          <a:ext cx="0" cy="0"/>
          <a:chOff x="0" y="0"/>
          <a:chExt cx="0" cy="0"/>
        </a:xfrm>
      </p:grpSpPr>
      <p:pic>
        <p:nvPicPr>
          <p:cNvPr id="127" name="Picture 127"/>
          <p:cNvPicPr/>
          <p:nvPr/>
        </p:nvPicPr>
        <p:blipFill>
          <a:blip r:embed="rId2"/>
          <a:srcRect l="31461"/>
          <a:stretch/>
        </p:blipFill>
        <p:spPr>
          <a:xfrm>
            <a:off x="2735627" y="309885"/>
            <a:ext cx="6267544" cy="6466397"/>
          </a:xfrm>
          <a:prstGeom prst="rect">
            <a:avLst/>
          </a:prstGeom>
        </p:spPr>
      </p:pic>
      <p:pic>
        <p:nvPicPr>
          <p:cNvPr id="129" name="Picture 129"/>
          <p:cNvPicPr/>
          <p:nvPr/>
        </p:nvPicPr>
        <p:blipFill>
          <a:blip r:embed="rId3"/>
          <a:srcRect l="96064" r="-2107"/>
          <a:stretch/>
        </p:blipFill>
        <p:spPr>
          <a:xfrm rot="5400000">
            <a:off x="5268128" y="-5076020"/>
            <a:ext cx="1655747" cy="12192000"/>
          </a:xfrm>
          <a:prstGeom prst="rect">
            <a:avLst/>
          </a:prstGeom>
        </p:spPr>
      </p:pic>
      <p:sp>
        <p:nvSpPr>
          <p:cNvPr id="130" name="Shape 130"/>
          <p:cNvSpPr/>
          <p:nvPr/>
        </p:nvSpPr>
        <p:spPr>
          <a:xfrm rot="181051">
            <a:off x="10919113" y="-375561"/>
            <a:ext cx="2545776" cy="2704985"/>
          </a:xfrm>
          <a:prstGeom prst="triangle">
            <a:avLst>
              <a:gd name="adj" fmla="val 48791"/>
            </a:avLst>
          </a:prstGeom>
          <a:solidFill>
            <a:schemeClr val="bg1"/>
          </a:solidFill>
          <a:ln w="12700">
            <a:solidFill>
              <a:schemeClr val="bg1"/>
            </a:solidFill>
            <a:prstDash val="solid"/>
          </a:ln>
        </p:spPr>
        <p:txBody>
          <a:bodyPr lIns="91440" tIns="45720" rIns="91440" bIns="45720" anchor="ctr"/>
          <a:lstStyle/>
          <a:p>
            <a:pPr marL="0" indent="0" algn="ctr"/>
            <a:endParaRPr sz="1800">
              <a:solidFill>
                <a:schemeClr val="lt1"/>
              </a:solidFill>
              <a:latin typeface="+mn-lt"/>
              <a:ea typeface="+mn-ea"/>
              <a:cs typeface="+mn-cs"/>
            </a:endParaRPr>
          </a:p>
        </p:txBody>
      </p:sp>
      <p:sp>
        <p:nvSpPr>
          <p:cNvPr id="131" name="Shape 131"/>
          <p:cNvSpPr txBox="1"/>
          <p:nvPr/>
        </p:nvSpPr>
        <p:spPr>
          <a:xfrm>
            <a:off x="540327" y="367966"/>
            <a:ext cx="11111350" cy="1015663"/>
          </a:xfrm>
          <a:prstGeom prst="rect">
            <a:avLst/>
          </a:prstGeom>
          <a:noFill/>
          <a:ln>
            <a:noFill/>
          </a:ln>
        </p:spPr>
        <p:txBody>
          <a:bodyPr wrap="square" lIns="91440" tIns="45720" rIns="91440" bIns="45720">
            <a:spAutoFit/>
          </a:bodyPr>
          <a:lstStyle/>
          <a:p>
            <a:pPr marL="0" indent="0" algn="l"/>
            <a:r>
              <a:rPr sz="2000" b="1">
                <a:solidFill>
                  <a:schemeClr val="bg1"/>
                </a:solidFill>
                <a:latin typeface="DejaVu Sans Condensed"/>
                <a:ea typeface="DejaVu Sans Condensed"/>
                <a:cs typeface="DejaVu Sans Condensed"/>
              </a:rPr>
              <a:t>ОБ ОТНЕСЕНИИ ЗАКУПАЕМОГО ТОВАРА К «ИСПОЛЬЗУЕМОМУ»</a:t>
            </a:r>
            <a:endParaRPr sz="1800">
              <a:solidFill>
                <a:schemeClr val="tx1"/>
              </a:solidFill>
              <a:latin typeface="+mn-lt"/>
              <a:ea typeface="+mn-ea"/>
              <a:cs typeface="+mn-cs"/>
            </a:endParaRPr>
          </a:p>
          <a:p>
            <a:pPr marL="0" indent="0" algn="l"/>
            <a:r>
              <a:rPr sz="2000" b="1">
                <a:solidFill>
                  <a:schemeClr val="bg1"/>
                </a:solidFill>
                <a:latin typeface="DejaVu Sans Condensed"/>
                <a:ea typeface="DejaVu Sans Condensed"/>
                <a:cs typeface="DejaVu Sans Condensed"/>
              </a:rPr>
              <a:t>И (ИЛИ) «ПОСТАВЛЯЕМОМУ»</a:t>
            </a:r>
            <a:endParaRPr sz="1800">
              <a:solidFill>
                <a:schemeClr val="tx1"/>
              </a:solidFill>
              <a:latin typeface="+mn-lt"/>
              <a:ea typeface="+mn-ea"/>
              <a:cs typeface="+mn-cs"/>
            </a:endParaRPr>
          </a:p>
          <a:p>
            <a:pPr marL="0" indent="0" algn="l"/>
            <a:endParaRPr sz="2000" b="1">
              <a:solidFill>
                <a:schemeClr val="bg1"/>
              </a:solidFill>
              <a:latin typeface="DejaVu Sans Condensed"/>
              <a:ea typeface="DejaVu Sans Condensed"/>
              <a:cs typeface="DejaVu Sans Condensed"/>
            </a:endParaRPr>
          </a:p>
        </p:txBody>
      </p:sp>
      <p:sp>
        <p:nvSpPr>
          <p:cNvPr id="132" name="Shape 132"/>
          <p:cNvSpPr/>
          <p:nvPr/>
        </p:nvSpPr>
        <p:spPr>
          <a:xfrm>
            <a:off x="516000" y="1411918"/>
            <a:ext cx="11097185" cy="4824398"/>
          </a:xfrm>
          <a:prstGeom prst="rect">
            <a:avLst/>
          </a:prstGeom>
        </p:spPr>
        <p:txBody>
          <a:bodyPr wrap="square" lIns="91440" tIns="45720" rIns="91440" bIns="45720">
            <a:spAutoFit/>
          </a:bodyPr>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just"/>
            <a:r>
              <a:rPr sz="1230" err="1">
                <a:solidFill>
                  <a:schemeClr val="tx1"/>
                </a:solidFill>
                <a:latin typeface="DejaVu Sans Condensed"/>
                <a:ea typeface="DejaVu Sans Condensed"/>
                <a:cs typeface="DejaVu Sans Condensed"/>
              </a:rPr>
              <a:t>Предусмотренные</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Постановлением</a:t>
            </a:r>
            <a:r>
              <a:rPr sz="1230">
                <a:solidFill>
                  <a:schemeClr val="tx1"/>
                </a:solidFill>
                <a:latin typeface="DejaVu Sans Condensed"/>
                <a:ea typeface="DejaVu Sans Condensed"/>
                <a:cs typeface="DejaVu Sans Condensed"/>
              </a:rPr>
              <a:t> № 1875 </a:t>
            </a:r>
            <a:r>
              <a:rPr sz="1230" b="1">
                <a:solidFill>
                  <a:schemeClr val="tx1"/>
                </a:solidFill>
                <a:latin typeface="DejaVu Sans Condensed"/>
                <a:ea typeface="DejaVu Sans Condensed"/>
                <a:cs typeface="DejaVu Sans Condensed"/>
              </a:rPr>
              <a:t>«</a:t>
            </a:r>
            <a:r>
              <a:rPr sz="1230" b="1" err="1">
                <a:solidFill>
                  <a:schemeClr val="tx1"/>
                </a:solidFill>
                <a:latin typeface="DejaVu Sans Condensed"/>
                <a:ea typeface="DejaVu Sans Condensed"/>
                <a:cs typeface="DejaVu Sans Condensed"/>
              </a:rPr>
              <a:t>защитные</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меры</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применяются</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как</a:t>
            </a:r>
            <a:r>
              <a:rPr sz="1230" b="1">
                <a:solidFill>
                  <a:schemeClr val="tx1"/>
                </a:solidFill>
                <a:latin typeface="DejaVu Sans Condensed"/>
                <a:ea typeface="DejaVu Sans Condensed"/>
                <a:cs typeface="DejaVu Sans Condensed"/>
              </a:rPr>
              <a:t> в </a:t>
            </a:r>
            <a:r>
              <a:rPr sz="1230" b="1" err="1">
                <a:solidFill>
                  <a:schemeClr val="tx1"/>
                </a:solidFill>
                <a:latin typeface="DejaVu Sans Condensed"/>
                <a:ea typeface="DejaVu Sans Condensed"/>
                <a:cs typeface="DejaVu Sans Condensed"/>
              </a:rPr>
              <a:t>отношении</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закупаемых</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товаров</a:t>
            </a:r>
            <a:r>
              <a:rPr sz="1230" b="1">
                <a:solidFill>
                  <a:schemeClr val="tx1"/>
                </a:solidFill>
                <a:latin typeface="DejaVu Sans Condensed"/>
                <a:ea typeface="DejaVu Sans Condensed"/>
                <a:cs typeface="DejaVu Sans Condensed"/>
              </a:rPr>
              <a:t>,</a:t>
            </a:r>
            <a:br>
              <a:rPr sz="1230" b="1">
                <a:solidFill>
                  <a:schemeClr val="tx1"/>
                </a:solidFill>
                <a:latin typeface="DejaVu Sans Condensed"/>
                <a:ea typeface="DejaVu Sans Condensed"/>
                <a:cs typeface="DejaVu Sans Condensed"/>
              </a:rPr>
            </a:br>
            <a:r>
              <a:rPr sz="1230" b="1" err="1">
                <a:solidFill>
                  <a:schemeClr val="tx1"/>
                </a:solidFill>
                <a:latin typeface="DejaVu Sans Condensed"/>
                <a:ea typeface="DejaVu Sans Condensed"/>
                <a:cs typeface="DejaVu Sans Condensed"/>
              </a:rPr>
              <a:t>так</a:t>
            </a:r>
            <a:r>
              <a:rPr sz="1230" b="1">
                <a:solidFill>
                  <a:schemeClr val="tx1"/>
                </a:solidFill>
                <a:latin typeface="DejaVu Sans Condensed"/>
                <a:ea typeface="DejaVu Sans Condensed"/>
                <a:cs typeface="DejaVu Sans Condensed"/>
              </a:rPr>
              <a:t> и в </a:t>
            </a:r>
            <a:r>
              <a:rPr sz="1230" b="1" err="1">
                <a:solidFill>
                  <a:schemeClr val="tx1"/>
                </a:solidFill>
                <a:latin typeface="DejaVu Sans Condensed"/>
                <a:ea typeface="DejaVu Sans Condensed"/>
                <a:cs typeface="DejaVu Sans Condensed"/>
              </a:rPr>
              <a:t>отношении</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товаров</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поставляемых</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заказчику</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при</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выполнении</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закупаемых</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работ</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оказании</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закупаемых</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услуг</a:t>
            </a:r>
            <a:endParaRPr sz="1230" b="1">
              <a:solidFill>
                <a:schemeClr val="tx1"/>
              </a:solidFill>
              <a:latin typeface="DejaVu Sans Condensed"/>
              <a:ea typeface="DejaVu Sans Condensed"/>
              <a:cs typeface="DejaVu Sans Condensed"/>
            </a:endParaRPr>
          </a:p>
          <a:p>
            <a:pPr marL="0" indent="0" algn="just"/>
            <a:endParaRPr sz="1230">
              <a:solidFill>
                <a:schemeClr val="tx1"/>
              </a:solidFill>
              <a:latin typeface="DejaVu Sans Condensed"/>
              <a:ea typeface="DejaVu Sans Condensed"/>
              <a:cs typeface="DejaVu Sans Condensed"/>
            </a:endParaRPr>
          </a:p>
          <a:p>
            <a:pPr marL="753750" indent="-285750" algn="just">
              <a:buFont typeface="Arial"/>
              <a:buChar char="•"/>
            </a:pPr>
            <a:r>
              <a:rPr sz="1230" err="1">
                <a:latin typeface="DejaVu Sans Condensed"/>
                <a:ea typeface="DejaVu Sans Condensed"/>
                <a:cs typeface="DejaVu Sans Condensed"/>
              </a:rPr>
              <a:t>Товаром</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поставляемым</a:t>
            </a:r>
            <a:r>
              <a:rPr sz="1230">
                <a:latin typeface="DejaVu Sans Condensed"/>
                <a:ea typeface="DejaVu Sans Condensed"/>
                <a:cs typeface="DejaVu Sans Condensed"/>
              </a:rPr>
              <a:t> </a:t>
            </a:r>
            <a:r>
              <a:rPr sz="1230" err="1">
                <a:latin typeface="DejaVu Sans Condensed"/>
                <a:ea typeface="DejaVu Sans Condensed"/>
                <a:cs typeface="DejaVu Sans Condensed"/>
              </a:rPr>
              <a:t>заказчику</a:t>
            </a:r>
            <a:r>
              <a:rPr sz="1230">
                <a:latin typeface="DejaVu Sans Condensed"/>
                <a:ea typeface="DejaVu Sans Condensed"/>
                <a:cs typeface="DejaVu Sans Condensed"/>
              </a:rPr>
              <a:t> (в </a:t>
            </a:r>
            <a:r>
              <a:rPr sz="1230" err="1">
                <a:latin typeface="DejaVu Sans Condensed"/>
                <a:ea typeface="DejaVu Sans Condensed"/>
                <a:cs typeface="DejaVu Sans Condensed"/>
              </a:rPr>
              <a:t>том</a:t>
            </a:r>
            <a:r>
              <a:rPr sz="1230">
                <a:latin typeface="DejaVu Sans Condensed"/>
                <a:ea typeface="DejaVu Sans Condensed"/>
                <a:cs typeface="DejaVu Sans Condensed"/>
              </a:rPr>
              <a:t> </a:t>
            </a:r>
            <a:r>
              <a:rPr sz="1230" err="1">
                <a:latin typeface="DejaVu Sans Condensed"/>
                <a:ea typeface="DejaVu Sans Condensed"/>
                <a:cs typeface="DejaVu Sans Condensed"/>
              </a:rPr>
              <a:t>числе</a:t>
            </a:r>
            <a:r>
              <a:rPr sz="1230">
                <a:latin typeface="DejaVu Sans Condensed"/>
                <a:ea typeface="DejaVu Sans Condensed"/>
                <a:cs typeface="DejaVu Sans Condensed"/>
              </a:rPr>
              <a:t> </a:t>
            </a:r>
            <a:r>
              <a:rPr sz="1230" err="1">
                <a:latin typeface="DejaVu Sans Condensed"/>
                <a:ea typeface="DejaVu Sans Condensed"/>
                <a:cs typeface="DejaVu Sans Condensed"/>
              </a:rPr>
              <a:t>при</a:t>
            </a:r>
            <a:r>
              <a:rPr sz="1230">
                <a:latin typeface="DejaVu Sans Condensed"/>
                <a:ea typeface="DejaVu Sans Condensed"/>
                <a:cs typeface="DejaVu Sans Condensed"/>
              </a:rPr>
              <a:t> </a:t>
            </a:r>
            <a:r>
              <a:rPr sz="1230" err="1">
                <a:latin typeface="DejaVu Sans Condensed"/>
                <a:ea typeface="DejaVu Sans Condensed"/>
                <a:cs typeface="DejaVu Sans Condensed"/>
              </a:rPr>
              <a:t>выполнении</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поставщиком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подрядчиком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исполнителем</a:t>
            </a:r>
            <a:r>
              <a:rPr sz="1230">
                <a:latin typeface="DejaVu Sans Condensed"/>
                <a:ea typeface="DejaVu Sans Condensed"/>
                <a:cs typeface="DejaVu Sans Condensed"/>
              </a:rPr>
              <a:t>) </a:t>
            </a:r>
            <a:r>
              <a:rPr sz="1230" err="1">
                <a:latin typeface="DejaVu Sans Condensed"/>
                <a:ea typeface="DejaVu Sans Condensed"/>
                <a:cs typeface="DejaVu Sans Condensed"/>
              </a:rPr>
              <a:t>закупаемых</a:t>
            </a:r>
            <a:r>
              <a:rPr sz="1230">
                <a:latin typeface="DejaVu Sans Condensed"/>
                <a:ea typeface="DejaVu Sans Condensed"/>
                <a:cs typeface="DejaVu Sans Condensed"/>
              </a:rPr>
              <a:t> </a:t>
            </a:r>
            <a:r>
              <a:rPr sz="1230" err="1">
                <a:latin typeface="DejaVu Sans Condensed"/>
                <a:ea typeface="DejaVu Sans Condensed"/>
                <a:cs typeface="DejaVu Sans Condensed"/>
              </a:rPr>
              <a:t>заказчиком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работ</a:t>
            </a:r>
            <a:r>
              <a:rPr sz="1230">
                <a:latin typeface="DejaVu Sans Condensed"/>
                <a:ea typeface="DejaVu Sans Condensed"/>
                <a:cs typeface="DejaVu Sans Condensed"/>
              </a:rPr>
              <a:t>, </a:t>
            </a:r>
            <a:r>
              <a:rPr sz="1230" err="1">
                <a:latin typeface="DejaVu Sans Condensed"/>
                <a:ea typeface="DejaVu Sans Condensed"/>
                <a:cs typeface="DejaVu Sans Condensed"/>
              </a:rPr>
              <a:t>оказании</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поставщиком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подрядчиком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исполнителем</a:t>
            </a:r>
            <a:r>
              <a:rPr sz="1230">
                <a:latin typeface="DejaVu Sans Condensed"/>
                <a:ea typeface="DejaVu Sans Condensed"/>
                <a:cs typeface="DejaVu Sans Condensed"/>
              </a:rPr>
              <a:t>) </a:t>
            </a:r>
            <a:r>
              <a:rPr sz="1230" err="1">
                <a:latin typeface="DejaVu Sans Condensed"/>
                <a:ea typeface="DejaVu Sans Condensed"/>
                <a:cs typeface="DejaVu Sans Condensed"/>
              </a:rPr>
              <a:t>закупаемых</a:t>
            </a:r>
            <a:r>
              <a:rPr sz="1230">
                <a:latin typeface="DejaVu Sans Condensed"/>
                <a:ea typeface="DejaVu Sans Condensed"/>
                <a:cs typeface="DejaVu Sans Condensed"/>
              </a:rPr>
              <a:t> </a:t>
            </a:r>
            <a:r>
              <a:rPr sz="1230" err="1">
                <a:latin typeface="DejaVu Sans Condensed"/>
                <a:ea typeface="DejaVu Sans Condensed"/>
                <a:cs typeface="DejaVu Sans Condensed"/>
              </a:rPr>
              <a:t>заказчиком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услуг</a:t>
            </a:r>
            <a:r>
              <a:rPr sz="1230">
                <a:latin typeface="DejaVu Sans Condensed"/>
                <a:ea typeface="DejaVu Sans Condensed"/>
                <a:cs typeface="DejaVu Sans Condensed"/>
              </a:rPr>
              <a:t>), </a:t>
            </a:r>
            <a:r>
              <a:rPr sz="1230" err="1">
                <a:latin typeface="DejaVu Sans Condensed"/>
                <a:ea typeface="DejaVu Sans Condensed"/>
                <a:cs typeface="DejaVu Sans Condensed"/>
              </a:rPr>
              <a:t>является</a:t>
            </a:r>
            <a:r>
              <a:rPr sz="1230">
                <a:latin typeface="DejaVu Sans Condensed"/>
                <a:ea typeface="DejaVu Sans Condensed"/>
                <a:cs typeface="DejaVu Sans Condensed"/>
              </a:rPr>
              <a:t> </a:t>
            </a:r>
            <a:r>
              <a:rPr sz="1230" err="1">
                <a:latin typeface="DejaVu Sans Condensed"/>
                <a:ea typeface="DejaVu Sans Condensed"/>
                <a:cs typeface="DejaVu Sans Condensed"/>
              </a:rPr>
              <a:t>товар</a:t>
            </a:r>
            <a:r>
              <a:rPr sz="1230">
                <a:latin typeface="DejaVu Sans Condensed"/>
                <a:ea typeface="DejaVu Sans Condensed"/>
                <a:cs typeface="DejaVu Sans Condensed"/>
              </a:rPr>
              <a:t>,</a:t>
            </a:r>
            <a:r>
              <a:rPr lang="ru-RU" sz="1230">
                <a:latin typeface="DejaVu Sans Condensed"/>
                <a:ea typeface="DejaVu Sans Condensed"/>
                <a:cs typeface="DejaVu Sans Condensed"/>
              </a:rPr>
              <a:t> </a:t>
            </a:r>
            <a:r>
              <a:rPr sz="1230">
                <a:latin typeface="DejaVu Sans Condensed"/>
                <a:ea typeface="DejaVu Sans Condensed"/>
                <a:cs typeface="DejaVu Sans Condensed"/>
              </a:rPr>
              <a:t>в </a:t>
            </a:r>
            <a:r>
              <a:rPr sz="1230" err="1">
                <a:latin typeface="DejaVu Sans Condensed"/>
                <a:ea typeface="DejaVu Sans Condensed"/>
                <a:cs typeface="DejaVu Sans Condensed"/>
              </a:rPr>
              <a:t>отношении</a:t>
            </a:r>
            <a:r>
              <a:rPr sz="1230">
                <a:latin typeface="DejaVu Sans Condensed"/>
                <a:ea typeface="DejaVu Sans Condensed"/>
                <a:cs typeface="DejaVu Sans Condensed"/>
              </a:rPr>
              <a:t> </a:t>
            </a:r>
            <a:r>
              <a:rPr sz="1230" err="1">
                <a:latin typeface="DejaVu Sans Condensed"/>
                <a:ea typeface="DejaVu Sans Condensed"/>
                <a:cs typeface="DejaVu Sans Condensed"/>
              </a:rPr>
              <a:t>которого</a:t>
            </a:r>
            <a:r>
              <a:rPr sz="1230">
                <a:latin typeface="DejaVu Sans Condensed"/>
                <a:ea typeface="DejaVu Sans Condensed"/>
                <a:cs typeface="DejaVu Sans Condensed"/>
              </a:rPr>
              <a:t> </a:t>
            </a:r>
            <a:r>
              <a:rPr sz="1230" err="1">
                <a:latin typeface="DejaVu Sans Condensed"/>
                <a:ea typeface="DejaVu Sans Condensed"/>
                <a:cs typeface="DejaVu Sans Condensed"/>
              </a:rPr>
              <a:t>осуществляется</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поставка</a:t>
            </a:r>
            <a:r>
              <a:rPr sz="1230">
                <a:latin typeface="DejaVu Sans Condensed"/>
                <a:ea typeface="DejaVu Sans Condensed"/>
                <a:cs typeface="DejaVu Sans Condensed"/>
              </a:rPr>
              <a:t> в </a:t>
            </a:r>
            <a:r>
              <a:rPr sz="1230" err="1">
                <a:latin typeface="DejaVu Sans Condensed"/>
                <a:ea typeface="DejaVu Sans Condensed"/>
                <a:cs typeface="DejaVu Sans Condensed"/>
              </a:rPr>
              <a:t>понимании</a:t>
            </a:r>
            <a:r>
              <a:rPr sz="1230">
                <a:latin typeface="DejaVu Sans Condensed"/>
                <a:ea typeface="DejaVu Sans Condensed"/>
                <a:cs typeface="DejaVu Sans Condensed"/>
              </a:rPr>
              <a:t> </a:t>
            </a:r>
            <a:r>
              <a:rPr sz="1230" err="1">
                <a:latin typeface="DejaVu Sans Condensed"/>
                <a:ea typeface="DejaVu Sans Condensed"/>
                <a:cs typeface="DejaVu Sans Condensed"/>
              </a:rPr>
              <a:t>Закона</a:t>
            </a:r>
            <a:r>
              <a:rPr sz="1230">
                <a:latin typeface="DejaVu Sans Condensed"/>
                <a:ea typeface="DejaVu Sans Condensed"/>
                <a:cs typeface="DejaVu Sans Condensed"/>
              </a:rPr>
              <a:t> № 44-ФЗ, </a:t>
            </a:r>
            <a:r>
              <a:rPr sz="1230" err="1">
                <a:latin typeface="DejaVu Sans Condensed"/>
                <a:ea typeface="DejaVu Sans Condensed"/>
                <a:cs typeface="DejaVu Sans Condensed"/>
              </a:rPr>
              <a:t>Закона</a:t>
            </a:r>
            <a:r>
              <a:rPr sz="1230">
                <a:latin typeface="DejaVu Sans Condensed"/>
                <a:ea typeface="DejaVu Sans Condensed"/>
                <a:cs typeface="DejaVu Sans Condensed"/>
              </a:rPr>
              <a:t> № 223-ФЗ и </a:t>
            </a:r>
            <a:r>
              <a:rPr sz="1230" err="1">
                <a:latin typeface="DejaVu Sans Condensed"/>
                <a:ea typeface="DejaVu Sans Condensed"/>
                <a:cs typeface="DejaVu Sans Condensed"/>
              </a:rPr>
              <a:t>Гражданского</a:t>
            </a:r>
            <a:r>
              <a:rPr sz="1230">
                <a:latin typeface="DejaVu Sans Condensed"/>
                <a:ea typeface="DejaVu Sans Condensed"/>
                <a:cs typeface="DejaVu Sans Condensed"/>
              </a:rPr>
              <a:t> </a:t>
            </a:r>
            <a:r>
              <a:rPr sz="1230" err="1">
                <a:latin typeface="DejaVu Sans Condensed"/>
                <a:ea typeface="DejaVu Sans Condensed"/>
                <a:cs typeface="DejaVu Sans Condensed"/>
              </a:rPr>
              <a:t>кодекса</a:t>
            </a:r>
            <a:r>
              <a:rPr sz="1230">
                <a:latin typeface="DejaVu Sans Condensed"/>
                <a:ea typeface="DejaVu Sans Condensed"/>
                <a:cs typeface="DejaVu Sans Condensed"/>
              </a:rPr>
              <a:t> </a:t>
            </a:r>
            <a:r>
              <a:rPr sz="1230" err="1">
                <a:latin typeface="DejaVu Sans Condensed"/>
                <a:ea typeface="DejaVu Sans Condensed"/>
                <a:cs typeface="DejaVu Sans Condensed"/>
              </a:rPr>
              <a:t>Российской</a:t>
            </a:r>
            <a:r>
              <a:rPr sz="1230">
                <a:latin typeface="DejaVu Sans Condensed"/>
                <a:ea typeface="DejaVu Sans Condensed"/>
                <a:cs typeface="DejaVu Sans Condensed"/>
              </a:rPr>
              <a:t> </a:t>
            </a:r>
            <a:r>
              <a:rPr sz="1230" err="1">
                <a:latin typeface="DejaVu Sans Condensed"/>
                <a:ea typeface="DejaVu Sans Condensed"/>
                <a:cs typeface="DejaVu Sans Condensed"/>
              </a:rPr>
              <a:t>Федерации</a:t>
            </a:r>
            <a:r>
              <a:rPr sz="1230">
                <a:latin typeface="DejaVu Sans Condensed"/>
                <a:ea typeface="DejaVu Sans Condensed"/>
                <a:cs typeface="DejaVu Sans Condensed"/>
              </a:rPr>
              <a:t>, </a:t>
            </a:r>
            <a:r>
              <a:rPr sz="1230" err="1">
                <a:latin typeface="DejaVu Sans Condensed"/>
                <a:ea typeface="DejaVu Sans Condensed"/>
                <a:cs typeface="DejaVu Sans Condensed"/>
              </a:rPr>
              <a:t>при</a:t>
            </a:r>
            <a:r>
              <a:rPr sz="1230">
                <a:latin typeface="DejaVu Sans Condensed"/>
                <a:ea typeface="DejaVu Sans Condensed"/>
                <a:cs typeface="DejaVu Sans Condensed"/>
              </a:rPr>
              <a:t> </a:t>
            </a:r>
            <a:r>
              <a:rPr sz="1230" err="1">
                <a:latin typeface="DejaVu Sans Condensed"/>
                <a:ea typeface="DejaVu Sans Condensed"/>
                <a:cs typeface="DejaVu Sans Condensed"/>
              </a:rPr>
              <a:t>которой</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поставщик</a:t>
            </a:r>
            <a:r>
              <a:rPr sz="1230">
                <a:latin typeface="DejaVu Sans Condensed"/>
                <a:ea typeface="DejaVu Sans Condensed"/>
                <a:cs typeface="DejaVu Sans Condensed"/>
              </a:rPr>
              <a:t> (</a:t>
            </a:r>
            <a:r>
              <a:rPr sz="1230" err="1">
                <a:latin typeface="DejaVu Sans Condensed"/>
                <a:ea typeface="DejaVu Sans Condensed"/>
                <a:cs typeface="DejaVu Sans Condensed"/>
              </a:rPr>
              <a:t>подрядчик</a:t>
            </a:r>
            <a:r>
              <a:rPr sz="1230">
                <a:latin typeface="DejaVu Sans Condensed"/>
                <a:ea typeface="DejaVu Sans Condensed"/>
                <a:cs typeface="DejaVu Sans Condensed"/>
              </a:rPr>
              <a:t>, </a:t>
            </a:r>
            <a:r>
              <a:rPr sz="1230" err="1">
                <a:latin typeface="DejaVu Sans Condensed"/>
                <a:ea typeface="DejaVu Sans Condensed"/>
                <a:cs typeface="DejaVu Sans Condensed"/>
              </a:rPr>
              <a:t>исполнитель</a:t>
            </a:r>
            <a:r>
              <a:rPr sz="1230">
                <a:latin typeface="DejaVu Sans Condensed"/>
                <a:ea typeface="DejaVu Sans Condensed"/>
                <a:cs typeface="DejaVu Sans Condensed"/>
              </a:rPr>
              <a:t>), </a:t>
            </a:r>
            <a:r>
              <a:rPr sz="1230" err="1">
                <a:latin typeface="DejaVu Sans Condensed"/>
                <a:ea typeface="DejaVu Sans Condensed"/>
                <a:cs typeface="DejaVu Sans Condensed"/>
              </a:rPr>
              <a:t>являющийся</a:t>
            </a:r>
            <a:r>
              <a:rPr sz="1230">
                <a:latin typeface="DejaVu Sans Condensed"/>
                <a:ea typeface="DejaVu Sans Condensed"/>
                <a:cs typeface="DejaVu Sans Condensed"/>
              </a:rPr>
              <a:t> </a:t>
            </a:r>
            <a:r>
              <a:rPr sz="1230" err="1">
                <a:latin typeface="DejaVu Sans Condensed"/>
                <a:ea typeface="DejaVu Sans Condensed"/>
                <a:cs typeface="DejaVu Sans Condensed"/>
              </a:rPr>
              <a:t>одной</a:t>
            </a:r>
            <a:r>
              <a:rPr sz="1230">
                <a:latin typeface="DejaVu Sans Condensed"/>
                <a:ea typeface="DejaVu Sans Condensed"/>
                <a:cs typeface="DejaVu Sans Condensed"/>
              </a:rPr>
              <a:t> </a:t>
            </a:r>
            <a:r>
              <a:rPr sz="1230" err="1">
                <a:latin typeface="DejaVu Sans Condensed"/>
                <a:ea typeface="DejaVu Sans Condensed"/>
                <a:cs typeface="DejaVu Sans Condensed"/>
              </a:rPr>
              <a:t>стороной</a:t>
            </a:r>
            <a:r>
              <a:rPr sz="1230">
                <a:latin typeface="DejaVu Sans Condensed"/>
                <a:ea typeface="DejaVu Sans Condensed"/>
                <a:cs typeface="DejaVu Sans Condensed"/>
              </a:rPr>
              <a:t>, </a:t>
            </a:r>
            <a:r>
              <a:rPr sz="1230" err="1">
                <a:latin typeface="DejaVu Sans Condensed"/>
                <a:ea typeface="DejaVu Sans Condensed"/>
                <a:cs typeface="DejaVu Sans Condensed"/>
              </a:rPr>
              <a:t>передает</a:t>
            </a:r>
            <a:r>
              <a:rPr sz="1230">
                <a:latin typeface="DejaVu Sans Condensed"/>
                <a:ea typeface="DejaVu Sans Condensed"/>
                <a:cs typeface="DejaVu Sans Condensed"/>
              </a:rPr>
              <a:t> </a:t>
            </a:r>
            <a:r>
              <a:rPr sz="1230" err="1">
                <a:latin typeface="DejaVu Sans Condensed"/>
                <a:ea typeface="DejaVu Sans Condensed"/>
                <a:cs typeface="DejaVu Sans Condensed"/>
              </a:rPr>
              <a:t>товар</a:t>
            </a:r>
            <a:r>
              <a:rPr sz="1230">
                <a:latin typeface="DejaVu Sans Condensed"/>
                <a:ea typeface="DejaVu Sans Condensed"/>
                <a:cs typeface="DejaVu Sans Condensed"/>
              </a:rPr>
              <a:t> </a:t>
            </a:r>
            <a:r>
              <a:rPr sz="1230" err="1">
                <a:latin typeface="DejaVu Sans Condensed"/>
                <a:ea typeface="DejaVu Sans Condensed"/>
                <a:cs typeface="DejaVu Sans Condensed"/>
              </a:rPr>
              <a:t>заказчику</a:t>
            </a:r>
            <a:r>
              <a:rPr sz="1230">
                <a:latin typeface="DejaVu Sans Condensed"/>
                <a:ea typeface="DejaVu Sans Condensed"/>
                <a:cs typeface="DejaVu Sans Condensed"/>
              </a:rPr>
              <a:t>, </a:t>
            </a:r>
            <a:r>
              <a:rPr sz="1230" err="1">
                <a:latin typeface="DejaVu Sans Condensed"/>
                <a:ea typeface="DejaVu Sans Condensed"/>
                <a:cs typeface="DejaVu Sans Condensed"/>
              </a:rPr>
              <a:t>являющемуся</a:t>
            </a:r>
            <a:r>
              <a:rPr sz="1230">
                <a:latin typeface="DejaVu Sans Condensed"/>
                <a:ea typeface="DejaVu Sans Condensed"/>
                <a:cs typeface="DejaVu Sans Condensed"/>
              </a:rPr>
              <a:t> </a:t>
            </a:r>
            <a:r>
              <a:rPr sz="1230" err="1">
                <a:latin typeface="DejaVu Sans Condensed"/>
                <a:ea typeface="DejaVu Sans Condensed"/>
                <a:cs typeface="DejaVu Sans Condensed"/>
              </a:rPr>
              <a:t>другой</a:t>
            </a:r>
            <a:r>
              <a:rPr sz="1230">
                <a:latin typeface="DejaVu Sans Condensed"/>
                <a:ea typeface="DejaVu Sans Condensed"/>
                <a:cs typeface="DejaVu Sans Condensed"/>
              </a:rPr>
              <a:t> </a:t>
            </a:r>
            <a:r>
              <a:rPr sz="1230" err="1">
                <a:latin typeface="DejaVu Sans Condensed"/>
                <a:ea typeface="DejaVu Sans Condensed"/>
                <a:cs typeface="DejaVu Sans Condensed"/>
              </a:rPr>
              <a:t>стороной</a:t>
            </a:r>
            <a:r>
              <a:rPr sz="1230">
                <a:latin typeface="DejaVu Sans Condensed"/>
                <a:ea typeface="DejaVu Sans Condensed"/>
                <a:cs typeface="DejaVu Sans Condensed"/>
              </a:rPr>
              <a:t>, а </a:t>
            </a:r>
            <a:r>
              <a:rPr sz="1230" err="1">
                <a:latin typeface="DejaVu Sans Condensed"/>
                <a:ea typeface="DejaVu Sans Condensed"/>
                <a:cs typeface="DejaVu Sans Condensed"/>
              </a:rPr>
              <a:t>заказчик</a:t>
            </a:r>
            <a:r>
              <a:rPr sz="1230">
                <a:latin typeface="DejaVu Sans Condensed"/>
                <a:ea typeface="DejaVu Sans Condensed"/>
                <a:cs typeface="DejaVu Sans Condensed"/>
              </a:rPr>
              <a:t> </a:t>
            </a:r>
            <a:r>
              <a:rPr sz="1230" err="1">
                <a:latin typeface="DejaVu Sans Condensed"/>
                <a:ea typeface="DejaVu Sans Condensed"/>
                <a:cs typeface="DejaVu Sans Condensed"/>
              </a:rPr>
              <a:t>принимает</a:t>
            </a:r>
            <a:r>
              <a:rPr sz="1230">
                <a:latin typeface="DejaVu Sans Condensed"/>
                <a:ea typeface="DejaVu Sans Condensed"/>
                <a:cs typeface="DejaVu Sans Condensed"/>
              </a:rPr>
              <a:t> </a:t>
            </a:r>
            <a:r>
              <a:rPr sz="1230" err="1">
                <a:latin typeface="DejaVu Sans Condensed"/>
                <a:ea typeface="DejaVu Sans Condensed"/>
                <a:cs typeface="DejaVu Sans Condensed"/>
              </a:rPr>
              <a:t>такой</a:t>
            </a:r>
            <a:r>
              <a:rPr sz="1230">
                <a:latin typeface="DejaVu Sans Condensed"/>
                <a:ea typeface="DejaVu Sans Condensed"/>
                <a:cs typeface="DejaVu Sans Condensed"/>
              </a:rPr>
              <a:t> </a:t>
            </a:r>
            <a:r>
              <a:rPr sz="1230" err="1">
                <a:latin typeface="DejaVu Sans Condensed"/>
                <a:ea typeface="DejaVu Sans Condensed"/>
                <a:cs typeface="DejaVu Sans Condensed"/>
              </a:rPr>
              <a:t>товар</a:t>
            </a:r>
            <a:r>
              <a:rPr sz="1230">
                <a:latin typeface="DejaVu Sans Condensed"/>
                <a:ea typeface="DejaVu Sans Condensed"/>
                <a:cs typeface="DejaVu Sans Condensed"/>
              </a:rPr>
              <a:t> и </a:t>
            </a:r>
            <a:r>
              <a:rPr sz="1230" err="1">
                <a:latin typeface="DejaVu Sans Condensed"/>
                <a:ea typeface="DejaVu Sans Condensed"/>
                <a:cs typeface="DejaVu Sans Condensed"/>
              </a:rPr>
              <a:t>уплачивает</a:t>
            </a:r>
            <a:r>
              <a:rPr sz="1230">
                <a:latin typeface="DejaVu Sans Condensed"/>
                <a:ea typeface="DejaVu Sans Condensed"/>
                <a:cs typeface="DejaVu Sans Condensed"/>
              </a:rPr>
              <a:t> </a:t>
            </a:r>
            <a:r>
              <a:rPr sz="1230" err="1">
                <a:latin typeface="DejaVu Sans Condensed"/>
                <a:ea typeface="DejaVu Sans Condensed"/>
                <a:cs typeface="DejaVu Sans Condensed"/>
              </a:rPr>
              <a:t>за</a:t>
            </a:r>
            <a:r>
              <a:rPr sz="1230">
                <a:latin typeface="DejaVu Sans Condensed"/>
                <a:ea typeface="DejaVu Sans Condensed"/>
                <a:cs typeface="DejaVu Sans Condensed"/>
              </a:rPr>
              <a:t> </a:t>
            </a:r>
            <a:r>
              <a:rPr sz="1230" err="1">
                <a:latin typeface="DejaVu Sans Condensed"/>
                <a:ea typeface="DejaVu Sans Condensed"/>
                <a:cs typeface="DejaVu Sans Condensed"/>
              </a:rPr>
              <a:t>него</a:t>
            </a:r>
            <a:r>
              <a:rPr sz="1230">
                <a:latin typeface="DejaVu Sans Condensed"/>
                <a:ea typeface="DejaVu Sans Condensed"/>
                <a:cs typeface="DejaVu Sans Condensed"/>
              </a:rPr>
              <a:t> </a:t>
            </a:r>
            <a:r>
              <a:rPr sz="1230" err="1">
                <a:latin typeface="DejaVu Sans Condensed"/>
                <a:ea typeface="DejaVu Sans Condensed"/>
                <a:cs typeface="DejaVu Sans Condensed"/>
              </a:rPr>
              <a:t>денежную</a:t>
            </a:r>
            <a:r>
              <a:rPr sz="1230">
                <a:latin typeface="DejaVu Sans Condensed"/>
                <a:ea typeface="DejaVu Sans Condensed"/>
                <a:cs typeface="DejaVu Sans Condensed"/>
              </a:rPr>
              <a:t> </a:t>
            </a:r>
            <a:r>
              <a:rPr sz="1230" err="1">
                <a:latin typeface="DejaVu Sans Condensed"/>
                <a:ea typeface="DejaVu Sans Condensed"/>
                <a:cs typeface="DejaVu Sans Condensed"/>
              </a:rPr>
              <a:t>сумму</a:t>
            </a:r>
            <a:r>
              <a:rPr sz="1230">
                <a:latin typeface="DejaVu Sans Condensed"/>
                <a:ea typeface="DejaVu Sans Condensed"/>
                <a:cs typeface="DejaVu Sans Condensed"/>
              </a:rPr>
              <a:t>.</a:t>
            </a:r>
          </a:p>
          <a:p>
            <a:pPr marL="753750" indent="-285750" algn="just">
              <a:buFont typeface="Arial"/>
              <a:buChar char="•"/>
            </a:pPr>
            <a:endParaRPr sz="1230">
              <a:latin typeface="DejaVu Sans Condensed"/>
              <a:ea typeface="DejaVu Sans Condensed"/>
              <a:cs typeface="DejaVu Sans Condensed"/>
            </a:endParaRPr>
          </a:p>
          <a:p>
            <a:pPr marL="753750" indent="-285750" algn="just">
              <a:buFont typeface="Arial"/>
              <a:buChar char="•"/>
            </a:pPr>
            <a:r>
              <a:rPr sz="1230">
                <a:latin typeface="DejaVu Sans Condensed"/>
                <a:ea typeface="DejaVu Sans Condensed"/>
                <a:cs typeface="DejaVu Sans Condensed"/>
              </a:rPr>
              <a:t>К </a:t>
            </a:r>
            <a:r>
              <a:rPr sz="1230" err="1">
                <a:latin typeface="DejaVu Sans Condensed"/>
                <a:ea typeface="DejaVu Sans Condensed"/>
                <a:cs typeface="DejaVu Sans Condensed"/>
              </a:rPr>
              <a:t>товару</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поставляемому</a:t>
            </a:r>
            <a:r>
              <a:rPr sz="1230">
                <a:latin typeface="DejaVu Sans Condensed"/>
                <a:ea typeface="DejaVu Sans Condensed"/>
                <a:cs typeface="DejaVu Sans Condensed"/>
              </a:rPr>
              <a:t> </a:t>
            </a:r>
            <a:r>
              <a:rPr sz="1230" err="1">
                <a:latin typeface="DejaVu Sans Condensed"/>
                <a:ea typeface="DejaVu Sans Condensed"/>
                <a:cs typeface="DejaVu Sans Condensed"/>
              </a:rPr>
              <a:t>заказчику</a:t>
            </a:r>
            <a:r>
              <a:rPr sz="1230">
                <a:latin typeface="DejaVu Sans Condensed"/>
                <a:ea typeface="DejaVu Sans Condensed"/>
                <a:cs typeface="DejaVu Sans Condensed"/>
              </a:rPr>
              <a:t> (в </a:t>
            </a:r>
            <a:r>
              <a:rPr sz="1230" err="1">
                <a:latin typeface="DejaVu Sans Condensed"/>
                <a:ea typeface="DejaVu Sans Condensed"/>
                <a:cs typeface="DejaVu Sans Condensed"/>
              </a:rPr>
              <a:t>том</a:t>
            </a:r>
            <a:r>
              <a:rPr sz="1230">
                <a:latin typeface="DejaVu Sans Condensed"/>
                <a:ea typeface="DejaVu Sans Condensed"/>
                <a:cs typeface="DejaVu Sans Condensed"/>
              </a:rPr>
              <a:t> </a:t>
            </a:r>
            <a:r>
              <a:rPr sz="1230" err="1">
                <a:latin typeface="DejaVu Sans Condensed"/>
                <a:ea typeface="DejaVu Sans Condensed"/>
                <a:cs typeface="DejaVu Sans Condensed"/>
              </a:rPr>
              <a:t>числе</a:t>
            </a:r>
            <a:r>
              <a:rPr sz="1230">
                <a:latin typeface="DejaVu Sans Condensed"/>
                <a:ea typeface="DejaVu Sans Condensed"/>
                <a:cs typeface="DejaVu Sans Condensed"/>
              </a:rPr>
              <a:t> </a:t>
            </a:r>
            <a:r>
              <a:rPr sz="1230" err="1">
                <a:latin typeface="DejaVu Sans Condensed"/>
                <a:ea typeface="DejaVu Sans Condensed"/>
                <a:cs typeface="DejaVu Sans Condensed"/>
              </a:rPr>
              <a:t>при</a:t>
            </a:r>
            <a:r>
              <a:rPr sz="1230">
                <a:latin typeface="DejaVu Sans Condensed"/>
                <a:ea typeface="DejaVu Sans Condensed"/>
                <a:cs typeface="DejaVu Sans Condensed"/>
              </a:rPr>
              <a:t> </a:t>
            </a:r>
            <a:r>
              <a:rPr sz="1230" err="1">
                <a:latin typeface="DejaVu Sans Condensed"/>
                <a:ea typeface="DejaVu Sans Condensed"/>
                <a:cs typeface="DejaVu Sans Condensed"/>
              </a:rPr>
              <a:t>выполнении</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поставщиком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подрядчиком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исполнителем</a:t>
            </a:r>
            <a:r>
              <a:rPr sz="1230">
                <a:latin typeface="DejaVu Sans Condensed"/>
                <a:ea typeface="DejaVu Sans Condensed"/>
                <a:cs typeface="DejaVu Sans Condensed"/>
              </a:rPr>
              <a:t>) </a:t>
            </a:r>
            <a:r>
              <a:rPr sz="1230" err="1">
                <a:latin typeface="DejaVu Sans Condensed"/>
                <a:ea typeface="DejaVu Sans Condensed"/>
                <a:cs typeface="DejaVu Sans Condensed"/>
              </a:rPr>
              <a:t>закупаемых</a:t>
            </a:r>
            <a:r>
              <a:rPr sz="1230">
                <a:latin typeface="DejaVu Sans Condensed"/>
                <a:ea typeface="DejaVu Sans Condensed"/>
                <a:cs typeface="DejaVu Sans Condensed"/>
              </a:rPr>
              <a:t> </a:t>
            </a:r>
            <a:r>
              <a:rPr sz="1230" err="1">
                <a:latin typeface="DejaVu Sans Condensed"/>
                <a:ea typeface="DejaVu Sans Condensed"/>
                <a:cs typeface="DejaVu Sans Condensed"/>
              </a:rPr>
              <a:t>заказчиком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работ</a:t>
            </a:r>
            <a:r>
              <a:rPr sz="1230">
                <a:latin typeface="DejaVu Sans Condensed"/>
                <a:ea typeface="DejaVu Sans Condensed"/>
                <a:cs typeface="DejaVu Sans Condensed"/>
              </a:rPr>
              <a:t>, </a:t>
            </a:r>
            <a:r>
              <a:rPr sz="1230" err="1">
                <a:latin typeface="DejaVu Sans Condensed"/>
                <a:ea typeface="DejaVu Sans Condensed"/>
                <a:cs typeface="DejaVu Sans Condensed"/>
              </a:rPr>
              <a:t>оказании</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поставщиком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подрядчиком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исполнителем</a:t>
            </a:r>
            <a:r>
              <a:rPr sz="1230">
                <a:latin typeface="DejaVu Sans Condensed"/>
                <a:ea typeface="DejaVu Sans Condensed"/>
                <a:cs typeface="DejaVu Sans Condensed"/>
              </a:rPr>
              <a:t>) </a:t>
            </a:r>
            <a:r>
              <a:rPr sz="1230" err="1">
                <a:latin typeface="DejaVu Sans Condensed"/>
                <a:ea typeface="DejaVu Sans Condensed"/>
                <a:cs typeface="DejaVu Sans Condensed"/>
              </a:rPr>
              <a:t>закупаемых</a:t>
            </a:r>
            <a:r>
              <a:rPr sz="1230">
                <a:latin typeface="DejaVu Sans Condensed"/>
                <a:ea typeface="DejaVu Sans Condensed"/>
                <a:cs typeface="DejaVu Sans Condensed"/>
              </a:rPr>
              <a:t> </a:t>
            </a:r>
            <a:r>
              <a:rPr sz="1230" err="1">
                <a:latin typeface="DejaVu Sans Condensed"/>
                <a:ea typeface="DejaVu Sans Condensed"/>
                <a:cs typeface="DejaVu Sans Condensed"/>
              </a:rPr>
              <a:t>услуг</a:t>
            </a:r>
            <a:r>
              <a:rPr sz="1230">
                <a:latin typeface="DejaVu Sans Condensed"/>
                <a:ea typeface="DejaVu Sans Condensed"/>
                <a:cs typeface="DejaVu Sans Condensed"/>
              </a:rPr>
              <a:t>), </a:t>
            </a:r>
            <a:r>
              <a:rPr sz="1230" err="1">
                <a:latin typeface="DejaVu Sans Condensed"/>
                <a:ea typeface="DejaVu Sans Condensed"/>
                <a:cs typeface="DejaVu Sans Condensed"/>
              </a:rPr>
              <a:t>относится</a:t>
            </a:r>
            <a:r>
              <a:rPr sz="1230">
                <a:latin typeface="DejaVu Sans Condensed"/>
                <a:ea typeface="DejaVu Sans Condensed"/>
                <a:cs typeface="DejaVu Sans Condensed"/>
              </a:rPr>
              <a:t> </a:t>
            </a:r>
            <a:r>
              <a:rPr sz="1230" err="1">
                <a:latin typeface="DejaVu Sans Condensed"/>
                <a:ea typeface="DejaVu Sans Condensed"/>
                <a:cs typeface="DejaVu Sans Condensed"/>
              </a:rPr>
              <a:t>неделимая</a:t>
            </a:r>
            <a:r>
              <a:rPr sz="1230">
                <a:latin typeface="DejaVu Sans Condensed"/>
                <a:ea typeface="DejaVu Sans Condensed"/>
                <a:cs typeface="DejaVu Sans Condensed"/>
              </a:rPr>
              <a:t> </a:t>
            </a:r>
            <a:r>
              <a:rPr sz="1230" err="1">
                <a:latin typeface="DejaVu Sans Condensed"/>
                <a:ea typeface="DejaVu Sans Condensed"/>
                <a:cs typeface="DejaVu Sans Condensed"/>
              </a:rPr>
              <a:t>вещь</a:t>
            </a:r>
            <a:r>
              <a:rPr sz="1230">
                <a:latin typeface="DejaVu Sans Condensed"/>
                <a:ea typeface="DejaVu Sans Condensed"/>
                <a:cs typeface="DejaVu Sans Condensed"/>
              </a:rPr>
              <a:t>.</a:t>
            </a:r>
          </a:p>
          <a:p>
            <a:pPr marL="0" indent="0" algn="just"/>
            <a:endParaRPr sz="1230">
              <a:solidFill>
                <a:schemeClr val="tx1"/>
              </a:solidFill>
              <a:latin typeface="DejaVu Sans Condensed"/>
              <a:ea typeface="DejaVu Sans Condensed"/>
              <a:cs typeface="DejaVu Sans Condensed"/>
            </a:endParaRPr>
          </a:p>
          <a:p>
            <a:pPr marL="0" indent="0" algn="just"/>
            <a:r>
              <a:rPr sz="1230" b="1" err="1">
                <a:solidFill>
                  <a:schemeClr val="tx1"/>
                </a:solidFill>
                <a:latin typeface="DejaVu Sans Condensed"/>
                <a:ea typeface="DejaVu Sans Condensed"/>
                <a:cs typeface="DejaVu Sans Condensed"/>
              </a:rPr>
              <a:t>Экономический</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субъект</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обязан</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вести</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бухгалтерский</a:t>
            </a:r>
            <a:r>
              <a:rPr sz="1230" b="1">
                <a:solidFill>
                  <a:schemeClr val="tx1"/>
                </a:solidFill>
                <a:latin typeface="DejaVu Sans Condensed"/>
                <a:ea typeface="DejaVu Sans Condensed"/>
                <a:cs typeface="DejaVu Sans Condensed"/>
              </a:rPr>
              <a:t> </a:t>
            </a:r>
            <a:r>
              <a:rPr sz="1230" b="1" err="1">
                <a:solidFill>
                  <a:schemeClr val="tx1"/>
                </a:solidFill>
                <a:latin typeface="DejaVu Sans Condensed"/>
                <a:ea typeface="DejaVu Sans Condensed"/>
                <a:cs typeface="DejaVu Sans Condensed"/>
              </a:rPr>
              <a:t>учет</a:t>
            </a:r>
            <a:r>
              <a:rPr sz="1230" b="1">
                <a:solidFill>
                  <a:schemeClr val="tx1"/>
                </a:solidFill>
                <a:latin typeface="DejaVu Sans Condensed"/>
                <a:ea typeface="DejaVu Sans Condensed"/>
                <a:cs typeface="DejaVu Sans Condensed"/>
              </a:rPr>
              <a:t> </a:t>
            </a:r>
            <a:r>
              <a:rPr sz="1230">
                <a:solidFill>
                  <a:schemeClr val="tx1"/>
                </a:solidFill>
                <a:latin typeface="DejaVu Sans Condensed"/>
                <a:ea typeface="DejaVu Sans Condensed"/>
                <a:cs typeface="DejaVu Sans Condensed"/>
              </a:rPr>
              <a:t>в </a:t>
            </a:r>
            <a:r>
              <a:rPr sz="1230" err="1">
                <a:solidFill>
                  <a:schemeClr val="tx1"/>
                </a:solidFill>
                <a:latin typeface="DejaVu Sans Condensed"/>
                <a:ea typeface="DejaVu Sans Condensed"/>
                <a:cs typeface="DejaVu Sans Condensed"/>
              </a:rPr>
              <a:t>соответствии</a:t>
            </a:r>
            <a:r>
              <a:rPr sz="1230">
                <a:solidFill>
                  <a:schemeClr val="tx1"/>
                </a:solidFill>
                <a:latin typeface="DejaVu Sans Condensed"/>
                <a:ea typeface="DejaVu Sans Condensed"/>
                <a:cs typeface="DejaVu Sans Condensed"/>
              </a:rPr>
              <a:t> с </a:t>
            </a:r>
            <a:r>
              <a:rPr sz="1230" err="1">
                <a:solidFill>
                  <a:schemeClr val="tx1"/>
                </a:solidFill>
                <a:latin typeface="DejaVu Sans Condensed"/>
                <a:ea typeface="DejaVu Sans Condensed"/>
                <a:cs typeface="DejaVu Sans Condensed"/>
              </a:rPr>
              <a:t>Законом</a:t>
            </a:r>
            <a:r>
              <a:rPr sz="1230">
                <a:solidFill>
                  <a:schemeClr val="tx1"/>
                </a:solidFill>
                <a:latin typeface="DejaVu Sans Condensed"/>
                <a:ea typeface="DejaVu Sans Condensed"/>
                <a:cs typeface="DejaVu Sans Condensed"/>
              </a:rPr>
              <a:t> № 402-ФЗ, </a:t>
            </a:r>
            <a:r>
              <a:rPr sz="1230" err="1">
                <a:solidFill>
                  <a:schemeClr val="tx1"/>
                </a:solidFill>
                <a:latin typeface="DejaVu Sans Condensed"/>
                <a:ea typeface="DejaVu Sans Condensed"/>
                <a:cs typeface="DejaVu Sans Condensed"/>
              </a:rPr>
              <a:t>которым</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установлено</a:t>
            </a:r>
            <a:r>
              <a:rPr sz="1230">
                <a:solidFill>
                  <a:schemeClr val="tx1"/>
                </a:solidFill>
                <a:latin typeface="DejaVu Sans Condensed"/>
                <a:ea typeface="DejaVu Sans Condensed"/>
                <a:cs typeface="DejaVu Sans Condensed"/>
              </a:rPr>
              <a:t>,</a:t>
            </a:r>
            <a:br>
              <a:rPr sz="1230">
                <a:solidFill>
                  <a:schemeClr val="tx1"/>
                </a:solidFill>
                <a:latin typeface="DejaVu Sans Condensed"/>
                <a:ea typeface="DejaVu Sans Condensed"/>
                <a:cs typeface="DejaVu Sans Condensed"/>
              </a:rPr>
            </a:br>
            <a:r>
              <a:rPr sz="1230" err="1">
                <a:solidFill>
                  <a:schemeClr val="tx1"/>
                </a:solidFill>
                <a:latin typeface="DejaVu Sans Condensed"/>
                <a:ea typeface="DejaVu Sans Condensed"/>
                <a:cs typeface="DejaVu Sans Condensed"/>
              </a:rPr>
              <a:t>что</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каждый</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факт</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хозяйственной</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жизни</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подлежит</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оформлению</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первичным</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учетным</a:t>
            </a:r>
            <a:r>
              <a:rPr sz="1230">
                <a:solidFill>
                  <a:schemeClr val="tx1"/>
                </a:solidFill>
                <a:latin typeface="DejaVu Sans Condensed"/>
                <a:ea typeface="DejaVu Sans Condensed"/>
                <a:cs typeface="DejaVu Sans Condensed"/>
              </a:rPr>
              <a:t> </a:t>
            </a:r>
            <a:r>
              <a:rPr sz="1230" err="1">
                <a:solidFill>
                  <a:schemeClr val="tx1"/>
                </a:solidFill>
                <a:latin typeface="DejaVu Sans Condensed"/>
                <a:ea typeface="DejaVu Sans Condensed"/>
                <a:cs typeface="DejaVu Sans Condensed"/>
              </a:rPr>
              <a:t>документом</a:t>
            </a:r>
            <a:r>
              <a:rPr lang="ru-RU" sz="1230">
                <a:solidFill>
                  <a:schemeClr val="tx1"/>
                </a:solidFill>
                <a:latin typeface="DejaVu Sans Condensed"/>
                <a:ea typeface="DejaVu Sans Condensed"/>
                <a:cs typeface="DejaVu Sans Condensed"/>
              </a:rPr>
              <a:t>.</a:t>
            </a:r>
            <a:endParaRPr sz="1230">
              <a:solidFill>
                <a:schemeClr val="tx1"/>
              </a:solidFill>
              <a:latin typeface="+mn-lt"/>
              <a:ea typeface="+mn-ea"/>
              <a:cs typeface="+mn-cs"/>
            </a:endParaRPr>
          </a:p>
          <a:p>
            <a:pPr marL="0" indent="0" algn="just"/>
            <a:endParaRPr sz="1230">
              <a:solidFill>
                <a:schemeClr val="tx1"/>
              </a:solidFill>
              <a:latin typeface="DejaVu Sans Condensed"/>
              <a:ea typeface="DejaVu Sans Condensed"/>
              <a:cs typeface="DejaVu Sans Condensed"/>
            </a:endParaRPr>
          </a:p>
          <a:p>
            <a:pPr marL="753750" indent="-285750" algn="just">
              <a:buFont typeface="Arial"/>
              <a:buChar char="•"/>
            </a:pPr>
            <a:r>
              <a:rPr sz="1230" err="1">
                <a:latin typeface="DejaVu Sans Condensed"/>
                <a:ea typeface="DejaVu Sans Condensed"/>
                <a:cs typeface="DejaVu Sans Condensed"/>
              </a:rPr>
              <a:t>понятие</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поставляемого</a:t>
            </a:r>
            <a:r>
              <a:rPr sz="1230">
                <a:latin typeface="DejaVu Sans Condensed"/>
                <a:ea typeface="DejaVu Sans Condensed"/>
                <a:cs typeface="DejaVu Sans Condensed"/>
              </a:rPr>
              <a:t> </a:t>
            </a:r>
            <a:r>
              <a:rPr sz="1230" err="1">
                <a:latin typeface="DejaVu Sans Condensed"/>
                <a:ea typeface="DejaVu Sans Condensed"/>
                <a:cs typeface="DejaVu Sans Condensed"/>
              </a:rPr>
              <a:t>товара</a:t>
            </a:r>
            <a:r>
              <a:rPr sz="1230">
                <a:latin typeface="DejaVu Sans Condensed"/>
                <a:ea typeface="DejaVu Sans Condensed"/>
                <a:cs typeface="DejaVu Sans Condensed"/>
              </a:rPr>
              <a:t> </a:t>
            </a:r>
            <a:r>
              <a:rPr sz="1230" err="1">
                <a:latin typeface="DejaVu Sans Condensed"/>
                <a:ea typeface="DejaVu Sans Condensed"/>
                <a:cs typeface="DejaVu Sans Condensed"/>
              </a:rPr>
              <a:t>по</a:t>
            </a:r>
            <a:r>
              <a:rPr sz="1230">
                <a:latin typeface="DejaVu Sans Condensed"/>
                <a:ea typeface="DejaVu Sans Condensed"/>
                <a:cs typeface="DejaVu Sans Condensed"/>
              </a:rPr>
              <a:t> </a:t>
            </a:r>
            <a:r>
              <a:rPr sz="1230" err="1">
                <a:latin typeface="DejaVu Sans Condensed"/>
                <a:ea typeface="DejaVu Sans Condensed"/>
                <a:cs typeface="DejaVu Sans Condensed"/>
              </a:rPr>
              <a:t>общему</a:t>
            </a:r>
            <a:r>
              <a:rPr sz="1230">
                <a:latin typeface="DejaVu Sans Condensed"/>
                <a:ea typeface="DejaVu Sans Condensed"/>
                <a:cs typeface="DejaVu Sans Condensed"/>
              </a:rPr>
              <a:t> </a:t>
            </a:r>
            <a:r>
              <a:rPr sz="1230" err="1">
                <a:latin typeface="DejaVu Sans Condensed"/>
                <a:ea typeface="DejaVu Sans Condensed"/>
                <a:cs typeface="DejaVu Sans Condensed"/>
              </a:rPr>
              <a:t>правилу</a:t>
            </a:r>
            <a:r>
              <a:rPr sz="1230">
                <a:latin typeface="DejaVu Sans Condensed"/>
                <a:ea typeface="DejaVu Sans Condensed"/>
                <a:cs typeface="DejaVu Sans Condensed"/>
              </a:rPr>
              <a:t> </a:t>
            </a:r>
            <a:r>
              <a:rPr sz="1230" err="1">
                <a:latin typeface="DejaVu Sans Condensed"/>
                <a:ea typeface="DejaVu Sans Condensed"/>
                <a:cs typeface="DejaVu Sans Condensed"/>
              </a:rPr>
              <a:t>охватывает</a:t>
            </a:r>
            <a:r>
              <a:rPr sz="1230">
                <a:latin typeface="DejaVu Sans Condensed"/>
                <a:ea typeface="DejaVu Sans Condensed"/>
                <a:cs typeface="DejaVu Sans Condensed"/>
              </a:rPr>
              <a:t> </a:t>
            </a:r>
            <a:r>
              <a:rPr sz="1230" err="1">
                <a:latin typeface="DejaVu Sans Condensed"/>
                <a:ea typeface="DejaVu Sans Condensed"/>
                <a:cs typeface="DejaVu Sans Condensed"/>
              </a:rPr>
              <a:t>товар</a:t>
            </a:r>
            <a:r>
              <a:rPr sz="1230">
                <a:latin typeface="DejaVu Sans Condensed"/>
                <a:ea typeface="DejaVu Sans Condensed"/>
                <a:cs typeface="DejaVu Sans Condensed"/>
              </a:rPr>
              <a:t>, </a:t>
            </a:r>
            <a:r>
              <a:rPr sz="1230" err="1">
                <a:latin typeface="DejaVu Sans Condensed"/>
                <a:ea typeface="DejaVu Sans Condensed"/>
                <a:cs typeface="DejaVu Sans Condensed"/>
              </a:rPr>
              <a:t>который</a:t>
            </a:r>
            <a:r>
              <a:rPr sz="1230">
                <a:latin typeface="DejaVu Sans Condensed"/>
                <a:ea typeface="DejaVu Sans Condensed"/>
                <a:cs typeface="DejaVu Sans Condensed"/>
              </a:rPr>
              <a:t> </a:t>
            </a:r>
            <a:r>
              <a:rPr sz="1230" err="1">
                <a:latin typeface="DejaVu Sans Condensed"/>
                <a:ea typeface="DejaVu Sans Condensed"/>
                <a:cs typeface="DejaVu Sans Condensed"/>
              </a:rPr>
              <a:t>соответствует</a:t>
            </a:r>
            <a:r>
              <a:rPr sz="1230">
                <a:latin typeface="DejaVu Sans Condensed"/>
                <a:ea typeface="DejaVu Sans Condensed"/>
                <a:cs typeface="DejaVu Sans Condensed"/>
              </a:rPr>
              <a:t> </a:t>
            </a:r>
            <a:r>
              <a:rPr sz="1230" err="1">
                <a:latin typeface="DejaVu Sans Condensed"/>
                <a:ea typeface="DejaVu Sans Condensed"/>
                <a:cs typeface="DejaVu Sans Condensed"/>
              </a:rPr>
              <a:t>указанной</a:t>
            </a:r>
            <a:r>
              <a:rPr sz="1230">
                <a:latin typeface="DejaVu Sans Condensed"/>
                <a:ea typeface="DejaVu Sans Condensed"/>
                <a:cs typeface="DejaVu Sans Condensed"/>
              </a:rPr>
              <a:t> </a:t>
            </a:r>
            <a:r>
              <a:rPr sz="1230" err="1">
                <a:latin typeface="DejaVu Sans Condensed"/>
                <a:ea typeface="DejaVu Sans Condensed"/>
                <a:cs typeface="DejaVu Sans Condensed"/>
              </a:rPr>
              <a:t>выше</a:t>
            </a:r>
            <a:r>
              <a:rPr sz="1230">
                <a:latin typeface="DejaVu Sans Condensed"/>
                <a:ea typeface="DejaVu Sans Condensed"/>
                <a:cs typeface="DejaVu Sans Condensed"/>
              </a:rPr>
              <a:t> </a:t>
            </a:r>
            <a:r>
              <a:rPr sz="1230" err="1">
                <a:latin typeface="DejaVu Sans Condensed"/>
                <a:ea typeface="DejaVu Sans Condensed"/>
                <a:cs typeface="DejaVu Sans Condensed"/>
              </a:rPr>
              <a:t>совокупности</a:t>
            </a:r>
            <a:r>
              <a:rPr lang="ru-RU" sz="1230">
                <a:latin typeface="DejaVu Sans Condensed"/>
                <a:ea typeface="DejaVu Sans Condensed"/>
                <a:cs typeface="DejaVu Sans Condensed"/>
              </a:rPr>
              <a:t> </a:t>
            </a:r>
            <a:r>
              <a:rPr sz="1230">
                <a:latin typeface="DejaVu Sans Condensed"/>
                <a:ea typeface="DejaVu Sans Condensed"/>
                <a:cs typeface="DejaVu Sans Condensed"/>
              </a:rPr>
              <a:t>и </a:t>
            </a:r>
            <a:r>
              <a:rPr sz="1230" err="1">
                <a:latin typeface="DejaVu Sans Condensed"/>
                <a:ea typeface="DejaVu Sans Condensed"/>
                <a:cs typeface="DejaVu Sans Condensed"/>
              </a:rPr>
              <a:t>передается</a:t>
            </a:r>
            <a:r>
              <a:rPr sz="1230">
                <a:latin typeface="DejaVu Sans Condensed"/>
                <a:ea typeface="DejaVu Sans Condensed"/>
                <a:cs typeface="DejaVu Sans Condensed"/>
              </a:rPr>
              <a:t> </a:t>
            </a:r>
            <a:r>
              <a:rPr sz="1230" err="1">
                <a:latin typeface="DejaVu Sans Condensed"/>
                <a:ea typeface="DejaVu Sans Condensed"/>
                <a:cs typeface="DejaVu Sans Condensed"/>
              </a:rPr>
              <a:t>заказчику</a:t>
            </a:r>
            <a:r>
              <a:rPr sz="1230">
                <a:latin typeface="DejaVu Sans Condensed"/>
                <a:ea typeface="DejaVu Sans Condensed"/>
                <a:cs typeface="DejaVu Sans Condensed"/>
              </a:rPr>
              <a:t> </a:t>
            </a:r>
            <a:r>
              <a:rPr sz="1230" err="1">
                <a:latin typeface="DejaVu Sans Condensed"/>
                <a:ea typeface="DejaVu Sans Condensed"/>
                <a:cs typeface="DejaVu Sans Condensed"/>
              </a:rPr>
              <a:t>на</a:t>
            </a:r>
            <a:r>
              <a:rPr sz="1230">
                <a:latin typeface="DejaVu Sans Condensed"/>
                <a:ea typeface="DejaVu Sans Condensed"/>
                <a:cs typeface="DejaVu Sans Condensed"/>
              </a:rPr>
              <a:t> </a:t>
            </a:r>
            <a:r>
              <a:rPr sz="1230" err="1">
                <a:latin typeface="DejaVu Sans Condensed"/>
                <a:ea typeface="DejaVu Sans Condensed"/>
                <a:cs typeface="DejaVu Sans Condensed"/>
              </a:rPr>
              <a:t>основании</a:t>
            </a:r>
            <a:r>
              <a:rPr sz="1230">
                <a:latin typeface="DejaVu Sans Condensed"/>
                <a:ea typeface="DejaVu Sans Condensed"/>
                <a:cs typeface="DejaVu Sans Condensed"/>
              </a:rPr>
              <a:t> </a:t>
            </a:r>
            <a:r>
              <a:rPr sz="1230" err="1">
                <a:latin typeface="DejaVu Sans Condensed"/>
                <a:ea typeface="DejaVu Sans Condensed"/>
                <a:cs typeface="DejaVu Sans Condensed"/>
              </a:rPr>
              <a:t>документа</a:t>
            </a:r>
            <a:r>
              <a:rPr sz="1230">
                <a:latin typeface="DejaVu Sans Condensed"/>
                <a:ea typeface="DejaVu Sans Condensed"/>
                <a:cs typeface="DejaVu Sans Condensed"/>
              </a:rPr>
              <a:t> о </a:t>
            </a:r>
            <a:r>
              <a:rPr sz="1230" err="1">
                <a:latin typeface="DejaVu Sans Condensed"/>
                <a:ea typeface="DejaVu Sans Condensed"/>
                <a:cs typeface="DejaVu Sans Condensed"/>
              </a:rPr>
              <a:t>приемке</a:t>
            </a:r>
            <a:r>
              <a:rPr sz="1230">
                <a:latin typeface="DejaVu Sans Condensed"/>
                <a:ea typeface="DejaVu Sans Condensed"/>
                <a:cs typeface="DejaVu Sans Condensed"/>
              </a:rPr>
              <a:t>, </a:t>
            </a:r>
            <a:r>
              <a:rPr sz="1230" err="1">
                <a:latin typeface="DejaVu Sans Condensed"/>
                <a:ea typeface="DejaVu Sans Condensed"/>
                <a:cs typeface="DejaVu Sans Condensed"/>
              </a:rPr>
              <a:t>являющегося</a:t>
            </a:r>
            <a:r>
              <a:rPr sz="1230">
                <a:latin typeface="DejaVu Sans Condensed"/>
                <a:ea typeface="DejaVu Sans Condensed"/>
                <a:cs typeface="DejaVu Sans Condensed"/>
              </a:rPr>
              <a:t> </a:t>
            </a:r>
            <a:r>
              <a:rPr sz="1230" err="1">
                <a:latin typeface="DejaVu Sans Condensed"/>
                <a:ea typeface="DejaVu Sans Condensed"/>
                <a:cs typeface="DejaVu Sans Condensed"/>
              </a:rPr>
              <a:t>первичным</a:t>
            </a:r>
            <a:r>
              <a:rPr sz="1230">
                <a:latin typeface="DejaVu Sans Condensed"/>
                <a:ea typeface="DejaVu Sans Condensed"/>
                <a:cs typeface="DejaVu Sans Condensed"/>
              </a:rPr>
              <a:t> </a:t>
            </a:r>
            <a:r>
              <a:rPr sz="1230" err="1">
                <a:latin typeface="DejaVu Sans Condensed"/>
                <a:ea typeface="DejaVu Sans Condensed"/>
                <a:cs typeface="DejaVu Sans Condensed"/>
              </a:rPr>
              <a:t>учетным</a:t>
            </a:r>
            <a:r>
              <a:rPr sz="1230">
                <a:latin typeface="DejaVu Sans Condensed"/>
                <a:ea typeface="DejaVu Sans Condensed"/>
                <a:cs typeface="DejaVu Sans Condensed"/>
              </a:rPr>
              <a:t> </a:t>
            </a:r>
            <a:r>
              <a:rPr sz="1230" err="1">
                <a:latin typeface="DejaVu Sans Condensed"/>
                <a:ea typeface="DejaVu Sans Condensed"/>
                <a:cs typeface="DejaVu Sans Condensed"/>
              </a:rPr>
              <a:t>документом</a:t>
            </a:r>
            <a:r>
              <a:rPr sz="1230">
                <a:latin typeface="DejaVu Sans Condensed"/>
                <a:ea typeface="DejaVu Sans Condensed"/>
                <a:cs typeface="DejaVu Sans Condensed"/>
              </a:rPr>
              <a:t>.</a:t>
            </a:r>
          </a:p>
          <a:p>
            <a:pPr marL="753750" indent="-285750" algn="just">
              <a:buFont typeface="Arial"/>
              <a:buChar char="•"/>
            </a:pPr>
            <a:endParaRPr sz="1230">
              <a:latin typeface="DejaVu Sans Condensed"/>
              <a:ea typeface="DejaVu Sans Condensed"/>
              <a:cs typeface="DejaVu Sans Condensed"/>
            </a:endParaRPr>
          </a:p>
          <a:p>
            <a:pPr marL="753750" indent="-285750" algn="just">
              <a:buFont typeface="Arial"/>
              <a:buChar char="•"/>
            </a:pPr>
            <a:r>
              <a:rPr sz="1230" err="1">
                <a:latin typeface="DejaVu Sans Condensed"/>
                <a:ea typeface="DejaVu Sans Condensed"/>
                <a:cs typeface="DejaVu Sans Condensed"/>
              </a:rPr>
              <a:t>если</a:t>
            </a:r>
            <a:r>
              <a:rPr sz="1230">
                <a:latin typeface="DejaVu Sans Condensed"/>
                <a:ea typeface="DejaVu Sans Condensed"/>
                <a:cs typeface="DejaVu Sans Condensed"/>
              </a:rPr>
              <a:t> в </a:t>
            </a:r>
            <a:r>
              <a:rPr sz="1230" err="1">
                <a:latin typeface="DejaVu Sans Condensed"/>
                <a:ea typeface="DejaVu Sans Condensed"/>
                <a:cs typeface="DejaVu Sans Condensed"/>
              </a:rPr>
              <a:t>рамках</a:t>
            </a:r>
            <a:r>
              <a:rPr sz="1230">
                <a:latin typeface="DejaVu Sans Condensed"/>
                <a:ea typeface="DejaVu Sans Condensed"/>
                <a:cs typeface="DejaVu Sans Condensed"/>
              </a:rPr>
              <a:t> </a:t>
            </a:r>
            <a:r>
              <a:rPr sz="1230" err="1">
                <a:latin typeface="DejaVu Sans Condensed"/>
                <a:ea typeface="DejaVu Sans Condensed"/>
                <a:cs typeface="DejaVu Sans Condensed"/>
              </a:rPr>
              <a:t>исполнения</a:t>
            </a:r>
            <a:r>
              <a:rPr sz="1230">
                <a:latin typeface="DejaVu Sans Condensed"/>
                <a:ea typeface="DejaVu Sans Condensed"/>
                <a:cs typeface="DejaVu Sans Condensed"/>
              </a:rPr>
              <a:t> </a:t>
            </a:r>
            <a:r>
              <a:rPr sz="1230" err="1">
                <a:latin typeface="DejaVu Sans Condensed"/>
                <a:ea typeface="DejaVu Sans Condensed"/>
                <a:cs typeface="DejaVu Sans Condensed"/>
              </a:rPr>
              <a:t>контракта</a:t>
            </a:r>
            <a:r>
              <a:rPr sz="1230">
                <a:latin typeface="DejaVu Sans Condensed"/>
                <a:ea typeface="DejaVu Sans Condensed"/>
                <a:cs typeface="DejaVu Sans Condensed"/>
              </a:rPr>
              <a:t> (</a:t>
            </a:r>
            <a:r>
              <a:rPr sz="1230" err="1">
                <a:latin typeface="DejaVu Sans Condensed"/>
                <a:ea typeface="DejaVu Sans Condensed"/>
                <a:cs typeface="DejaVu Sans Condensed"/>
              </a:rPr>
              <a:t>договора</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поставщиком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подрядчиком</a:t>
            </a:r>
            <a:r>
              <a:rPr sz="1230">
                <a:latin typeface="DejaVu Sans Condensed"/>
                <a:ea typeface="DejaVu Sans Condensed"/>
                <a:cs typeface="DejaVu Sans Condensed"/>
              </a:rPr>
              <a:t>, </a:t>
            </a:r>
            <a:r>
              <a:rPr sz="1230" err="1">
                <a:latin typeface="DejaVu Sans Condensed"/>
                <a:ea typeface="DejaVu Sans Condensed"/>
                <a:cs typeface="DejaVu Sans Condensed"/>
              </a:rPr>
              <a:t>исполнителем</a:t>
            </a:r>
            <a:r>
              <a:rPr sz="1230">
                <a:latin typeface="DejaVu Sans Condensed"/>
                <a:ea typeface="DejaVu Sans Condensed"/>
                <a:cs typeface="DejaVu Sans Condensed"/>
              </a:rPr>
              <a:t>) </a:t>
            </a:r>
            <a:r>
              <a:rPr sz="1230" err="1">
                <a:latin typeface="DejaVu Sans Condensed"/>
                <a:ea typeface="DejaVu Sans Condensed"/>
                <a:cs typeface="DejaVu Sans Condensed"/>
              </a:rPr>
              <a:t>осуществляется</a:t>
            </a:r>
            <a:r>
              <a:rPr sz="1230">
                <a:latin typeface="DejaVu Sans Condensed"/>
                <a:ea typeface="DejaVu Sans Condensed"/>
                <a:cs typeface="DejaVu Sans Condensed"/>
              </a:rPr>
              <a:t> </a:t>
            </a:r>
            <a:r>
              <a:rPr sz="1230" err="1">
                <a:latin typeface="DejaVu Sans Condensed"/>
                <a:ea typeface="DejaVu Sans Condensed"/>
                <a:cs typeface="DejaVu Sans Condensed"/>
              </a:rPr>
              <a:t>фактическая</a:t>
            </a:r>
            <a:r>
              <a:rPr sz="1230">
                <a:latin typeface="DejaVu Sans Condensed"/>
                <a:ea typeface="DejaVu Sans Condensed"/>
                <a:cs typeface="DejaVu Sans Condensed"/>
              </a:rPr>
              <a:t> </a:t>
            </a:r>
            <a:r>
              <a:rPr sz="1230" err="1">
                <a:latin typeface="DejaVu Sans Condensed"/>
                <a:ea typeface="DejaVu Sans Condensed"/>
                <a:cs typeface="DejaVu Sans Condensed"/>
              </a:rPr>
              <a:t>передача</a:t>
            </a:r>
            <a:r>
              <a:rPr sz="1230">
                <a:latin typeface="DejaVu Sans Condensed"/>
                <a:ea typeface="DejaVu Sans Condensed"/>
                <a:cs typeface="DejaVu Sans Condensed"/>
              </a:rPr>
              <a:t> </a:t>
            </a:r>
            <a:r>
              <a:rPr sz="1230" err="1">
                <a:latin typeface="DejaVu Sans Condensed"/>
                <a:ea typeface="DejaVu Sans Condensed"/>
                <a:cs typeface="DejaVu Sans Condensed"/>
              </a:rPr>
              <a:t>заказчику</a:t>
            </a:r>
            <a:r>
              <a:rPr sz="1230">
                <a:latin typeface="DejaVu Sans Condensed"/>
                <a:ea typeface="DejaVu Sans Condensed"/>
                <a:cs typeface="DejaVu Sans Condensed"/>
              </a:rPr>
              <a:t> </a:t>
            </a:r>
            <a:r>
              <a:rPr sz="1230" err="1">
                <a:latin typeface="DejaVu Sans Condensed"/>
                <a:ea typeface="DejaVu Sans Condensed"/>
                <a:cs typeface="DejaVu Sans Condensed"/>
              </a:rPr>
              <a:t>товара</a:t>
            </a:r>
            <a:r>
              <a:rPr sz="1230">
                <a:latin typeface="DejaVu Sans Condensed"/>
                <a:ea typeface="DejaVu Sans Condensed"/>
                <a:cs typeface="DejaVu Sans Condensed"/>
              </a:rPr>
              <a:t>, </a:t>
            </a:r>
            <a:r>
              <a:rPr sz="1230" err="1">
                <a:latin typeface="DejaVu Sans Condensed"/>
                <a:ea typeface="DejaVu Sans Condensed"/>
                <a:cs typeface="DejaVu Sans Condensed"/>
              </a:rPr>
              <a:t>то</a:t>
            </a:r>
            <a:r>
              <a:rPr sz="1230">
                <a:latin typeface="DejaVu Sans Condensed"/>
                <a:ea typeface="DejaVu Sans Condensed"/>
                <a:cs typeface="DejaVu Sans Condensed"/>
              </a:rPr>
              <a:t>, </a:t>
            </a:r>
            <a:r>
              <a:rPr sz="1230" err="1">
                <a:latin typeface="DejaVu Sans Condensed"/>
                <a:ea typeface="DejaVu Sans Condensed"/>
                <a:cs typeface="DejaVu Sans Condensed"/>
              </a:rPr>
              <a:t>несмотря</a:t>
            </a:r>
            <a:r>
              <a:rPr sz="1230">
                <a:latin typeface="DejaVu Sans Condensed"/>
                <a:ea typeface="DejaVu Sans Condensed"/>
                <a:cs typeface="DejaVu Sans Condensed"/>
              </a:rPr>
              <a:t> </a:t>
            </a:r>
            <a:r>
              <a:rPr sz="1230" err="1">
                <a:latin typeface="DejaVu Sans Condensed"/>
                <a:ea typeface="DejaVu Sans Condensed"/>
                <a:cs typeface="DejaVu Sans Condensed"/>
              </a:rPr>
              <a:t>на</a:t>
            </a:r>
            <a:r>
              <a:rPr sz="1230">
                <a:latin typeface="DejaVu Sans Condensed"/>
                <a:ea typeface="DejaVu Sans Condensed"/>
                <a:cs typeface="DejaVu Sans Condensed"/>
              </a:rPr>
              <a:t> </a:t>
            </a:r>
            <a:r>
              <a:rPr sz="1230" err="1">
                <a:latin typeface="DejaVu Sans Condensed"/>
                <a:ea typeface="DejaVu Sans Condensed"/>
                <a:cs typeface="DejaVu Sans Condensed"/>
              </a:rPr>
              <a:t>отсутствие</a:t>
            </a:r>
            <a:r>
              <a:rPr sz="1230">
                <a:latin typeface="DejaVu Sans Condensed"/>
                <a:ea typeface="DejaVu Sans Condensed"/>
                <a:cs typeface="DejaVu Sans Condensed"/>
              </a:rPr>
              <a:t> в </a:t>
            </a:r>
            <a:r>
              <a:rPr sz="1230" err="1">
                <a:latin typeface="DejaVu Sans Condensed"/>
                <a:ea typeface="DejaVu Sans Condensed"/>
                <a:cs typeface="DejaVu Sans Condensed"/>
              </a:rPr>
              <a:t>документе</a:t>
            </a:r>
            <a:r>
              <a:rPr sz="1230">
                <a:latin typeface="DejaVu Sans Condensed"/>
                <a:ea typeface="DejaVu Sans Condensed"/>
                <a:cs typeface="DejaVu Sans Condensed"/>
              </a:rPr>
              <a:t> о </a:t>
            </a:r>
            <a:r>
              <a:rPr sz="1230" err="1">
                <a:latin typeface="DejaVu Sans Condensed"/>
                <a:ea typeface="DejaVu Sans Condensed"/>
                <a:cs typeface="DejaVu Sans Condensed"/>
              </a:rPr>
              <a:t>приемке</a:t>
            </a:r>
            <a:r>
              <a:rPr sz="1230">
                <a:latin typeface="DejaVu Sans Condensed"/>
                <a:ea typeface="DejaVu Sans Condensed"/>
                <a:cs typeface="DejaVu Sans Condensed"/>
              </a:rPr>
              <a:t> </a:t>
            </a:r>
            <a:r>
              <a:rPr sz="1230" err="1">
                <a:latin typeface="DejaVu Sans Condensed"/>
                <a:ea typeface="DejaVu Sans Condensed"/>
                <a:cs typeface="DejaVu Sans Condensed"/>
              </a:rPr>
              <a:t>непосредственного</a:t>
            </a:r>
            <a:r>
              <a:rPr sz="1230">
                <a:latin typeface="DejaVu Sans Condensed"/>
                <a:ea typeface="DejaVu Sans Condensed"/>
                <a:cs typeface="DejaVu Sans Condensed"/>
              </a:rPr>
              <a:t> </a:t>
            </a:r>
            <a:r>
              <a:rPr sz="1230" err="1">
                <a:latin typeface="DejaVu Sans Condensed"/>
                <a:ea typeface="DejaVu Sans Condensed"/>
                <a:cs typeface="DejaVu Sans Condensed"/>
              </a:rPr>
              <a:t>указания</a:t>
            </a:r>
            <a:r>
              <a:rPr sz="1230">
                <a:latin typeface="DejaVu Sans Condensed"/>
                <a:ea typeface="DejaVu Sans Condensed"/>
                <a:cs typeface="DejaVu Sans Condensed"/>
              </a:rPr>
              <a:t> </a:t>
            </a:r>
            <a:r>
              <a:rPr sz="1230" err="1">
                <a:latin typeface="DejaVu Sans Condensed"/>
                <a:ea typeface="DejaVu Sans Condensed"/>
                <a:cs typeface="DejaVu Sans Condensed"/>
              </a:rPr>
              <a:t>вышеуказанного</a:t>
            </a:r>
            <a:r>
              <a:rPr sz="1230">
                <a:latin typeface="DejaVu Sans Condensed"/>
                <a:ea typeface="DejaVu Sans Condensed"/>
                <a:cs typeface="DejaVu Sans Condensed"/>
              </a:rPr>
              <a:t> </a:t>
            </a:r>
            <a:r>
              <a:rPr sz="1230" err="1">
                <a:latin typeface="DejaVu Sans Condensed"/>
                <a:ea typeface="DejaVu Sans Condensed"/>
                <a:cs typeface="DejaVu Sans Condensed"/>
              </a:rPr>
              <a:t>товара</a:t>
            </a:r>
            <a:r>
              <a:rPr sz="1230">
                <a:latin typeface="DejaVu Sans Condensed"/>
                <a:ea typeface="DejaVu Sans Condensed"/>
                <a:cs typeface="DejaVu Sans Condensed"/>
              </a:rPr>
              <a:t> (в </a:t>
            </a:r>
            <a:r>
              <a:rPr sz="1230" err="1">
                <a:latin typeface="DejaVu Sans Condensed"/>
                <a:ea typeface="DejaVu Sans Condensed"/>
                <a:cs typeface="DejaVu Sans Condensed"/>
              </a:rPr>
              <a:t>том</a:t>
            </a:r>
            <a:r>
              <a:rPr sz="1230">
                <a:latin typeface="DejaVu Sans Condensed"/>
                <a:ea typeface="DejaVu Sans Condensed"/>
                <a:cs typeface="DejaVu Sans Condensed"/>
              </a:rPr>
              <a:t> </a:t>
            </a:r>
            <a:r>
              <a:rPr sz="1230" err="1">
                <a:latin typeface="DejaVu Sans Condensed"/>
                <a:ea typeface="DejaVu Sans Condensed"/>
                <a:cs typeface="DejaVu Sans Condensed"/>
              </a:rPr>
              <a:t>числе</a:t>
            </a:r>
            <a:r>
              <a:rPr sz="1230">
                <a:latin typeface="DejaVu Sans Condensed"/>
                <a:ea typeface="DejaVu Sans Condensed"/>
                <a:cs typeface="DejaVu Sans Condensed"/>
              </a:rPr>
              <a:t> </a:t>
            </a:r>
            <a:r>
              <a:rPr sz="1230" err="1">
                <a:latin typeface="DejaVu Sans Condensed"/>
                <a:ea typeface="DejaVu Sans Condensed"/>
                <a:cs typeface="DejaVu Sans Condensed"/>
              </a:rPr>
              <a:t>вследствие</a:t>
            </a:r>
            <a:r>
              <a:rPr sz="1230">
                <a:latin typeface="DejaVu Sans Condensed"/>
                <a:ea typeface="DejaVu Sans Condensed"/>
                <a:cs typeface="DejaVu Sans Condensed"/>
              </a:rPr>
              <a:t> </a:t>
            </a:r>
            <a:r>
              <a:rPr sz="1230" err="1">
                <a:latin typeface="DejaVu Sans Condensed"/>
                <a:ea typeface="DejaVu Sans Condensed"/>
                <a:cs typeface="DejaVu Sans Condensed"/>
              </a:rPr>
              <a:t>несоблюдения</a:t>
            </a:r>
            <a:r>
              <a:rPr sz="1230">
                <a:latin typeface="DejaVu Sans Condensed"/>
                <a:ea typeface="DejaVu Sans Condensed"/>
                <a:cs typeface="DejaVu Sans Condensed"/>
              </a:rPr>
              <a:t> </a:t>
            </a:r>
            <a:r>
              <a:rPr sz="1230" err="1">
                <a:latin typeface="DejaVu Sans Condensed"/>
                <a:ea typeface="DejaVu Sans Condensed"/>
                <a:cs typeface="DejaVu Sans Condensed"/>
              </a:rPr>
              <a:t>установленных</a:t>
            </a:r>
            <a:r>
              <a:rPr sz="1230">
                <a:latin typeface="DejaVu Sans Condensed"/>
                <a:ea typeface="DejaVu Sans Condensed"/>
                <a:cs typeface="DejaVu Sans Condensed"/>
              </a:rPr>
              <a:t> </a:t>
            </a:r>
            <a:r>
              <a:rPr sz="1230" err="1">
                <a:latin typeface="DejaVu Sans Condensed"/>
                <a:ea typeface="DejaVu Sans Condensed"/>
                <a:cs typeface="DejaVu Sans Condensed"/>
              </a:rPr>
              <a:t>правил</a:t>
            </a:r>
            <a:r>
              <a:rPr sz="1230">
                <a:latin typeface="DejaVu Sans Condensed"/>
                <a:ea typeface="DejaVu Sans Condensed"/>
                <a:cs typeface="DejaVu Sans Condensed"/>
              </a:rPr>
              <a:t> в </a:t>
            </a:r>
            <a:r>
              <a:rPr sz="1230" err="1">
                <a:latin typeface="DejaVu Sans Condensed"/>
                <a:ea typeface="DejaVu Sans Condensed"/>
                <a:cs typeface="DejaVu Sans Condensed"/>
              </a:rPr>
              <a:t>сфере</a:t>
            </a:r>
            <a:r>
              <a:rPr sz="1230">
                <a:latin typeface="DejaVu Sans Condensed"/>
                <a:ea typeface="DejaVu Sans Condensed"/>
                <a:cs typeface="DejaVu Sans Condensed"/>
              </a:rPr>
              <a:t> </a:t>
            </a:r>
            <a:r>
              <a:rPr sz="1230" err="1">
                <a:latin typeface="DejaVu Sans Condensed"/>
                <a:ea typeface="DejaVu Sans Condensed"/>
                <a:cs typeface="DejaVu Sans Condensed"/>
              </a:rPr>
              <a:t>бухгалтерского</a:t>
            </a:r>
            <a:r>
              <a:rPr sz="1230">
                <a:latin typeface="DejaVu Sans Condensed"/>
                <a:ea typeface="DejaVu Sans Condensed"/>
                <a:cs typeface="DejaVu Sans Condensed"/>
              </a:rPr>
              <a:t> </a:t>
            </a:r>
            <a:r>
              <a:rPr sz="1230" err="1">
                <a:latin typeface="DejaVu Sans Condensed"/>
                <a:ea typeface="DejaVu Sans Condensed"/>
                <a:cs typeface="DejaVu Sans Condensed"/>
              </a:rPr>
              <a:t>учета</a:t>
            </a:r>
            <a:r>
              <a:rPr sz="1230">
                <a:latin typeface="DejaVu Sans Condensed"/>
                <a:ea typeface="DejaVu Sans Condensed"/>
                <a:cs typeface="DejaVu Sans Condensed"/>
              </a:rPr>
              <a:t>), </a:t>
            </a:r>
            <a:r>
              <a:rPr sz="1230" err="1">
                <a:latin typeface="DejaVu Sans Condensed"/>
                <a:ea typeface="DejaVu Sans Condensed"/>
                <a:cs typeface="DejaVu Sans Condensed"/>
              </a:rPr>
              <a:t>при</a:t>
            </a:r>
            <a:r>
              <a:rPr sz="1230">
                <a:latin typeface="DejaVu Sans Condensed"/>
                <a:ea typeface="DejaVu Sans Condensed"/>
                <a:cs typeface="DejaVu Sans Condensed"/>
              </a:rPr>
              <a:t> </a:t>
            </a:r>
            <a:r>
              <a:rPr sz="1230" err="1">
                <a:latin typeface="DejaVu Sans Condensed"/>
                <a:ea typeface="DejaVu Sans Condensed"/>
                <a:cs typeface="DejaVu Sans Condensed"/>
              </a:rPr>
              <a:t>осуществлении</a:t>
            </a:r>
            <a:r>
              <a:rPr sz="1230">
                <a:latin typeface="DejaVu Sans Condensed"/>
                <a:ea typeface="DejaVu Sans Condensed"/>
                <a:cs typeface="DejaVu Sans Condensed"/>
              </a:rPr>
              <a:t> </a:t>
            </a:r>
            <a:r>
              <a:rPr sz="1230" err="1">
                <a:latin typeface="DejaVu Sans Condensed"/>
                <a:ea typeface="DejaVu Sans Condensed"/>
                <a:cs typeface="DejaVu Sans Condensed"/>
              </a:rPr>
              <a:t>закупки</a:t>
            </a:r>
            <a:r>
              <a:rPr sz="1230">
                <a:latin typeface="DejaVu Sans Condensed"/>
                <a:ea typeface="DejaVu Sans Condensed"/>
                <a:cs typeface="DejaVu Sans Condensed"/>
              </a:rPr>
              <a:t> в </a:t>
            </a:r>
            <a:r>
              <a:rPr sz="1230" err="1">
                <a:latin typeface="DejaVu Sans Condensed"/>
                <a:ea typeface="DejaVu Sans Condensed"/>
                <a:cs typeface="DejaVu Sans Condensed"/>
              </a:rPr>
              <a:t>отношении</a:t>
            </a:r>
            <a:r>
              <a:rPr sz="1230">
                <a:latin typeface="DejaVu Sans Condensed"/>
                <a:ea typeface="DejaVu Sans Condensed"/>
                <a:cs typeface="DejaVu Sans Condensed"/>
              </a:rPr>
              <a:t> </a:t>
            </a:r>
            <a:r>
              <a:rPr sz="1230" err="1">
                <a:latin typeface="DejaVu Sans Condensed"/>
                <a:ea typeface="DejaVu Sans Condensed"/>
                <a:cs typeface="DejaVu Sans Condensed"/>
              </a:rPr>
              <a:t>такого</a:t>
            </a:r>
            <a:r>
              <a:rPr sz="1230">
                <a:latin typeface="DejaVu Sans Condensed"/>
                <a:ea typeface="DejaVu Sans Condensed"/>
                <a:cs typeface="DejaVu Sans Condensed"/>
              </a:rPr>
              <a:t> </a:t>
            </a:r>
            <a:r>
              <a:rPr sz="1230" err="1">
                <a:latin typeface="DejaVu Sans Condensed"/>
                <a:ea typeface="DejaVu Sans Condensed"/>
                <a:cs typeface="DejaVu Sans Condensed"/>
              </a:rPr>
              <a:t>товара</a:t>
            </a:r>
            <a:r>
              <a:rPr sz="1230">
                <a:latin typeface="DejaVu Sans Condensed"/>
                <a:ea typeface="DejaVu Sans Condensed"/>
                <a:cs typeface="DejaVu Sans Condensed"/>
              </a:rPr>
              <a:t> </a:t>
            </a:r>
            <a:r>
              <a:rPr sz="1230" err="1">
                <a:latin typeface="DejaVu Sans Condensed"/>
                <a:ea typeface="DejaVu Sans Condensed"/>
                <a:cs typeface="DejaVu Sans Condensed"/>
              </a:rPr>
              <a:t>применяются</a:t>
            </a:r>
            <a:r>
              <a:rPr sz="1230">
                <a:latin typeface="DejaVu Sans Condensed"/>
                <a:ea typeface="DejaVu Sans Condensed"/>
                <a:cs typeface="DejaVu Sans Condensed"/>
              </a:rPr>
              <a:t> </a:t>
            </a:r>
            <a:r>
              <a:rPr sz="1230" err="1">
                <a:latin typeface="DejaVu Sans Condensed"/>
                <a:ea typeface="DejaVu Sans Condensed"/>
                <a:cs typeface="DejaVu Sans Condensed"/>
              </a:rPr>
              <a:t>соответствующие</a:t>
            </a:r>
            <a:r>
              <a:rPr sz="1230">
                <a:latin typeface="DejaVu Sans Condensed"/>
                <a:ea typeface="DejaVu Sans Condensed"/>
                <a:cs typeface="DejaVu Sans Condensed"/>
              </a:rPr>
              <a:t> </a:t>
            </a:r>
            <a:r>
              <a:rPr sz="1230" err="1">
                <a:latin typeface="DejaVu Sans Condensed"/>
                <a:ea typeface="DejaVu Sans Condensed"/>
                <a:cs typeface="DejaVu Sans Condensed"/>
              </a:rPr>
              <a:t>предусмотренные</a:t>
            </a:r>
            <a:r>
              <a:rPr sz="1230">
                <a:latin typeface="DejaVu Sans Condensed"/>
                <a:ea typeface="DejaVu Sans Condensed"/>
                <a:cs typeface="DejaVu Sans Condensed"/>
              </a:rPr>
              <a:t> </a:t>
            </a:r>
            <a:r>
              <a:rPr sz="1230" err="1">
                <a:latin typeface="DejaVu Sans Condensed"/>
                <a:ea typeface="DejaVu Sans Condensed"/>
                <a:cs typeface="DejaVu Sans Condensed"/>
              </a:rPr>
              <a:t>Постановлением</a:t>
            </a:r>
            <a:r>
              <a:rPr sz="1230">
                <a:latin typeface="DejaVu Sans Condensed"/>
                <a:ea typeface="DejaVu Sans Condensed"/>
                <a:cs typeface="DejaVu Sans Condensed"/>
              </a:rPr>
              <a:t> № 1875 «</a:t>
            </a:r>
            <a:r>
              <a:rPr sz="1230" err="1">
                <a:latin typeface="DejaVu Sans Condensed"/>
                <a:ea typeface="DejaVu Sans Condensed"/>
                <a:cs typeface="DejaVu Sans Condensed"/>
              </a:rPr>
              <a:t>защитные</a:t>
            </a:r>
            <a:r>
              <a:rPr sz="1230">
                <a:latin typeface="DejaVu Sans Condensed"/>
                <a:ea typeface="DejaVu Sans Condensed"/>
                <a:cs typeface="DejaVu Sans Condensed"/>
              </a:rPr>
              <a:t>» </a:t>
            </a:r>
            <a:r>
              <a:rPr sz="1230" err="1">
                <a:latin typeface="DejaVu Sans Condensed"/>
                <a:ea typeface="DejaVu Sans Condensed"/>
                <a:cs typeface="DejaVu Sans Condensed"/>
              </a:rPr>
              <a:t>меры</a:t>
            </a:r>
            <a:r>
              <a:rPr sz="1230">
                <a:latin typeface="DejaVu Sans Condensed"/>
                <a:ea typeface="DejaVu Sans Condensed"/>
                <a:cs typeface="DejaVu Sans Condensed"/>
              </a:rPr>
              <a:t> (в </a:t>
            </a:r>
            <a:r>
              <a:rPr sz="1230" err="1">
                <a:latin typeface="DejaVu Sans Condensed"/>
                <a:ea typeface="DejaVu Sans Condensed"/>
                <a:cs typeface="DejaVu Sans Condensed"/>
              </a:rPr>
              <a:t>том</a:t>
            </a:r>
            <a:r>
              <a:rPr sz="1230">
                <a:latin typeface="DejaVu Sans Condensed"/>
                <a:ea typeface="DejaVu Sans Condensed"/>
                <a:cs typeface="DejaVu Sans Condensed"/>
              </a:rPr>
              <a:t> </a:t>
            </a:r>
            <a:r>
              <a:rPr sz="1230" err="1">
                <a:latin typeface="DejaVu Sans Condensed"/>
                <a:ea typeface="DejaVu Sans Condensed"/>
                <a:cs typeface="DejaVu Sans Condensed"/>
              </a:rPr>
              <a:t>числе</a:t>
            </a:r>
            <a:r>
              <a:rPr sz="1230">
                <a:latin typeface="DejaVu Sans Condensed"/>
                <a:ea typeface="DejaVu Sans Condensed"/>
                <a:cs typeface="DejaVu Sans Condensed"/>
              </a:rPr>
              <a:t> в </a:t>
            </a:r>
            <a:r>
              <a:rPr sz="1230" err="1">
                <a:latin typeface="DejaVu Sans Condensed"/>
                <a:ea typeface="DejaVu Sans Condensed"/>
                <a:cs typeface="DejaVu Sans Condensed"/>
              </a:rPr>
              <a:t>отношении</a:t>
            </a:r>
            <a:r>
              <a:rPr sz="1230">
                <a:latin typeface="DejaVu Sans Condensed"/>
                <a:ea typeface="DejaVu Sans Condensed"/>
                <a:cs typeface="DejaVu Sans Condensed"/>
              </a:rPr>
              <a:t> </a:t>
            </a:r>
            <a:r>
              <a:rPr sz="1230" err="1">
                <a:latin typeface="DejaVu Sans Condensed"/>
                <a:ea typeface="DejaVu Sans Condensed"/>
                <a:cs typeface="DejaVu Sans Condensed"/>
              </a:rPr>
              <a:t>учтенного</a:t>
            </a:r>
            <a:r>
              <a:rPr sz="1230">
                <a:latin typeface="DejaVu Sans Condensed"/>
                <a:ea typeface="DejaVu Sans Condensed"/>
                <a:cs typeface="DejaVu Sans Condensed"/>
              </a:rPr>
              <a:t> </a:t>
            </a:r>
            <a:r>
              <a:rPr sz="1230" err="1">
                <a:latin typeface="DejaVu Sans Condensed"/>
                <a:ea typeface="DejaVu Sans Condensed"/>
                <a:cs typeface="DejaVu Sans Condensed"/>
              </a:rPr>
              <a:t>товара</a:t>
            </a:r>
            <a:r>
              <a:rPr sz="1230">
                <a:latin typeface="DejaVu Sans Condensed"/>
                <a:ea typeface="DejaVu Sans Condensed"/>
                <a:cs typeface="DejaVu Sans Condensed"/>
              </a:rPr>
              <a:t>).</a:t>
            </a:r>
          </a:p>
          <a:p>
            <a:pPr marL="0" indent="0" algn="just"/>
            <a:endParaRPr sz="1230" b="1">
              <a:latin typeface="DejaVu Sans Condensed"/>
              <a:ea typeface="DejaVu Sans Condensed"/>
              <a:cs typeface="DejaVu Sans Condensed"/>
            </a:endParaRPr>
          </a:p>
          <a:p>
            <a:pPr marL="0" indent="0" algn="just"/>
            <a:endParaRPr sz="1230" b="1">
              <a:latin typeface="DejaVu Sans Condensed"/>
              <a:ea typeface="DejaVu Sans Condensed"/>
              <a:cs typeface="DejaVu Sans Condensed"/>
            </a:endParaRPr>
          </a:p>
        </p:txBody>
      </p:sp>
      <p:sp>
        <p:nvSpPr>
          <p:cNvPr id="133" name="Shape 133"/>
          <p:cNvSpPr/>
          <p:nvPr/>
        </p:nvSpPr>
        <p:spPr>
          <a:xfrm>
            <a:off x="6257936" y="6082428"/>
            <a:ext cx="6315817" cy="307776"/>
          </a:xfrm>
          <a:prstGeom prst="rect">
            <a:avLst/>
          </a:prstGeom>
        </p:spPr>
        <p:txBody>
          <a:bodyPr wrap="square" lIns="91440" tIns="45720" rIns="91440" bIns="45720">
            <a:spAutoFit/>
          </a:bodyPr>
          <a:lstStyle/>
          <a:p>
            <a:pPr marL="14288" indent="0" algn="just"/>
            <a:r>
              <a:rPr sz="1400" i="1" err="1">
                <a:solidFill>
                  <a:srgbClr val="014991"/>
                </a:solidFill>
                <a:latin typeface="DejaVu Sans Condensed"/>
                <a:ea typeface="DejaVu Sans Condensed"/>
                <a:cs typeface="DejaVu Sans Condensed"/>
              </a:rPr>
              <a:t>Письмо</a:t>
            </a:r>
            <a:r>
              <a:rPr sz="1400" i="1">
                <a:solidFill>
                  <a:srgbClr val="014991"/>
                </a:solidFill>
                <a:latin typeface="DejaVu Sans Condensed"/>
                <a:ea typeface="DejaVu Sans Condensed"/>
                <a:cs typeface="DejaVu Sans Condensed"/>
              </a:rPr>
              <a:t> </a:t>
            </a:r>
            <a:r>
              <a:rPr sz="1400" i="1" err="1">
                <a:solidFill>
                  <a:srgbClr val="014991"/>
                </a:solidFill>
                <a:latin typeface="DejaVu Sans Condensed"/>
                <a:ea typeface="DejaVu Sans Condensed"/>
                <a:cs typeface="DejaVu Sans Condensed"/>
              </a:rPr>
              <a:t>Минфина</a:t>
            </a:r>
            <a:r>
              <a:rPr sz="1400" i="1">
                <a:solidFill>
                  <a:srgbClr val="014991"/>
                </a:solidFill>
                <a:latin typeface="DejaVu Sans Condensed"/>
                <a:ea typeface="DejaVu Sans Condensed"/>
                <a:cs typeface="DejaVu Sans Condensed"/>
              </a:rPr>
              <a:t> </a:t>
            </a:r>
            <a:r>
              <a:rPr sz="1400" i="1" err="1">
                <a:solidFill>
                  <a:srgbClr val="014991"/>
                </a:solidFill>
                <a:latin typeface="DejaVu Sans Condensed"/>
                <a:ea typeface="DejaVu Sans Condensed"/>
                <a:cs typeface="DejaVu Sans Condensed"/>
              </a:rPr>
              <a:t>России</a:t>
            </a:r>
            <a:r>
              <a:rPr sz="1400" i="1">
                <a:solidFill>
                  <a:srgbClr val="014991"/>
                </a:solidFill>
                <a:latin typeface="DejaVu Sans Condensed"/>
                <a:ea typeface="DejaVu Sans Condensed"/>
                <a:cs typeface="DejaVu Sans Condensed"/>
              </a:rPr>
              <a:t> </a:t>
            </a:r>
            <a:r>
              <a:rPr sz="1400" i="1" err="1">
                <a:solidFill>
                  <a:srgbClr val="014991"/>
                </a:solidFill>
                <a:latin typeface="DejaVu Sans Condensed"/>
                <a:ea typeface="DejaVu Sans Condensed"/>
                <a:cs typeface="DejaVu Sans Condensed"/>
              </a:rPr>
              <a:t>от</a:t>
            </a:r>
            <a:r>
              <a:rPr sz="1400" i="1">
                <a:solidFill>
                  <a:srgbClr val="014991"/>
                </a:solidFill>
                <a:latin typeface="DejaVu Sans Condensed"/>
                <a:ea typeface="DejaVu Sans Condensed"/>
                <a:cs typeface="DejaVu Sans Condensed"/>
              </a:rPr>
              <a:t> 29.12.2025 № 24-01-06/127713</a:t>
            </a:r>
            <a:endParaRPr sz="1800">
              <a:solidFill>
                <a:schemeClr val="tx1"/>
              </a:solidFill>
              <a:latin typeface="+mn-lt"/>
              <a:ea typeface="+mn-ea"/>
              <a:cs typeface="+mn-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F6C313-FD20-C20B-DD0C-5760067903EB}"/>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7BC4D3FE-FD36-840D-A868-50DF00403D9D}"/>
              </a:ext>
            </a:extLst>
          </p:cNvPr>
          <p:cNvPicPr>
            <a:picLocks noGrp="1" noRot="1" noMove="1" noResize="1" noEditPoints="1" noAdjustHandles="1" noChangeArrowheads="1" noChangeShapeType="1" noCrop="1"/>
          </p:cNvPicPr>
          <p:nvPr/>
        </p:nvPicPr>
        <p:blipFill>
          <a:blip r:embed="rId3"/>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53AAD5F3-CE5E-0AC5-7AD9-502E0DC746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FE13A5FE-D98A-5628-16D7-B5CB39099F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4B6735B2-1781-2863-072E-B321127CC426}"/>
              </a:ext>
            </a:extLst>
          </p:cNvPr>
          <p:cNvSpPr txBox="1"/>
          <p:nvPr/>
        </p:nvSpPr>
        <p:spPr>
          <a:xfrm>
            <a:off x="715424" y="1327010"/>
            <a:ext cx="3418238" cy="3818994"/>
          </a:xfrm>
          <a:prstGeom prst="rect">
            <a:avLst/>
          </a:prstGeom>
          <a:noFill/>
        </p:spPr>
        <p:txBody>
          <a:bodyPr wrap="square" lIns="91440" tIns="45720" rIns="91440" bIns="45720">
            <a:spAutoFit/>
          </a:bodyPr>
          <a:lstStyle/>
          <a:p>
            <a:r>
              <a:rPr lang="en-US" sz="1400" err="1">
                <a:solidFill>
                  <a:srgbClr val="00345E"/>
                </a:solidFill>
                <a:latin typeface="Times New Roman" panose="02020603050405020304" pitchFamily="18" charset="0"/>
                <a:cs typeface="Times New Roman" panose="02020603050405020304" pitchFamily="18" charset="0"/>
              </a:rPr>
              <a:t>До</a:t>
            </a:r>
            <a:r>
              <a:rPr lang="en-US" sz="1400">
                <a:solidFill>
                  <a:srgbClr val="00345E"/>
                </a:solidFill>
                <a:latin typeface="Times New Roman" panose="02020603050405020304" pitchFamily="18" charset="0"/>
                <a:cs typeface="Times New Roman" panose="02020603050405020304" pitchFamily="18" charset="0"/>
              </a:rPr>
              <a:t> 01.03.2025</a:t>
            </a:r>
          </a:p>
          <a:p>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3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pPr>
              <a:lnSpc>
                <a:spcPts val="2150"/>
              </a:lnSpc>
            </a:pPr>
            <a:r>
              <a:rPr lang="en-US" sz="1400" err="1">
                <a:solidFill>
                  <a:srgbClr val="00345E"/>
                </a:solidFill>
                <a:latin typeface="Times New Roman" panose="02020603050405020304" pitchFamily="18" charset="0"/>
                <a:cs typeface="Times New Roman" panose="02020603050405020304" pitchFamily="18" charset="0"/>
              </a:rPr>
              <a:t>Нарушение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сроков</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или</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уклонение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от</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заключения</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контракта</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6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a:t>
            </a:r>
            <a:r>
              <a:rPr lang="ru-RU" sz="1400">
                <a:solidFill>
                  <a:srgbClr val="00345E"/>
                </a:solidFill>
                <a:latin typeface="Times New Roman" panose="02020603050405020304" pitchFamily="18" charset="0"/>
                <a:cs typeface="Times New Roman" panose="02020603050405020304" pitchFamily="18" charset="0"/>
              </a:rPr>
              <a:t> КоАП</a:t>
            </a: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75643EA4-1001-12F0-F092-621CD1FDB3D2}"/>
              </a:ext>
            </a:extLst>
          </p:cNvPr>
          <p:cNvSpPr/>
          <p:nvPr/>
        </p:nvSpPr>
        <p:spPr>
          <a:xfrm>
            <a:off x="4255150" y="993817"/>
            <a:ext cx="7936850" cy="3936975"/>
          </a:xfrm>
          <a:prstGeom prst="rect">
            <a:avLst/>
          </a:prstGeom>
        </p:spPr>
        <p:txBody>
          <a:bodyPr wrap="square" lIns="91440" tIns="45720" rIns="91440" bIns="45720">
            <a:spAutoFit/>
          </a:bodyPr>
          <a:lstStyle/>
          <a:p>
            <a:r>
              <a:rPr lang="ru-RU" sz="1400" b="1">
                <a:solidFill>
                  <a:srgbClr val="00345E"/>
                </a:solidFill>
                <a:latin typeface="Times New Roman" panose="02020603050405020304" pitchFamily="18" charset="0"/>
                <a:cs typeface="Times New Roman" panose="02020603050405020304" pitchFamily="18" charset="0"/>
              </a:rPr>
              <a:t>После 01.03.2025</a:t>
            </a: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2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7.30.2</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направлению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размещению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проекта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рассмотрению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протокола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разногласий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заключению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срокам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осуществления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таких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действий</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ru-RU" sz="1400" i="1">
              <a:solidFill>
                <a:srgbClr val="00345E"/>
              </a:solidFill>
              <a:latin typeface="Times New Roman" panose="02020603050405020304" pitchFamily="18" charset="0"/>
              <a:cs typeface="Times New Roman" panose="02020603050405020304" pitchFamily="18" charset="0"/>
            </a:endParaRPr>
          </a:p>
          <a:p>
            <a:endParaRPr lang="en-US" sz="1400" i="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9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7.30.2</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расторжения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случае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одностороннего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отказа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предупреждение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или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двухсот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01FB2412-5BE8-D724-69AD-408A0BA3F6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4412" y="1614915"/>
            <a:ext cx="474888" cy="443736"/>
          </a:xfrm>
          <a:prstGeom prst="rect">
            <a:avLst/>
          </a:prstGeom>
        </p:spPr>
      </p:pic>
      <p:pic>
        <p:nvPicPr>
          <p:cNvPr id="2" name="Рисунок 1">
            <a:extLst>
              <a:ext uri="{FF2B5EF4-FFF2-40B4-BE49-F238E27FC236}">
                <a16:creationId xmlns:a16="http://schemas.microsoft.com/office/drawing/2014/main" xmlns="" id="{EFA3B838-5BF0-731D-83B2-5CCD3F9CB0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518" y="3828180"/>
            <a:ext cx="474888" cy="443736"/>
          </a:xfrm>
          <a:prstGeom prst="rect">
            <a:avLst/>
          </a:prstGeom>
        </p:spPr>
      </p:pic>
      <p:sp>
        <p:nvSpPr>
          <p:cNvPr id="3" name="Subtitle">
            <a:extLst>
              <a:ext uri="{FF2B5EF4-FFF2-40B4-BE49-F238E27FC236}">
                <a16:creationId xmlns:a16="http://schemas.microsoft.com/office/drawing/2014/main" xmlns="" id="{19894138-4AE3-85E7-9A56-304EE2B44728}"/>
              </a:ext>
            </a:extLst>
          </p:cNvPr>
          <p:cNvSpPr>
            <a:spLocks noChangeArrowheads="1"/>
          </p:cNvSpPr>
          <p:nvPr/>
        </p:nvSpPr>
        <p:spPr bwMode="auto">
          <a:xfrm>
            <a:off x="934959" y="6451218"/>
            <a:ext cx="1064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ts val="2150"/>
              </a:lnSpc>
            </a:pPr>
            <a:r>
              <a:rPr lang="en-US" sz="1400">
                <a:solidFill>
                  <a:srgbClr val="00345E"/>
                </a:solidFill>
                <a:latin typeface="Times New Roman" panose="02020603050405020304" pitchFamily="18" charset="0"/>
                <a:cs typeface="Times New Roman" panose="02020603050405020304" pitchFamily="18" charset="0"/>
              </a:rPr>
              <a:t>*</a:t>
            </a: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7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 </a:t>
            </a:r>
            <a:r>
              <a:rPr lang="en-US" sz="1400" err="1">
                <a:solidFill>
                  <a:srgbClr val="00345E"/>
                </a:solidFill>
                <a:latin typeface="Times New Roman" panose="02020603050405020304" pitchFamily="18" charset="0"/>
                <a:cs typeface="Times New Roman" panose="02020603050405020304" pitchFamily="18" charset="0"/>
              </a:rPr>
              <a:t>КоАП</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утрачивает</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силу</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без</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внесения</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заменяющего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состава</a:t>
            </a:r>
            <a:r>
              <a:rPr lang="en-US" sz="1400">
                <a:solidFill>
                  <a:srgbClr val="00345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77970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3AB14EB-731D-DDC9-9D2E-EF757F873389}"/>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C21ACFDB-4EC5-0E50-D9F6-7BC401AEE552}"/>
              </a:ext>
            </a:extLst>
          </p:cNvPr>
          <p:cNvPicPr>
            <a:picLocks noGrp="1" noRot="1" noMove="1" noResize="1" noEditPoints="1" noAdjustHandles="1" noChangeArrowheads="1" noChangeShapeType="1" noCrop="1"/>
          </p:cNvPicPr>
          <p:nvPr/>
        </p:nvPicPr>
        <p:blipFill>
          <a:blip r:embed="rId2"/>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1BE10CE8-5417-4714-ECD9-5E4605809D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9F80A4CD-2FA2-4AF6-AC30-4DEC4C7832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534FB785-1436-D441-FD22-35DF4CB3BA39}"/>
              </a:ext>
            </a:extLst>
          </p:cNvPr>
          <p:cNvSpPr txBox="1"/>
          <p:nvPr/>
        </p:nvSpPr>
        <p:spPr>
          <a:xfrm>
            <a:off x="836912" y="316682"/>
            <a:ext cx="3418238" cy="5640006"/>
          </a:xfrm>
          <a:prstGeom prst="rect">
            <a:avLst/>
          </a:prstGeom>
          <a:noFill/>
        </p:spPr>
        <p:txBody>
          <a:bodyPr wrap="square" lIns="91440" tIns="45720" rIns="91440" bIns="45720">
            <a:spAutoFit/>
          </a:bodyPr>
          <a:lstStyle/>
          <a:p>
            <a:r>
              <a:rPr lang="en-US" sz="1400" err="1">
                <a:solidFill>
                  <a:srgbClr val="00345E"/>
                </a:solidFill>
                <a:latin typeface="Times New Roman" panose="02020603050405020304" pitchFamily="18" charset="0"/>
                <a:cs typeface="Times New Roman" panose="02020603050405020304" pitchFamily="18" charset="0"/>
              </a:rPr>
              <a:t>До</a:t>
            </a:r>
            <a:r>
              <a:rPr lang="en-US" sz="1400">
                <a:solidFill>
                  <a:srgbClr val="00345E"/>
                </a:solidFill>
                <a:latin typeface="Times New Roman" panose="02020603050405020304" pitchFamily="18" charset="0"/>
                <a:cs typeface="Times New Roman" panose="02020603050405020304" pitchFamily="18" charset="0"/>
              </a:rPr>
              <a:t> 01.03.2025</a:t>
            </a:r>
          </a:p>
          <a:p>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1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7.32.5</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2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7.32.5</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45C5294F-2972-48B5-FF08-9CDFAF160162}"/>
              </a:ext>
            </a:extLst>
          </p:cNvPr>
          <p:cNvSpPr/>
          <p:nvPr/>
        </p:nvSpPr>
        <p:spPr>
          <a:xfrm>
            <a:off x="4255150" y="259325"/>
            <a:ext cx="7936850" cy="5667321"/>
          </a:xfrm>
          <a:prstGeom prst="rect">
            <a:avLst/>
          </a:prstGeom>
        </p:spPr>
        <p:txBody>
          <a:bodyPr wrap="square" lIns="91440" tIns="45720" rIns="91440" bIns="45720">
            <a:spAutoFit/>
          </a:bodyPr>
          <a:lstStyle/>
          <a:p>
            <a:r>
              <a:rPr lang="ru-RU" sz="1400" b="1">
                <a:solidFill>
                  <a:srgbClr val="00345E"/>
                </a:solidFill>
                <a:latin typeface="Times New Roman" panose="02020603050405020304" pitchFamily="18" charset="0"/>
                <a:cs typeface="Times New Roman" panose="02020603050405020304" pitchFamily="18" charset="0"/>
              </a:rPr>
              <a:t>После 01.03.2025</a:t>
            </a: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8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7.30.2</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срока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оплаты</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этапов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исполнения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поставляемого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товара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выполняемой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работы</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ее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результатов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оказываемой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услуги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числе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неисполнение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обязанности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обеспечению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авансирования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контрактом</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1 </a:t>
            </a:r>
            <a:r>
              <a:rPr lang="en-US" sz="1400" i="1" err="1">
                <a:solidFill>
                  <a:srgbClr val="00345E"/>
                </a:solidFill>
                <a:latin typeface="Times New Roman" panose="02020603050405020304" pitchFamily="18" charset="0"/>
                <a:cs typeface="Times New Roman" panose="02020603050405020304" pitchFamily="18" charset="0"/>
              </a:rPr>
              <a:t>процента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цены</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контракта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этапа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исполнения</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контракта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аванса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предусмотренного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контрактом</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менее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более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ru-RU" sz="1400" i="1">
              <a:solidFill>
                <a:srgbClr val="00345E"/>
              </a:solidFill>
              <a:latin typeface="Times New Roman" panose="02020603050405020304" pitchFamily="18" charset="0"/>
              <a:cs typeface="Times New Roman" panose="02020603050405020304" pitchFamily="18" charset="0"/>
            </a:endParaRPr>
          </a:p>
          <a:p>
            <a:pPr>
              <a:lnSpc>
                <a:spcPts val="3125"/>
              </a:lnSpc>
            </a:pPr>
            <a:endParaRPr lang="en-US" sz="1400" i="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10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7.30.2</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Повторное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совершение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должностным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лицом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административного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правонарушения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частью</a:t>
            </a:r>
            <a:r>
              <a:rPr lang="en-US" sz="1400" b="1">
                <a:solidFill>
                  <a:srgbClr val="00345E"/>
                </a:solidFill>
                <a:latin typeface="Times New Roman" panose="02020603050405020304" pitchFamily="18" charset="0"/>
                <a:cs typeface="Times New Roman" panose="02020603050405020304" pitchFamily="18" charset="0"/>
              </a:rPr>
              <a:t> 4*, 7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8*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a:t>
            </a:r>
            <a:r>
              <a:rPr lang="ru-RU" sz="1400" b="1">
                <a:solidFill>
                  <a:srgbClr val="00345E"/>
                </a:solidFill>
                <a:latin typeface="Times New Roman" panose="02020603050405020304" pitchFamily="18" charset="0"/>
                <a:cs typeface="Times New Roman" panose="02020603050405020304" pitchFamily="18" charset="0"/>
              </a:rPr>
              <a:t>.30.2 КоАП</a:t>
            </a:r>
            <a:br>
              <a:rPr lang="ru-RU" sz="1400" b="1">
                <a:solidFill>
                  <a:srgbClr val="00345E"/>
                </a:solidFill>
                <a:latin typeface="Times New Roman" panose="02020603050405020304" pitchFamily="18" charset="0"/>
                <a:cs typeface="Times New Roman" panose="02020603050405020304" pitchFamily="18" charset="0"/>
              </a:rPr>
            </a:b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дисквалификацию</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срок</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одного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года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двух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лет</a:t>
            </a:r>
            <a:endParaRPr lang="en-US" sz="1400" i="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50D19188-78D0-53F3-F19D-6314B262EF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262" y="762089"/>
            <a:ext cx="474888" cy="443736"/>
          </a:xfrm>
          <a:prstGeom prst="rect">
            <a:avLst/>
          </a:prstGeom>
        </p:spPr>
      </p:pic>
      <p:pic>
        <p:nvPicPr>
          <p:cNvPr id="23" name="Рисунок 22">
            <a:extLst>
              <a:ext uri="{FF2B5EF4-FFF2-40B4-BE49-F238E27FC236}">
                <a16:creationId xmlns:a16="http://schemas.microsoft.com/office/drawing/2014/main" xmlns="" id="{8271C914-8FE6-3211-F79A-3611E6189E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262" y="4174479"/>
            <a:ext cx="474888" cy="443736"/>
          </a:xfrm>
          <a:prstGeom prst="rect">
            <a:avLst/>
          </a:prstGeom>
        </p:spPr>
      </p:pic>
      <p:sp>
        <p:nvSpPr>
          <p:cNvPr id="4" name="TextBox 3">
            <a:extLst>
              <a:ext uri="{FF2B5EF4-FFF2-40B4-BE49-F238E27FC236}">
                <a16:creationId xmlns:a16="http://schemas.microsoft.com/office/drawing/2014/main" xmlns="" id="{6E648172-420C-1642-BC63-8E80F0DD65C2}"/>
              </a:ext>
            </a:extLst>
          </p:cNvPr>
          <p:cNvSpPr txBox="1"/>
          <p:nvPr/>
        </p:nvSpPr>
        <p:spPr>
          <a:xfrm>
            <a:off x="908971" y="5992003"/>
            <a:ext cx="11213087" cy="830099"/>
          </a:xfrm>
          <a:prstGeom prst="rect">
            <a:avLst/>
          </a:prstGeom>
          <a:noFill/>
        </p:spPr>
        <p:txBody>
          <a:bodyPr wrap="square">
            <a:spAutoFit/>
          </a:bodyPr>
          <a:lstStyle/>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Повторное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совершение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должностным</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лицом</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административного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правонарушения</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предусмотренного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частью</a:t>
            </a:r>
            <a:r>
              <a:rPr lang="en-US" sz="1400">
                <a:solidFill>
                  <a:srgbClr val="00345E"/>
                </a:solidFill>
                <a:latin typeface="Times New Roman" panose="02020603050405020304" pitchFamily="18" charset="0"/>
                <a:cs typeface="Times New Roman" panose="02020603050405020304" pitchFamily="18" charset="0"/>
              </a:rPr>
              <a:t> 4*, 7 </a:t>
            </a:r>
            <a:r>
              <a:rPr lang="en-US" sz="1400" err="1">
                <a:solidFill>
                  <a:srgbClr val="00345E"/>
                </a:solidFill>
                <a:latin typeface="Times New Roman" panose="02020603050405020304" pitchFamily="18" charset="0"/>
                <a:cs typeface="Times New Roman" panose="02020603050405020304" pitchFamily="18" charset="0"/>
              </a:rPr>
              <a:t>или</a:t>
            </a:r>
            <a:r>
              <a:rPr lang="en-US" sz="1400">
                <a:solidFill>
                  <a:srgbClr val="00345E"/>
                </a:solidFill>
                <a:latin typeface="Times New Roman" panose="02020603050405020304" pitchFamily="18" charset="0"/>
                <a:cs typeface="Times New Roman" panose="02020603050405020304" pitchFamily="18" charset="0"/>
              </a:rPr>
              <a:t> 8* </a:t>
            </a:r>
            <a:r>
              <a:rPr lang="en-US" sz="1400" err="1">
                <a:solidFill>
                  <a:srgbClr val="00345E"/>
                </a:solidFill>
                <a:latin typeface="Times New Roman" panose="02020603050405020304" pitchFamily="18" charset="0"/>
                <a:cs typeface="Times New Roman" panose="02020603050405020304" pitchFamily="18" charset="0"/>
              </a:rPr>
              <a:t>статьи</a:t>
            </a:r>
            <a:r>
              <a:rPr lang="ru-RU" sz="1400">
                <a:solidFill>
                  <a:srgbClr val="00345E"/>
                </a:solidFill>
                <a:latin typeface="Times New Roman" panose="02020603050405020304" pitchFamily="18" charset="0"/>
                <a:cs typeface="Times New Roman" panose="02020603050405020304" pitchFamily="18" charset="0"/>
              </a:rPr>
              <a:t> 7.30.2 КоАП</a:t>
            </a:r>
            <a:r>
              <a:rPr lang="en-US" sz="1400">
                <a:solidFill>
                  <a:srgbClr val="00345E"/>
                </a:solidFill>
                <a:latin typeface="Times New Roman" panose="02020603050405020304" pitchFamily="18" charset="0"/>
                <a:cs typeface="Times New Roman" panose="02020603050405020304" pitchFamily="18" charset="0"/>
              </a:rPr>
              <a:t> </a:t>
            </a:r>
            <a:r>
              <a:rPr lang="ru-RU" sz="1400">
                <a:solidFill>
                  <a:srgbClr val="00345E"/>
                </a:solidFill>
                <a:latin typeface="Times New Roman" panose="02020603050405020304" pitchFamily="18" charset="0"/>
                <a:cs typeface="Times New Roman" panose="02020603050405020304" pitchFamily="18" charset="0"/>
              </a:rPr>
              <a:t/>
            </a:r>
            <a:br>
              <a:rPr lang="ru-RU" sz="1400">
                <a:solidFill>
                  <a:srgbClr val="00345E"/>
                </a:solidFill>
                <a:latin typeface="Times New Roman" panose="02020603050405020304" pitchFamily="18" charset="0"/>
                <a:cs typeface="Times New Roman" panose="02020603050405020304" pitchFamily="18" charset="0"/>
              </a:rPr>
            </a:b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влечет</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дисквалификацию</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на</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срок</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от</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одного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года</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до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двух</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лет</a:t>
            </a:r>
            <a:endParaRPr lang="en-US" sz="1400">
              <a:solidFill>
                <a:srgbClr val="0034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3367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13AF82-9D77-5D18-686D-FB5369370A04}"/>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5EB63454-D705-AD36-DE4B-C781C6235CA7}"/>
              </a:ext>
            </a:extLst>
          </p:cNvPr>
          <p:cNvPicPr>
            <a:picLocks noGrp="1" noRot="1" noMove="1" noResize="1" noEditPoints="1" noAdjustHandles="1" noChangeArrowheads="1" noChangeShapeType="1" noCrop="1"/>
          </p:cNvPicPr>
          <p:nvPr/>
        </p:nvPicPr>
        <p:blipFill>
          <a:blip r:embed="rId2"/>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E7949ECF-7B8A-B085-A20C-5D0FDCE85A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54C1609B-F150-CC4D-3D24-6D33170A0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2D25B208-A266-0EBC-77D4-5BDFD360CC43}"/>
              </a:ext>
            </a:extLst>
          </p:cNvPr>
          <p:cNvSpPr txBox="1"/>
          <p:nvPr/>
        </p:nvSpPr>
        <p:spPr>
          <a:xfrm>
            <a:off x="599468" y="153913"/>
            <a:ext cx="3418238" cy="7230184"/>
          </a:xfrm>
          <a:prstGeom prst="rect">
            <a:avLst/>
          </a:prstGeom>
          <a:noFill/>
        </p:spPr>
        <p:txBody>
          <a:bodyPr wrap="square" lIns="91440" tIns="45720" rIns="91440" bIns="45720">
            <a:spAutoFit/>
          </a:bodyPr>
          <a:lstStyle/>
          <a:p>
            <a:r>
              <a:rPr lang="en-US" sz="1400" err="1">
                <a:solidFill>
                  <a:srgbClr val="00345E"/>
                </a:solidFill>
                <a:latin typeface="Times New Roman" panose="02020603050405020304" pitchFamily="18" charset="0"/>
                <a:cs typeface="Times New Roman" panose="02020603050405020304" pitchFamily="18" charset="0"/>
              </a:rPr>
              <a:t>До</a:t>
            </a:r>
            <a:r>
              <a:rPr lang="en-US" sz="1400">
                <a:solidFill>
                  <a:srgbClr val="00345E"/>
                </a:solidFill>
                <a:latin typeface="Times New Roman" panose="02020603050405020304" pitchFamily="18" charset="0"/>
                <a:cs typeface="Times New Roman" panose="02020603050405020304" pitchFamily="18" charset="0"/>
              </a:rPr>
              <a:t> 01.03.2025</a:t>
            </a:r>
          </a:p>
          <a:p>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3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7.32.3</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7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7.32.3</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i="1" err="1">
                <a:solidFill>
                  <a:srgbClr val="00345E"/>
                </a:solidFill>
                <a:latin typeface="Times New Roman" panose="02020603050405020304" pitchFamily="18" charset="0"/>
                <a:cs typeface="Times New Roman" panose="02020603050405020304" pitchFamily="18" charset="0"/>
              </a:rPr>
              <a:t>Несоблюдение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требований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к</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извещению</a:t>
            </a:r>
            <a:r>
              <a:rPr lang="en-US" sz="1400" i="1">
                <a:solidFill>
                  <a:srgbClr val="00345E"/>
                </a:solidFill>
                <a:latin typeface="Times New Roman" panose="02020603050405020304" pitchFamily="18" charset="0"/>
                <a:cs typeface="Times New Roman" panose="02020603050405020304" pitchFamily="18" charset="0"/>
              </a:rPr>
              <a:t>/</a:t>
            </a:r>
            <a:r>
              <a:rPr lang="en-US" sz="1400" i="1" err="1">
                <a:solidFill>
                  <a:srgbClr val="00345E"/>
                </a:solidFill>
                <a:latin typeface="Times New Roman" panose="02020603050405020304" pitchFamily="18" charset="0"/>
                <a:cs typeface="Times New Roman" panose="02020603050405020304" pitchFamily="18" charset="0"/>
              </a:rPr>
              <a:t>документации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закупке</a:t>
            </a:r>
            <a:endParaRPr lang="en-US" sz="1400" i="1">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Части</a:t>
            </a:r>
            <a:r>
              <a:rPr lang="en-US" sz="1400">
                <a:solidFill>
                  <a:srgbClr val="00345E"/>
                </a:solidFill>
                <a:latin typeface="Times New Roman" panose="02020603050405020304" pitchFamily="18" charset="0"/>
                <a:cs typeface="Times New Roman" panose="02020603050405020304" pitchFamily="18" charset="0"/>
              </a:rPr>
              <a:t> 4, 5, 6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7.32.3</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i="1" err="1">
                <a:solidFill>
                  <a:srgbClr val="00345E"/>
                </a:solidFill>
                <a:latin typeface="Times New Roman" panose="02020603050405020304" pitchFamily="18" charset="0"/>
                <a:cs typeface="Times New Roman" panose="02020603050405020304" pitchFamily="18" charset="0"/>
              </a:rPr>
              <a:t>Нарушение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сроков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размещения</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неразмещение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информации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документов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изменений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ПО3</a:t>
            </a: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600">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4C245CB9-BA71-74BD-E2DF-ACB2737B6FC2}"/>
              </a:ext>
            </a:extLst>
          </p:cNvPr>
          <p:cNvSpPr/>
          <p:nvPr/>
        </p:nvSpPr>
        <p:spPr>
          <a:xfrm>
            <a:off x="4255150" y="153913"/>
            <a:ext cx="7936850" cy="5875968"/>
          </a:xfrm>
          <a:prstGeom prst="rect">
            <a:avLst/>
          </a:prstGeom>
        </p:spPr>
        <p:txBody>
          <a:bodyPr wrap="square" lIns="91440" tIns="45720" rIns="91440" bIns="45720">
            <a:spAutoFit/>
          </a:bodyPr>
          <a:lstStyle/>
          <a:p>
            <a:r>
              <a:rPr lang="ru-RU" sz="1400" b="1">
                <a:solidFill>
                  <a:srgbClr val="00345E"/>
                </a:solidFill>
                <a:latin typeface="Times New Roman" panose="02020603050405020304" pitchFamily="18" charset="0"/>
                <a:cs typeface="Times New Roman" panose="02020603050405020304" pitchFamily="18" charset="0"/>
              </a:rPr>
              <a:t>После 01.03.2025</a:t>
            </a:r>
          </a:p>
          <a:p>
            <a:endParaRPr lang="ru-RU"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1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7.30.4</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Осуществление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товаров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работ</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услуг</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далее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настоящей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статье</a:t>
            </a:r>
            <a:r>
              <a:rPr lang="en-US" sz="1400" b="1">
                <a:solidFill>
                  <a:srgbClr val="00345E"/>
                </a:solidFill>
                <a:latin typeface="Times New Roman" panose="02020603050405020304" pitchFamily="18" charset="0"/>
                <a:cs typeface="Times New Roman" panose="02020603050405020304" pitchFamily="18" charset="0"/>
              </a:rPr>
              <a:t> - </a:t>
            </a:r>
            <a:r>
              <a:rPr lang="en-US" sz="1400" b="1" err="1">
                <a:solidFill>
                  <a:srgbClr val="00345E"/>
                </a:solidFill>
                <a:latin typeface="Times New Roman" panose="02020603050405020304" pitchFamily="18" charset="0"/>
                <a:cs typeface="Times New Roman" panose="02020603050405020304" pitchFamily="18" charset="0"/>
              </a:rPr>
              <a:t>закупка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если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соответствии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товаров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работ</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услуг</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видами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юридических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лиц</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далее</a:t>
            </a:r>
            <a:r>
              <a:rPr lang="en-US" sz="1400" b="1">
                <a:solidFill>
                  <a:srgbClr val="00345E"/>
                </a:solidFill>
                <a:latin typeface="Times New Roman" panose="02020603050405020304" pitchFamily="18" charset="0"/>
                <a:cs typeface="Times New Roman" panose="02020603050405020304" pitchFamily="18" charset="0"/>
              </a:rPr>
              <a:t> - </a:t>
            </a:r>
            <a:r>
              <a:rPr lang="en-US" sz="1400" b="1" err="1">
                <a:solidFill>
                  <a:srgbClr val="00345E"/>
                </a:solidFill>
                <a:latin typeface="Times New Roman" panose="02020603050405020304" pitchFamily="18" charset="0"/>
                <a:cs typeface="Times New Roman" panose="02020603050405020304" pitchFamily="18" charset="0"/>
              </a:rPr>
              <a:t>законодательство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видами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юридических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лиц</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должна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осуществляться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порядке</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2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7.30.4</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заказчиком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видами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юридических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лиц</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содержанию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документов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формируемых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составляемых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осуществлении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указанным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сроков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размещения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информации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документов</a:t>
            </a:r>
            <a:r>
              <a:rPr lang="en-US" sz="1400" b="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предупреждение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или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трех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D3CC0FA3-D310-B42C-A18B-261E4E22EA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262" y="565579"/>
            <a:ext cx="474888" cy="443736"/>
          </a:xfrm>
          <a:prstGeom prst="rect">
            <a:avLst/>
          </a:prstGeom>
        </p:spPr>
      </p:pic>
      <p:pic>
        <p:nvPicPr>
          <p:cNvPr id="23" name="Рисунок 22">
            <a:extLst>
              <a:ext uri="{FF2B5EF4-FFF2-40B4-BE49-F238E27FC236}">
                <a16:creationId xmlns:a16="http://schemas.microsoft.com/office/drawing/2014/main" xmlns="" id="{B7ECF6D1-6765-C1FB-6800-2EC0DC2FA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262" y="4508927"/>
            <a:ext cx="474888" cy="443736"/>
          </a:xfrm>
          <a:prstGeom prst="rect">
            <a:avLst/>
          </a:prstGeom>
        </p:spPr>
      </p:pic>
      <p:pic>
        <p:nvPicPr>
          <p:cNvPr id="2" name="Рисунок 1">
            <a:extLst>
              <a:ext uri="{FF2B5EF4-FFF2-40B4-BE49-F238E27FC236}">
                <a16:creationId xmlns:a16="http://schemas.microsoft.com/office/drawing/2014/main" xmlns="" id="{39754DEB-BC2E-0834-07C5-FEF000E873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262" y="3569985"/>
            <a:ext cx="474888" cy="443736"/>
          </a:xfrm>
          <a:prstGeom prst="rect">
            <a:avLst/>
          </a:prstGeom>
        </p:spPr>
      </p:pic>
    </p:spTree>
    <p:extLst>
      <p:ext uri="{BB962C8B-B14F-4D97-AF65-F5344CB8AC3E}">
        <p14:creationId xmlns:p14="http://schemas.microsoft.com/office/powerpoint/2010/main" val="7634761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BAE8AF6-66D7-CF5F-A556-1280E4E6EF77}"/>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13294536-00CC-B1E6-CBFE-61E4B075A390}"/>
              </a:ext>
            </a:extLst>
          </p:cNvPr>
          <p:cNvPicPr>
            <a:picLocks noGrp="1" noRot="1" noMove="1" noResize="1" noEditPoints="1" noAdjustHandles="1" noChangeArrowheads="1" noChangeShapeType="1" noCrop="1"/>
          </p:cNvPicPr>
          <p:nvPr/>
        </p:nvPicPr>
        <p:blipFill>
          <a:blip r:embed="rId3"/>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143FBF9E-0F0A-3FCD-EB94-82087B1F60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70FD15C0-E9AB-E586-FC9D-E30ECDA4F7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CF27A3FF-DA7A-2AE6-3961-F07E5F642F31}"/>
              </a:ext>
            </a:extLst>
          </p:cNvPr>
          <p:cNvSpPr txBox="1"/>
          <p:nvPr/>
        </p:nvSpPr>
        <p:spPr>
          <a:xfrm>
            <a:off x="677060" y="121629"/>
            <a:ext cx="3418238" cy="5633978"/>
          </a:xfrm>
          <a:prstGeom prst="rect">
            <a:avLst/>
          </a:prstGeom>
          <a:noFill/>
        </p:spPr>
        <p:txBody>
          <a:bodyPr wrap="square" lIns="91440" tIns="45720" rIns="91440" bIns="45720">
            <a:spAutoFit/>
          </a:bodyPr>
          <a:lstStyle/>
          <a:p>
            <a:r>
              <a:rPr lang="en-US" sz="1400" err="1">
                <a:solidFill>
                  <a:srgbClr val="00345E"/>
                </a:solidFill>
                <a:latin typeface="Times New Roman" panose="02020603050405020304" pitchFamily="18" charset="0"/>
                <a:cs typeface="Times New Roman" panose="02020603050405020304" pitchFamily="18" charset="0"/>
              </a:rPr>
              <a:t>До</a:t>
            </a:r>
            <a:r>
              <a:rPr lang="en-US" sz="1400">
                <a:solidFill>
                  <a:srgbClr val="00345E"/>
                </a:solidFill>
                <a:latin typeface="Times New Roman" panose="02020603050405020304" pitchFamily="18" charset="0"/>
                <a:cs typeface="Times New Roman" panose="02020603050405020304" pitchFamily="18" charset="0"/>
              </a:rPr>
              <a:t> 01.03.2025</a:t>
            </a:r>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8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7.32.3</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i="1" err="1">
                <a:solidFill>
                  <a:srgbClr val="00345E"/>
                </a:solidFill>
                <a:latin typeface="Times New Roman" panose="02020603050405020304" pitchFamily="18" charset="0"/>
                <a:cs typeface="Times New Roman" panose="02020603050405020304" pitchFamily="18" charset="0"/>
              </a:rPr>
              <a:t>Предъявление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требований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к</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участникам</a:t>
            </a:r>
            <a:r>
              <a:rPr lang="en-US" sz="1400" i="1">
                <a:solidFill>
                  <a:srgbClr val="00345E"/>
                </a:solidFill>
                <a:latin typeface="Times New Roman" panose="02020603050405020304" pitchFamily="18" charset="0"/>
                <a:cs typeface="Times New Roman" panose="02020603050405020304" pitchFamily="18" charset="0"/>
              </a:rPr>
              <a:t>/ТРУ/</a:t>
            </a:r>
            <a:r>
              <a:rPr lang="en-US" sz="1400" i="1" err="1">
                <a:solidFill>
                  <a:srgbClr val="00345E"/>
                </a:solidFill>
                <a:latin typeface="Times New Roman" panose="02020603050405020304" pitchFamily="18" charset="0"/>
                <a:cs typeface="Times New Roman" panose="02020603050405020304" pitchFamily="18" charset="0"/>
              </a:rPr>
              <a:t>условиям</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договора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либо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оценка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сопоставление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заявок</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критериям</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порядке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указанным</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извещении</a:t>
            </a:r>
            <a:r>
              <a:rPr lang="en-US" sz="1400" i="1">
                <a:solidFill>
                  <a:srgbClr val="00345E"/>
                </a:solidFill>
                <a:latin typeface="Times New Roman" panose="02020603050405020304" pitchFamily="18" charset="0"/>
                <a:cs typeface="Times New Roman" panose="02020603050405020304" pitchFamily="18" charset="0"/>
              </a:rPr>
              <a:t>/</a:t>
            </a:r>
            <a:r>
              <a:rPr lang="en-US" sz="1400" i="1" err="1">
                <a:solidFill>
                  <a:srgbClr val="00345E"/>
                </a:solidFill>
                <a:latin typeface="Times New Roman" panose="02020603050405020304" pitchFamily="18" charset="0"/>
                <a:cs typeface="Times New Roman" panose="02020603050405020304" pitchFamily="18" charset="0"/>
              </a:rPr>
              <a:t>документации</a:t>
            </a:r>
            <a:endParaRPr lang="en-US" sz="1400" i="1">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Части</a:t>
            </a:r>
            <a:r>
              <a:rPr lang="en-US" sz="1400">
                <a:solidFill>
                  <a:srgbClr val="00345E"/>
                </a:solidFill>
                <a:latin typeface="Times New Roman" panose="02020603050405020304" pitchFamily="18" charset="0"/>
                <a:cs typeface="Times New Roman" panose="02020603050405020304" pitchFamily="18" charset="0"/>
              </a:rPr>
              <a:t> 4-5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7.32.3</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i="1" err="1">
                <a:solidFill>
                  <a:srgbClr val="00345E"/>
                </a:solidFill>
                <a:latin typeface="Times New Roman" panose="02020603050405020304" pitchFamily="18" charset="0"/>
                <a:cs typeface="Times New Roman" panose="02020603050405020304" pitchFamily="18" charset="0"/>
              </a:rPr>
              <a:t>Нарушение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сроков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размещения</a:t>
            </a:r>
            <a:r>
              <a:rPr lang="en-US" sz="1400" i="1">
                <a:solidFill>
                  <a:srgbClr val="00345E"/>
                </a:solidFill>
                <a:latin typeface="Times New Roman" panose="02020603050405020304" pitchFamily="18" charset="0"/>
                <a:cs typeface="Times New Roman" panose="02020603050405020304" pitchFamily="18" charset="0"/>
              </a:rPr>
              <a:t>/</a:t>
            </a:r>
            <a:r>
              <a:rPr lang="en-US" sz="1400" i="1" err="1">
                <a:solidFill>
                  <a:srgbClr val="00345E"/>
                </a:solidFill>
                <a:latin typeface="Times New Roman" panose="02020603050405020304" pitchFamily="18" charset="0"/>
                <a:cs typeface="Times New Roman" panose="02020603050405020304" pitchFamily="18" charset="0"/>
              </a:rPr>
              <a:t>неразмещение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ЕИС </a:t>
            </a:r>
            <a:r>
              <a:rPr lang="en-US" sz="1400" i="1" err="1">
                <a:solidFill>
                  <a:srgbClr val="00345E"/>
                </a:solidFill>
                <a:latin typeface="Times New Roman" panose="02020603050405020304" pitchFamily="18" charset="0"/>
                <a:cs typeface="Times New Roman" panose="02020603050405020304" pitchFamily="18" charset="0"/>
              </a:rPr>
              <a:t>информации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документов</a:t>
            </a:r>
            <a:endParaRPr lang="en-US" sz="1400" i="1">
              <a:solidFill>
                <a:srgbClr val="00345E"/>
              </a:solidFill>
              <a:latin typeface="Times New Roman" panose="02020603050405020304" pitchFamily="18" charset="0"/>
              <a:cs typeface="Times New Roman" panose="02020603050405020304" pitchFamily="18" charset="0"/>
            </a:endParaRPr>
          </a:p>
          <a:p>
            <a:pPr>
              <a:lnSpc>
                <a:spcPts val="3125"/>
              </a:lnSpc>
            </a:pPr>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9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7.32.3</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2D0F0616-9358-0A98-A55F-8443F25F68C0}"/>
              </a:ext>
            </a:extLst>
          </p:cNvPr>
          <p:cNvSpPr/>
          <p:nvPr/>
        </p:nvSpPr>
        <p:spPr>
          <a:xfrm>
            <a:off x="4255150" y="0"/>
            <a:ext cx="7936850" cy="6522298"/>
          </a:xfrm>
          <a:prstGeom prst="rect">
            <a:avLst/>
          </a:prstGeom>
        </p:spPr>
        <p:txBody>
          <a:bodyPr wrap="square" lIns="91440" tIns="45720" rIns="91440" bIns="45720">
            <a:spAutoFit/>
          </a:bodyPr>
          <a:lstStyle/>
          <a:p>
            <a:r>
              <a:rPr lang="ru-RU" sz="1400" b="1">
                <a:solidFill>
                  <a:srgbClr val="00345E"/>
                </a:solidFill>
                <a:latin typeface="Times New Roman" panose="02020603050405020304" pitchFamily="18" charset="0"/>
                <a:cs typeface="Times New Roman" panose="02020603050405020304" pitchFamily="18" charset="0"/>
              </a:rPr>
              <a:t>После 01.03.2025</a:t>
            </a: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3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7.30.4</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Установление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участникам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закупаемым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товарам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работам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услугам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условиям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договора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нарушением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видами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юридических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лиц</a:t>
            </a:r>
            <a:endParaRPr lang="ru-RU" sz="1400" b="1">
              <a:solidFill>
                <a:srgbClr val="00345E"/>
              </a:solidFill>
              <a:latin typeface="Times New Roman" panose="02020603050405020304" pitchFamily="18" charset="0"/>
              <a:cs typeface="Times New Roman" panose="02020603050405020304" pitchFamily="18" charset="0"/>
            </a:endParaRPr>
          </a:p>
          <a:p>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ru-RU"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либо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оценка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или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сопоставление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заявок</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участие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закупке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нарушением</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требований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предусмотренных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указанным</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законодательством</a:t>
            </a:r>
            <a:r>
              <a:rPr lang="en-US" sz="1400" i="1">
                <a:solidFill>
                  <a:srgbClr val="00345E"/>
                </a:solidFill>
                <a:latin typeface="Times New Roman" panose="02020603050405020304" pitchFamily="18" charset="0"/>
                <a:cs typeface="Times New Roman" panose="02020603050405020304" pitchFamily="18" charset="0"/>
              </a:rPr>
              <a:t> </a:t>
            </a:r>
            <a:r>
              <a:rPr lang="ru-RU" sz="1400" i="1">
                <a:solidFill>
                  <a:srgbClr val="00345E"/>
                </a:solidFill>
                <a:latin typeface="Times New Roman" panose="02020603050405020304" pitchFamily="18" charset="0"/>
                <a:cs typeface="Times New Roman" panose="02020603050405020304" pitchFamily="18" charset="0"/>
              </a:rPr>
              <a:t/>
            </a:r>
            <a:br>
              <a:rPr lang="ru-RU" sz="1400" i="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влекут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предупреждение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или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4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7.30.4</a:t>
            </a:r>
            <a:r>
              <a:rPr lang="ru-RU" sz="1400" b="1">
                <a:solidFill>
                  <a:srgbClr val="00345E"/>
                </a:solidFill>
                <a:latin typeface="Times New Roman" panose="02020603050405020304" pitchFamily="18" charset="0"/>
                <a:cs typeface="Times New Roman" panose="02020603050405020304" pitchFamily="18" charset="0"/>
              </a:rPr>
              <a:t> КоАП</a:t>
            </a:r>
          </a:p>
          <a:p>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видами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юридических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лиц</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сроку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размещения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информации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документов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направления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размещения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реестрах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указанным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ru-RU" sz="1400"/>
              <a:t/>
            </a:r>
            <a:br>
              <a:rPr lang="ru-RU" sz="1400"/>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предупреждение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или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двадцати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7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7.30.4</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видами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юридических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лиц</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срока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оплаты</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товаров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работ</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услуг</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договору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отдельному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этапу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договора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заключенному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результатам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субъектом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малого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среднего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предпринимательства</a:t>
            </a:r>
            <a:r>
              <a:rPr lang="en-US" sz="1400" b="1">
                <a:solidFill>
                  <a:srgbClr val="00345E"/>
                </a:solidFill>
                <a:latin typeface="Times New Roman" panose="02020603050405020304" pitchFamily="18" charset="0"/>
                <a:cs typeface="Times New Roman" panose="02020603050405020304" pitchFamily="18" charset="0"/>
              </a:rPr>
              <a:t> </a:t>
            </a:r>
            <a:r>
              <a:rPr lang="ru-RU" sz="1400"/>
              <a:t/>
            </a:r>
            <a:br>
              <a:rPr lang="ru-RU" sz="1400"/>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C44D847D-E15F-F6A3-4B3E-6C7355C9C1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262" y="880525"/>
            <a:ext cx="474888" cy="443736"/>
          </a:xfrm>
          <a:prstGeom prst="rect">
            <a:avLst/>
          </a:prstGeom>
        </p:spPr>
      </p:pic>
      <p:pic>
        <p:nvPicPr>
          <p:cNvPr id="23" name="Рисунок 22">
            <a:extLst>
              <a:ext uri="{FF2B5EF4-FFF2-40B4-BE49-F238E27FC236}">
                <a16:creationId xmlns:a16="http://schemas.microsoft.com/office/drawing/2014/main" xmlns="" id="{03E64E4B-C652-1B54-FB1F-B6245E3449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0460" y="5169328"/>
            <a:ext cx="474888" cy="443736"/>
          </a:xfrm>
          <a:prstGeom prst="rect">
            <a:avLst/>
          </a:prstGeom>
        </p:spPr>
      </p:pic>
      <p:pic>
        <p:nvPicPr>
          <p:cNvPr id="2" name="Рисунок 1">
            <a:extLst>
              <a:ext uri="{FF2B5EF4-FFF2-40B4-BE49-F238E27FC236}">
                <a16:creationId xmlns:a16="http://schemas.microsoft.com/office/drawing/2014/main" xmlns="" id="{92F9EAF0-988D-A894-008A-B36D302CC3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262" y="3408270"/>
            <a:ext cx="474888" cy="443736"/>
          </a:xfrm>
          <a:prstGeom prst="rect">
            <a:avLst/>
          </a:prstGeom>
        </p:spPr>
      </p:pic>
    </p:spTree>
    <p:extLst>
      <p:ext uri="{BB962C8B-B14F-4D97-AF65-F5344CB8AC3E}">
        <p14:creationId xmlns:p14="http://schemas.microsoft.com/office/powerpoint/2010/main" val="12919865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6FBF8C-5635-B045-8A08-FBFEA4691376}"/>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7097B6F0-86C8-5616-B70F-2A07E8DA4EEF}"/>
              </a:ext>
            </a:extLst>
          </p:cNvPr>
          <p:cNvPicPr>
            <a:picLocks noGrp="1" noRot="1" noMove="1" noResize="1" noEditPoints="1" noAdjustHandles="1" noChangeArrowheads="1" noChangeShapeType="1" noCrop="1"/>
          </p:cNvPicPr>
          <p:nvPr/>
        </p:nvPicPr>
        <p:blipFill>
          <a:blip r:embed="rId3"/>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4335DA18-B1FD-7C3B-3EA6-53EDF7294A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A0C873CB-F925-3C54-E258-BDC887627E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5BAE4EF6-F816-D1D5-4DFB-946931CBB602}"/>
              </a:ext>
            </a:extLst>
          </p:cNvPr>
          <p:cNvSpPr txBox="1"/>
          <p:nvPr/>
        </p:nvSpPr>
        <p:spPr>
          <a:xfrm>
            <a:off x="715424" y="565219"/>
            <a:ext cx="3418238" cy="523220"/>
          </a:xfrm>
          <a:prstGeom prst="rect">
            <a:avLst/>
          </a:prstGeom>
          <a:noFill/>
        </p:spPr>
        <p:txBody>
          <a:bodyPr wrap="square" lIns="91440" tIns="45720" rIns="91440" bIns="45720">
            <a:spAutoFit/>
          </a:bodyPr>
          <a:lstStyle/>
          <a:p>
            <a:r>
              <a:rPr lang="en-US" sz="1400" err="1">
                <a:solidFill>
                  <a:srgbClr val="00345E"/>
                </a:solidFill>
                <a:latin typeface="Times New Roman" panose="02020603050405020304" pitchFamily="18" charset="0"/>
                <a:cs typeface="Times New Roman" panose="02020603050405020304" pitchFamily="18" charset="0"/>
              </a:rPr>
              <a:t>До</a:t>
            </a:r>
            <a:r>
              <a:rPr lang="en-US" sz="1400">
                <a:solidFill>
                  <a:srgbClr val="00345E"/>
                </a:solidFill>
                <a:latin typeface="Times New Roman" panose="02020603050405020304" pitchFamily="18" charset="0"/>
                <a:cs typeface="Times New Roman" panose="02020603050405020304" pitchFamily="18" charset="0"/>
              </a:rPr>
              <a:t> 01.03.2025 </a:t>
            </a:r>
            <a:r>
              <a:rPr lang="en-US" sz="1400" err="1">
                <a:solidFill>
                  <a:srgbClr val="00345E"/>
                </a:solidFill>
                <a:latin typeface="Times New Roman" panose="02020603050405020304" pitchFamily="18" charset="0"/>
                <a:cs typeface="Times New Roman" panose="02020603050405020304" pitchFamily="18" charset="0"/>
              </a:rPr>
              <a:t>КоАП</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не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содержал</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аналогичных</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составов</a:t>
            </a:r>
            <a:endParaRPr lang="en-US" sz="1400">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F2BD2E4C-18D3-FD5F-8E15-5824B512EE62}"/>
              </a:ext>
            </a:extLst>
          </p:cNvPr>
          <p:cNvSpPr/>
          <p:nvPr/>
        </p:nvSpPr>
        <p:spPr>
          <a:xfrm>
            <a:off x="4255150" y="565219"/>
            <a:ext cx="7936850" cy="4152419"/>
          </a:xfrm>
          <a:prstGeom prst="rect">
            <a:avLst/>
          </a:prstGeom>
        </p:spPr>
        <p:txBody>
          <a:bodyPr wrap="square" lIns="91440" tIns="45720" rIns="91440" bIns="45720">
            <a:spAutoFit/>
          </a:bodyPr>
          <a:lstStyle/>
          <a:p>
            <a:r>
              <a:rPr lang="ru-RU" sz="1400" b="1">
                <a:solidFill>
                  <a:srgbClr val="00345E"/>
                </a:solidFill>
                <a:latin typeface="Times New Roman" panose="02020603050405020304" pitchFamily="18" charset="0"/>
                <a:cs typeface="Times New Roman" panose="02020603050405020304" pitchFamily="18" charset="0"/>
              </a:rPr>
              <a:t>После 01.03.2025</a:t>
            </a: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5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7.30.4</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заказчиком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видами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юридических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лиц</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сроков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заключения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договора</a:t>
            </a:r>
            <a:r>
              <a:rPr lang="en-US" sz="1400" b="1">
                <a:solidFill>
                  <a:srgbClr val="00345E"/>
                </a:solidFill>
                <a:latin typeface="Times New Roman" panose="02020603050405020304" pitchFamily="18" charset="0"/>
                <a:cs typeface="Times New Roman" panose="02020603050405020304" pitchFamily="18" charset="0"/>
              </a:rPr>
              <a:t>*</a:t>
            </a:r>
          </a:p>
          <a:p>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заключения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договора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результатам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конкурентной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форме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участниками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которой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могут</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быть</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только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субъекты</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малого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среднего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предпринимательства</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ru-RU" sz="1400" b="1" i="1">
                <a:solidFill>
                  <a:srgbClr val="00345E"/>
                </a:solidFill>
                <a:latin typeface="Times New Roman" panose="02020603050405020304" pitchFamily="18" charset="0"/>
                <a:cs typeface="Times New Roman" panose="02020603050405020304" pitchFamily="18" charset="0"/>
              </a:rPr>
              <a:t>.</a:t>
            </a:r>
            <a:endParaRPr lang="en-US" sz="1400" b="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6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7.30.4</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r>
              <a:rPr lang="en-US" sz="1400" b="1" err="1">
                <a:solidFill>
                  <a:srgbClr val="00345E"/>
                </a:solidFill>
                <a:latin typeface="Times New Roman" panose="02020603050405020304" pitchFamily="18" charset="0"/>
                <a:cs typeface="Times New Roman" panose="02020603050405020304" pitchFamily="18" charset="0"/>
              </a:rPr>
              <a:t>Осуществление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субъектов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малого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среднего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предпринимательства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размере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менее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размера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видами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юридических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лиц</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FA190FD9-CCC3-1A6E-E7AA-44997C77F7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262" y="880525"/>
            <a:ext cx="474888" cy="443736"/>
          </a:xfrm>
          <a:prstGeom prst="rect">
            <a:avLst/>
          </a:prstGeom>
        </p:spPr>
      </p:pic>
      <p:pic>
        <p:nvPicPr>
          <p:cNvPr id="2" name="Рисунок 1">
            <a:extLst>
              <a:ext uri="{FF2B5EF4-FFF2-40B4-BE49-F238E27FC236}">
                <a16:creationId xmlns:a16="http://schemas.microsoft.com/office/drawing/2014/main" xmlns="" id="{74C6FDB0-7622-096F-F9C6-2F57A2FC3D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262" y="3047633"/>
            <a:ext cx="474888" cy="443736"/>
          </a:xfrm>
          <a:prstGeom prst="rect">
            <a:avLst/>
          </a:prstGeom>
        </p:spPr>
      </p:pic>
      <p:sp>
        <p:nvSpPr>
          <p:cNvPr id="3" name="Subtitle">
            <a:extLst>
              <a:ext uri="{FF2B5EF4-FFF2-40B4-BE49-F238E27FC236}">
                <a16:creationId xmlns:a16="http://schemas.microsoft.com/office/drawing/2014/main" xmlns="" id="{AE350F90-31E8-D449-E89F-DC8F082F03B8}"/>
              </a:ext>
            </a:extLst>
          </p:cNvPr>
          <p:cNvSpPr>
            <a:spLocks noChangeArrowheads="1"/>
          </p:cNvSpPr>
          <p:nvPr/>
        </p:nvSpPr>
        <p:spPr bwMode="auto">
          <a:xfrm>
            <a:off x="908971" y="6018943"/>
            <a:ext cx="107156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ts val="2150"/>
              </a:lnSpc>
            </a:pPr>
            <a:r>
              <a:rPr lang="en-US" sz="1400">
                <a:solidFill>
                  <a:srgbClr val="00345E"/>
                </a:solidFill>
                <a:latin typeface="Times New Roman" panose="02020603050405020304" pitchFamily="18" charset="0"/>
                <a:cs typeface="Times New Roman" panose="02020603050405020304" pitchFamily="18" charset="0"/>
              </a:rPr>
              <a:t>*</a:t>
            </a:r>
            <a:r>
              <a:rPr lang="en-US" sz="1400" err="1">
                <a:solidFill>
                  <a:srgbClr val="00345E"/>
                </a:solidFill>
                <a:latin typeface="Times New Roman" panose="02020603050405020304" pitchFamily="18" charset="0"/>
                <a:cs typeface="Times New Roman" panose="02020603050405020304" pitchFamily="18" charset="0"/>
              </a:rPr>
              <a:t>Нарушение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части</a:t>
            </a:r>
            <a:r>
              <a:rPr lang="en-US" sz="1400">
                <a:solidFill>
                  <a:srgbClr val="00345E"/>
                </a:solidFill>
                <a:latin typeface="Times New Roman" panose="02020603050405020304" pitchFamily="18" charset="0"/>
                <a:cs typeface="Times New Roman" panose="02020603050405020304" pitchFamily="18" charset="0"/>
              </a:rPr>
              <a:t> 15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3.2 </a:t>
            </a:r>
            <a:r>
              <a:rPr lang="en-US" sz="1400" err="1">
                <a:solidFill>
                  <a:srgbClr val="00345E"/>
                </a:solidFill>
                <a:latin typeface="Times New Roman" panose="02020603050405020304" pitchFamily="18" charset="0"/>
                <a:cs typeface="Times New Roman" panose="02020603050405020304" pitchFamily="18" charset="0"/>
              </a:rPr>
              <a:t>Закона</a:t>
            </a:r>
            <a:r>
              <a:rPr lang="en-US" sz="1400">
                <a:solidFill>
                  <a:srgbClr val="00345E"/>
                </a:solidFill>
                <a:latin typeface="Times New Roman" panose="02020603050405020304" pitchFamily="18" charset="0"/>
                <a:cs typeface="Times New Roman" panose="02020603050405020304" pitchFamily="18" charset="0"/>
              </a:rPr>
              <a:t> № 223-ФЗ
**</a:t>
            </a:r>
            <a:r>
              <a:rPr lang="en-US" sz="1400" err="1">
                <a:solidFill>
                  <a:srgbClr val="00345E"/>
                </a:solidFill>
                <a:latin typeface="Times New Roman" panose="02020603050405020304" pitchFamily="18" charset="0"/>
                <a:cs typeface="Times New Roman" panose="02020603050405020304" pitchFamily="18" charset="0"/>
              </a:rPr>
              <a:t>Нарушение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требований</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к</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порядку</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заключения</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договора</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предусмотренных</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статьей</a:t>
            </a:r>
            <a:r>
              <a:rPr lang="en-US" sz="1400">
                <a:solidFill>
                  <a:srgbClr val="00345E"/>
                </a:solidFill>
                <a:latin typeface="Times New Roman" panose="02020603050405020304" pitchFamily="18" charset="0"/>
                <a:cs typeface="Times New Roman" panose="02020603050405020304" pitchFamily="18" charset="0"/>
              </a:rPr>
              <a:t> 3.4 </a:t>
            </a:r>
            <a:r>
              <a:rPr lang="en-US" sz="1400" err="1">
                <a:solidFill>
                  <a:srgbClr val="00345E"/>
                </a:solidFill>
                <a:latin typeface="Times New Roman" panose="02020603050405020304" pitchFamily="18" charset="0"/>
                <a:cs typeface="Times New Roman" panose="02020603050405020304" pitchFamily="18" charset="0"/>
              </a:rPr>
              <a:t>Закона</a:t>
            </a:r>
            <a:r>
              <a:rPr lang="en-US" sz="1400">
                <a:solidFill>
                  <a:srgbClr val="00345E"/>
                </a:solidFill>
                <a:latin typeface="Times New Roman" panose="02020603050405020304" pitchFamily="18" charset="0"/>
                <a:cs typeface="Times New Roman" panose="02020603050405020304" pitchFamily="18" charset="0"/>
              </a:rPr>
              <a:t> № 223-ФЗ</a:t>
            </a:r>
          </a:p>
        </p:txBody>
      </p:sp>
    </p:spTree>
    <p:extLst>
      <p:ext uri="{BB962C8B-B14F-4D97-AF65-F5344CB8AC3E}">
        <p14:creationId xmlns:p14="http://schemas.microsoft.com/office/powerpoint/2010/main" val="22193909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3F1B66-4598-9E38-B2B2-EBE9C40ECB5C}"/>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B8F14C0F-622C-6645-9770-2ADB6C38D75C}"/>
              </a:ext>
            </a:extLst>
          </p:cNvPr>
          <p:cNvPicPr>
            <a:picLocks noGrp="1" noRot="1" noMove="1" noResize="1" noEditPoints="1" noAdjustHandles="1" noChangeArrowheads="1" noChangeShapeType="1" noCrop="1"/>
          </p:cNvPicPr>
          <p:nvPr/>
        </p:nvPicPr>
        <p:blipFill>
          <a:blip r:embed="rId3"/>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68F9CD21-BD35-E86D-237A-E9E6472C11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D7E1E2CD-921A-5DB6-B739-72B66DF31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2EB6D5B4-A561-3FDB-CD66-E3873A4851F6}"/>
              </a:ext>
            </a:extLst>
          </p:cNvPr>
          <p:cNvSpPr txBox="1"/>
          <p:nvPr/>
        </p:nvSpPr>
        <p:spPr>
          <a:xfrm>
            <a:off x="642616" y="176180"/>
            <a:ext cx="3418238" cy="4185761"/>
          </a:xfrm>
          <a:prstGeom prst="rect">
            <a:avLst/>
          </a:prstGeom>
          <a:noFill/>
        </p:spPr>
        <p:txBody>
          <a:bodyPr wrap="square" lIns="91440" tIns="45720" rIns="91440" bIns="45720">
            <a:spAutoFit/>
          </a:bodyPr>
          <a:lstStyle/>
          <a:p>
            <a:r>
              <a:rPr lang="en-US" sz="1400" err="1">
                <a:solidFill>
                  <a:srgbClr val="00345E"/>
                </a:solidFill>
                <a:latin typeface="Times New Roman" panose="02020603050405020304" pitchFamily="18" charset="0"/>
                <a:cs typeface="Times New Roman" panose="02020603050405020304" pitchFamily="18" charset="0"/>
              </a:rPr>
              <a:t>До</a:t>
            </a:r>
            <a:r>
              <a:rPr lang="en-US" sz="1400">
                <a:solidFill>
                  <a:srgbClr val="00345E"/>
                </a:solidFill>
                <a:latin typeface="Times New Roman" panose="02020603050405020304" pitchFamily="18" charset="0"/>
                <a:cs typeface="Times New Roman" panose="02020603050405020304" pitchFamily="18" charset="0"/>
              </a:rPr>
              <a:t> 01.03.2025</a:t>
            </a:r>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5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7.31.1</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r>
              <a:rPr lang="ru-RU" sz="1400" i="1">
                <a:solidFill>
                  <a:srgbClr val="00345E"/>
                </a:solidFill>
                <a:latin typeface="Times New Roman" panose="02020603050405020304" pitchFamily="18" charset="0"/>
                <a:cs typeface="Times New Roman" panose="02020603050405020304" pitchFamily="18" charset="0"/>
              </a:rPr>
              <a:t>Н</a:t>
            </a:r>
            <a:r>
              <a:rPr lang="en-US" sz="1400" i="1" err="1">
                <a:solidFill>
                  <a:srgbClr val="00345E"/>
                </a:solidFill>
                <a:latin typeface="Times New Roman" panose="02020603050405020304" pitchFamily="18" charset="0"/>
                <a:cs typeface="Times New Roman" panose="02020603050405020304" pitchFamily="18" charset="0"/>
              </a:rPr>
              <a:t>арушение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правил</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документооборота</a:t>
            </a:r>
            <a:endParaRPr lang="en-US" sz="1400" i="1">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r>
              <a:rPr lang="en-US" sz="1400" err="1">
                <a:solidFill>
                  <a:srgbClr val="00345E"/>
                </a:solidFill>
                <a:latin typeface="Times New Roman" panose="02020603050405020304" pitchFamily="18" charset="0"/>
                <a:cs typeface="Times New Roman" panose="02020603050405020304" pitchFamily="18" charset="0"/>
              </a:rPr>
              <a:t>КоАП</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не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содержал</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аналогичного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состава</a:t>
            </a:r>
            <a:endParaRPr lang="en-US" sz="1400">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AC39A5AD-4350-F621-2E47-AC2160F31C6D}"/>
              </a:ext>
            </a:extLst>
          </p:cNvPr>
          <p:cNvSpPr/>
          <p:nvPr/>
        </p:nvSpPr>
        <p:spPr>
          <a:xfrm>
            <a:off x="3936569" y="44047"/>
            <a:ext cx="8255431" cy="6300827"/>
          </a:xfrm>
          <a:prstGeom prst="rect">
            <a:avLst/>
          </a:prstGeom>
        </p:spPr>
        <p:txBody>
          <a:bodyPr wrap="square" lIns="91440" tIns="45720" rIns="91440" bIns="45720">
            <a:spAutoFit/>
          </a:bodyPr>
          <a:lstStyle/>
          <a:p>
            <a:r>
              <a:rPr lang="ru-RU" sz="1400" b="1">
                <a:solidFill>
                  <a:srgbClr val="00345E"/>
                </a:solidFill>
                <a:latin typeface="Times New Roman" panose="02020603050405020304" pitchFamily="18" charset="0"/>
                <a:cs typeface="Times New Roman" panose="02020603050405020304" pitchFamily="18" charset="0"/>
              </a:rPr>
              <a:t>После 01.03.2025</a:t>
            </a: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1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7.30.6</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pPr>
              <a:lnSpc>
                <a:spcPts val="2339"/>
              </a:lnSpc>
            </a:pP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оператором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площадки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оператором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специализированной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площадки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правил</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документооборота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проведении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нормативными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правовыми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актами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контрактной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системе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сфере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отдельными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видами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юридических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лиц</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далее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настоящей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статье</a:t>
            </a:r>
            <a:r>
              <a:rPr lang="en-US" sz="1400" b="1">
                <a:solidFill>
                  <a:srgbClr val="00345E"/>
                </a:solidFill>
                <a:latin typeface="Times New Roman" panose="02020603050405020304" pitchFamily="18" charset="0"/>
                <a:cs typeface="Times New Roman" panose="02020603050405020304" pitchFamily="18" charset="0"/>
              </a:rPr>
              <a:t> - </a:t>
            </a:r>
            <a:r>
              <a:rPr lang="en-US" sz="1400" b="1" err="1">
                <a:solidFill>
                  <a:srgbClr val="00345E"/>
                </a:solidFill>
                <a:latin typeface="Times New Roman" panose="02020603050405020304" pitchFamily="18" charset="0"/>
                <a:cs typeface="Times New Roman" panose="02020603050405020304" pitchFamily="18" charset="0"/>
              </a:rPr>
              <a:t>закупки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обязательных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торгов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форме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исключением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случаев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предусмотренных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частями</a:t>
            </a:r>
            <a:r>
              <a:rPr lang="en-US" sz="1400" b="1">
                <a:solidFill>
                  <a:srgbClr val="00345E"/>
                </a:solidFill>
                <a:latin typeface="Times New Roman" panose="02020603050405020304" pitchFamily="18" charset="0"/>
                <a:cs typeface="Times New Roman" panose="02020603050405020304" pitchFamily="18" charset="0"/>
              </a:rPr>
              <a:t> 2 - 4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7.30.6 КоАП</a:t>
            </a:r>
            <a:br>
              <a:rPr lang="ru-RU" sz="1400" b="1">
                <a:solidFill>
                  <a:srgbClr val="00345E"/>
                </a:solidFill>
                <a:latin typeface="Times New Roman" panose="02020603050405020304" pitchFamily="18" charset="0"/>
                <a:cs typeface="Times New Roman" panose="02020603050405020304" pitchFamily="18" charset="0"/>
              </a:rPr>
            </a:b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2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7.30.6</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pPr>
              <a:lnSpc>
                <a:spcPts val="2339"/>
              </a:lnSpc>
            </a:pP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оператором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площадки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оператором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специализированной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площадки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обеспечению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непрерывности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проведения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обязательных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торгов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форме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надежности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функционирования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программно-аппаратных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средств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используемых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проведения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равного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доступа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участников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обязательных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торгов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неизменности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подписанных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усиленной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квалифицированной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подписью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документов</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двухсот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4C38C28C-E225-9F3E-B510-3D6EC475B0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5966" y="415576"/>
            <a:ext cx="474888" cy="443736"/>
          </a:xfrm>
          <a:prstGeom prst="rect">
            <a:avLst/>
          </a:prstGeom>
        </p:spPr>
      </p:pic>
      <p:pic>
        <p:nvPicPr>
          <p:cNvPr id="2" name="Рисунок 1">
            <a:extLst>
              <a:ext uri="{FF2B5EF4-FFF2-40B4-BE49-F238E27FC236}">
                <a16:creationId xmlns:a16="http://schemas.microsoft.com/office/drawing/2014/main" xmlns="" id="{2A34F44C-46FF-A195-497B-57032E3B75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3824" y="3558060"/>
            <a:ext cx="474888" cy="443736"/>
          </a:xfrm>
          <a:prstGeom prst="rect">
            <a:avLst/>
          </a:prstGeom>
        </p:spPr>
      </p:pic>
    </p:spTree>
    <p:extLst>
      <p:ext uri="{BB962C8B-B14F-4D97-AF65-F5344CB8AC3E}">
        <p14:creationId xmlns:p14="http://schemas.microsoft.com/office/powerpoint/2010/main" val="11276080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0AAC64-1718-7097-08A8-0AB703432CC7}"/>
            </a:ext>
          </a:extLst>
        </p:cNvPr>
        <p:cNvGrpSpPr/>
        <p:nvPr/>
      </p:nvGrpSpPr>
      <p:grpSpPr>
        <a:xfrm>
          <a:off x="0" y="0"/>
          <a:ext cx="0" cy="0"/>
          <a:chOff x="0" y="0"/>
          <a:chExt cx="0" cy="0"/>
        </a:xfrm>
      </p:grpSpPr>
      <p:pic>
        <p:nvPicPr>
          <p:cNvPr id="8" name="Picture 155">
            <a:extLst>
              <a:ext uri="{FF2B5EF4-FFF2-40B4-BE49-F238E27FC236}">
                <a16:creationId xmlns:a16="http://schemas.microsoft.com/office/drawing/2014/main" xmlns="" id="{797208C9-E81F-F8DE-264E-47F577972C30}"/>
              </a:ext>
            </a:extLst>
          </p:cNvPr>
          <p:cNvPicPr>
            <a:picLocks noGrp="1" noRot="1" noMove="1" noResize="1" noEditPoints="1" noAdjustHandles="1" noChangeArrowheads="1" noChangeShapeType="1" noCrop="1"/>
          </p:cNvPicPr>
          <p:nvPr/>
        </p:nvPicPr>
        <p:blipFill>
          <a:blip r:embed="rId3"/>
          <a:srcRect l="31461"/>
          <a:stretch/>
        </p:blipFill>
        <p:spPr>
          <a:xfrm>
            <a:off x="6158565" y="130557"/>
            <a:ext cx="5963493" cy="6616398"/>
          </a:xfrm>
          <a:prstGeom prst="rect">
            <a:avLst/>
          </a:prstGeom>
          <a:ln>
            <a:noFill/>
          </a:ln>
        </p:spPr>
      </p:pic>
      <p:pic>
        <p:nvPicPr>
          <p:cNvPr id="27" name="Рисунок 26">
            <a:extLst>
              <a:ext uri="{FF2B5EF4-FFF2-40B4-BE49-F238E27FC236}">
                <a16:creationId xmlns:a16="http://schemas.microsoft.com/office/drawing/2014/main" xmlns="" id="{0380F244-0206-6F30-8AC4-B4E1D1A387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064" r="-2107"/>
          <a:stretch/>
        </p:blipFill>
        <p:spPr>
          <a:xfrm>
            <a:off x="-219676" y="-77057"/>
            <a:ext cx="1288499" cy="12192000"/>
          </a:xfrm>
          <a:prstGeom prst="rect">
            <a:avLst/>
          </a:prstGeom>
        </p:spPr>
      </p:pic>
      <p:pic>
        <p:nvPicPr>
          <p:cNvPr id="17" name="Рисунок 16">
            <a:extLst>
              <a:ext uri="{FF2B5EF4-FFF2-40B4-BE49-F238E27FC236}">
                <a16:creationId xmlns:a16="http://schemas.microsoft.com/office/drawing/2014/main" xmlns="" id="{C4C17D4A-C5FC-297D-20E2-5798DCC1D5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2404" y="5594232"/>
            <a:ext cx="1960091" cy="1102659"/>
          </a:xfrm>
          <a:prstGeom prst="rect">
            <a:avLst/>
          </a:prstGeom>
        </p:spPr>
      </p:pic>
      <p:sp>
        <p:nvSpPr>
          <p:cNvPr id="16" name="Shape 192">
            <a:extLst>
              <a:ext uri="{FF2B5EF4-FFF2-40B4-BE49-F238E27FC236}">
                <a16:creationId xmlns:a16="http://schemas.microsoft.com/office/drawing/2014/main" xmlns="" id="{92DCFE8C-D060-0038-C154-47F18DD4B917}"/>
              </a:ext>
            </a:extLst>
          </p:cNvPr>
          <p:cNvSpPr txBox="1"/>
          <p:nvPr/>
        </p:nvSpPr>
        <p:spPr>
          <a:xfrm>
            <a:off x="642616" y="269935"/>
            <a:ext cx="2811266" cy="3075201"/>
          </a:xfrm>
          <a:prstGeom prst="rect">
            <a:avLst/>
          </a:prstGeom>
          <a:noFill/>
        </p:spPr>
        <p:txBody>
          <a:bodyPr wrap="square" lIns="91440" tIns="45720" rIns="91440" bIns="45720">
            <a:spAutoFit/>
          </a:bodyPr>
          <a:lstStyle/>
          <a:p>
            <a:r>
              <a:rPr lang="en-US" sz="1400" err="1">
                <a:solidFill>
                  <a:srgbClr val="00345E"/>
                </a:solidFill>
                <a:latin typeface="Times New Roman" panose="02020603050405020304" pitchFamily="18" charset="0"/>
                <a:cs typeface="Times New Roman" panose="02020603050405020304" pitchFamily="18" charset="0"/>
              </a:rPr>
              <a:t>До</a:t>
            </a:r>
            <a:r>
              <a:rPr lang="en-US" sz="1400">
                <a:solidFill>
                  <a:srgbClr val="00345E"/>
                </a:solidFill>
                <a:latin typeface="Times New Roman" panose="02020603050405020304" pitchFamily="18" charset="0"/>
                <a:cs typeface="Times New Roman" panose="02020603050405020304" pitchFamily="18" charset="0"/>
              </a:rPr>
              <a:t> 01.03.2025</a:t>
            </a:r>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err="1">
                <a:solidFill>
                  <a:srgbClr val="00345E"/>
                </a:solidFill>
                <a:latin typeface="Times New Roman" panose="02020603050405020304" pitchFamily="18" charset="0"/>
                <a:cs typeface="Times New Roman" panose="02020603050405020304" pitchFamily="18" charset="0"/>
              </a:rPr>
              <a:t>Часть</a:t>
            </a:r>
            <a:r>
              <a:rPr lang="en-US" sz="1400">
                <a:solidFill>
                  <a:srgbClr val="00345E"/>
                </a:solidFill>
                <a:latin typeface="Times New Roman" panose="02020603050405020304" pitchFamily="18" charset="0"/>
                <a:cs typeface="Times New Roman" panose="02020603050405020304" pitchFamily="18" charset="0"/>
              </a:rPr>
              <a:t> 6 </a:t>
            </a:r>
            <a:r>
              <a:rPr lang="en-US" sz="1400" err="1">
                <a:solidFill>
                  <a:srgbClr val="00345E"/>
                </a:solidFill>
                <a:latin typeface="Times New Roman" panose="02020603050405020304" pitchFamily="18" charset="0"/>
                <a:cs typeface="Times New Roman" panose="02020603050405020304" pitchFamily="18" charset="0"/>
              </a:rPr>
              <a:t>статьи</a:t>
            </a:r>
            <a:r>
              <a:rPr lang="en-US" sz="1400">
                <a:solidFill>
                  <a:srgbClr val="00345E"/>
                </a:solidFill>
                <a:latin typeface="Times New Roman" panose="02020603050405020304" pitchFamily="18" charset="0"/>
                <a:cs typeface="Times New Roman" panose="02020603050405020304" pitchFamily="18" charset="0"/>
              </a:rPr>
              <a:t> 7.31.1</a:t>
            </a:r>
            <a:r>
              <a:rPr lang="ru-RU" sz="1400">
                <a:solidFill>
                  <a:srgbClr val="00345E"/>
                </a:solidFill>
                <a:latin typeface="Times New Roman" panose="02020603050405020304" pitchFamily="18" charset="0"/>
                <a:cs typeface="Times New Roman" panose="02020603050405020304" pitchFamily="18" charset="0"/>
              </a:rPr>
              <a:t> КоАП</a:t>
            </a:r>
            <a:endParaRPr lang="en-US"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endParaRPr lang="ru-RU" sz="1400">
              <a:solidFill>
                <a:srgbClr val="00345E"/>
              </a:solidFill>
              <a:latin typeface="Times New Roman" panose="02020603050405020304" pitchFamily="18" charset="0"/>
              <a:cs typeface="Times New Roman" panose="02020603050405020304" pitchFamily="18" charset="0"/>
            </a:endParaRPr>
          </a:p>
          <a:p>
            <a:r>
              <a:rPr lang="en-US" sz="1400" err="1">
                <a:solidFill>
                  <a:srgbClr val="00345E"/>
                </a:solidFill>
                <a:latin typeface="Times New Roman" panose="02020603050405020304" pitchFamily="18" charset="0"/>
                <a:cs typeface="Times New Roman" panose="02020603050405020304" pitchFamily="18" charset="0"/>
              </a:rPr>
              <a:t>КоАП</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не</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содержал</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аналогичного</a:t>
            </a:r>
            <a:r>
              <a:rPr lang="en-US" sz="1400">
                <a:solidFill>
                  <a:srgbClr val="00345E"/>
                </a:solidFill>
                <a:latin typeface="Times New Roman" panose="02020603050405020304" pitchFamily="18" charset="0"/>
                <a:cs typeface="Times New Roman" panose="02020603050405020304" pitchFamily="18" charset="0"/>
              </a:rPr>
              <a:t> </a:t>
            </a:r>
            <a:r>
              <a:rPr lang="en-US" sz="1400" err="1">
                <a:solidFill>
                  <a:srgbClr val="00345E"/>
                </a:solidFill>
                <a:latin typeface="Times New Roman" panose="02020603050405020304" pitchFamily="18" charset="0"/>
                <a:cs typeface="Times New Roman" panose="02020603050405020304" pitchFamily="18" charset="0"/>
              </a:rPr>
              <a:t>состава</a:t>
            </a:r>
            <a:endParaRPr lang="en-US" sz="1400">
              <a:solidFill>
                <a:srgbClr val="00345E"/>
              </a:solidFill>
              <a:latin typeface="Times New Roman" panose="02020603050405020304" pitchFamily="18" charset="0"/>
              <a:cs typeface="Times New Roman" panose="02020603050405020304" pitchFamily="18" charset="0"/>
            </a:endParaRPr>
          </a:p>
        </p:txBody>
      </p:sp>
      <p:sp>
        <p:nvSpPr>
          <p:cNvPr id="21" name="Shape 200">
            <a:extLst>
              <a:ext uri="{FF2B5EF4-FFF2-40B4-BE49-F238E27FC236}">
                <a16:creationId xmlns:a16="http://schemas.microsoft.com/office/drawing/2014/main" xmlns="" id="{1E1C0F46-6E20-576C-BA71-20506D456F83}"/>
              </a:ext>
            </a:extLst>
          </p:cNvPr>
          <p:cNvSpPr/>
          <p:nvPr/>
        </p:nvSpPr>
        <p:spPr>
          <a:xfrm>
            <a:off x="3936569" y="44047"/>
            <a:ext cx="8255431" cy="6601102"/>
          </a:xfrm>
          <a:prstGeom prst="rect">
            <a:avLst/>
          </a:prstGeom>
        </p:spPr>
        <p:txBody>
          <a:bodyPr wrap="square" lIns="91440" tIns="45720" rIns="91440" bIns="45720">
            <a:spAutoFit/>
          </a:bodyPr>
          <a:lstStyle/>
          <a:p>
            <a:r>
              <a:rPr lang="ru-RU" sz="1400" b="1">
                <a:solidFill>
                  <a:srgbClr val="00345E"/>
                </a:solidFill>
                <a:latin typeface="Times New Roman" panose="02020603050405020304" pitchFamily="18" charset="0"/>
                <a:cs typeface="Times New Roman" panose="02020603050405020304" pitchFamily="18" charset="0"/>
              </a:rPr>
              <a:t>После 01.03.2025</a:t>
            </a: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3</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7.30.6</a:t>
            </a:r>
            <a:r>
              <a:rPr lang="ru-RU" sz="1400" b="1">
                <a:solidFill>
                  <a:srgbClr val="00345E"/>
                </a:solidFill>
                <a:latin typeface="Times New Roman" panose="02020603050405020304" pitchFamily="18" charset="0"/>
                <a:cs typeface="Times New Roman" panose="02020603050405020304" pitchFamily="18" charset="0"/>
              </a:rPr>
              <a:t> КоАП</a:t>
            </a:r>
            <a:endParaRPr lang="en-US" sz="1400" b="1">
              <a:solidFill>
                <a:srgbClr val="00345E"/>
              </a:solidFill>
              <a:latin typeface="Times New Roman" panose="02020603050405020304" pitchFamily="18" charset="0"/>
              <a:cs typeface="Times New Roman" panose="02020603050405020304" pitchFamily="18" charset="0"/>
            </a:endParaRPr>
          </a:p>
          <a:p>
            <a:pPr>
              <a:lnSpc>
                <a:spcPts val="2339"/>
              </a:lnSpc>
            </a:pP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оператором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площадки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оператором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специализированной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площадки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обеспечению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конфиденциальности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информации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проведении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обязательных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торгов</a:t>
            </a:r>
            <a:r>
              <a:rPr lang="ru-RU"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влечет</a:t>
            </a:r>
            <a:r>
              <a:rPr lang="en-US" sz="1400" b="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должностных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пятидесяти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юридических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лиц</a:t>
            </a:r>
            <a:r>
              <a:rPr lang="en-US" sz="1400" i="1">
                <a:solidFill>
                  <a:srgbClr val="00345E"/>
                </a:solidFill>
                <a:latin typeface="Times New Roman" panose="02020603050405020304" pitchFamily="18" charset="0"/>
                <a:cs typeface="Times New Roman" panose="02020603050405020304" pitchFamily="18" charset="0"/>
              </a:rPr>
              <a:t> - </a:t>
            </a:r>
            <a:r>
              <a:rPr lang="en-US" sz="1400" i="1" err="1">
                <a:solidFill>
                  <a:srgbClr val="00345E"/>
                </a:solidFill>
                <a:latin typeface="Times New Roman" panose="02020603050405020304" pitchFamily="18" charset="0"/>
                <a:cs typeface="Times New Roman" panose="02020603050405020304" pitchFamily="18" charset="0"/>
              </a:rPr>
              <a:t>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двухсот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трехсот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a:p>
            <a:endParaRPr lang="ru-RU" sz="1400" b="1">
              <a:solidFill>
                <a:srgbClr val="00345E"/>
              </a:solidFill>
              <a:latin typeface="Times New Roman" panose="02020603050405020304" pitchFamily="18" charset="0"/>
              <a:cs typeface="Times New Roman" panose="02020603050405020304" pitchFamily="18" charset="0"/>
            </a:endParaRPr>
          </a:p>
          <a:p>
            <a:pPr>
              <a:lnSpc>
                <a:spcPts val="3125"/>
              </a:lnSpc>
            </a:pPr>
            <a:r>
              <a:rPr lang="en-US" sz="1400" b="1" err="1">
                <a:solidFill>
                  <a:srgbClr val="00345E"/>
                </a:solidFill>
                <a:latin typeface="Times New Roman" panose="02020603050405020304" pitchFamily="18" charset="0"/>
                <a:cs typeface="Times New Roman" panose="02020603050405020304" pitchFamily="18" charset="0"/>
              </a:rPr>
              <a:t>Часть</a:t>
            </a:r>
            <a:r>
              <a:rPr lang="en-US" sz="1400" b="1">
                <a:solidFill>
                  <a:srgbClr val="00345E"/>
                </a:solidFill>
                <a:latin typeface="Times New Roman" panose="02020603050405020304" pitchFamily="18" charset="0"/>
                <a:cs typeface="Times New Roman" panose="02020603050405020304" pitchFamily="18" charset="0"/>
              </a:rPr>
              <a:t> </a:t>
            </a:r>
            <a:r>
              <a:rPr lang="ru-RU" sz="1400" b="1">
                <a:solidFill>
                  <a:srgbClr val="00345E"/>
                </a:solidFill>
                <a:latin typeface="Times New Roman" panose="02020603050405020304" pitchFamily="18" charset="0"/>
                <a:cs typeface="Times New Roman" panose="02020603050405020304" pitchFamily="18" charset="0"/>
              </a:rPr>
              <a:t>4</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статьи</a:t>
            </a:r>
            <a:r>
              <a:rPr lang="en-US" sz="1400" b="1">
                <a:solidFill>
                  <a:srgbClr val="00345E"/>
                </a:solidFill>
                <a:latin typeface="Times New Roman" panose="02020603050405020304" pitchFamily="18" charset="0"/>
                <a:cs typeface="Times New Roman" panose="02020603050405020304" pitchFamily="18" charset="0"/>
              </a:rPr>
              <a:t> 7.30.</a:t>
            </a:r>
            <a:r>
              <a:rPr lang="ru-RU" sz="1400" b="1">
                <a:solidFill>
                  <a:srgbClr val="00345E"/>
                </a:solidFill>
                <a:latin typeface="Times New Roman" panose="02020603050405020304" pitchFamily="18" charset="0"/>
                <a:cs typeface="Times New Roman" panose="02020603050405020304" pitchFamily="18" charset="0"/>
              </a:rPr>
              <a:t>4 КоАП</a:t>
            </a:r>
            <a:endParaRPr lang="en-US" sz="1400" b="1">
              <a:solidFill>
                <a:srgbClr val="00345E"/>
              </a:solidFill>
              <a:latin typeface="Times New Roman" panose="02020603050405020304" pitchFamily="18" charset="0"/>
              <a:cs typeface="Times New Roman" panose="02020603050405020304" pitchFamily="18" charset="0"/>
            </a:endParaRPr>
          </a:p>
          <a:p>
            <a:pPr>
              <a:lnSpc>
                <a:spcPts val="2339"/>
              </a:lnSpc>
            </a:pP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кредитной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организацией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сроку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блокирования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прекращения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блокирования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денежных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средств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банковском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счете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участника</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закупок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обязательных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торгов</a:t>
            </a:r>
            <a:r>
              <a:rPr lang="en-US" sz="1400" b="1">
                <a:solidFill>
                  <a:srgbClr val="00345E"/>
                </a:solidFill>
                <a:latin typeface="Times New Roman" panose="02020603050405020304" pitchFamily="18" charset="0"/>
                <a:cs typeface="Times New Roman" panose="02020603050405020304" pitchFamily="18" charset="0"/>
              </a:rPr>
              <a:t> </a:t>
            </a:r>
            <a:endParaRPr lang="ru-RU" sz="1400" b="1">
              <a:solidFill>
                <a:srgbClr val="00345E"/>
              </a:solidFill>
              <a:latin typeface="Times New Roman" panose="02020603050405020304" pitchFamily="18" charset="0"/>
              <a:cs typeface="Times New Roman" panose="02020603050405020304" pitchFamily="18" charset="0"/>
            </a:endParaRPr>
          </a:p>
          <a:p>
            <a:pPr>
              <a:lnSpc>
                <a:spcPts val="2339"/>
              </a:lnSpc>
            </a:pPr>
            <a:endParaRPr lang="ru-RU" sz="1400" b="1">
              <a:solidFill>
                <a:srgbClr val="00345E"/>
              </a:solidFill>
              <a:latin typeface="Times New Roman" panose="02020603050405020304" pitchFamily="18" charset="0"/>
              <a:cs typeface="Times New Roman" panose="02020603050405020304" pitchFamily="18" charset="0"/>
            </a:endParaRPr>
          </a:p>
          <a:p>
            <a:pPr>
              <a:lnSpc>
                <a:spcPts val="2339"/>
              </a:lnSpc>
            </a:pPr>
            <a:r>
              <a:rPr lang="en-US" sz="1400" b="1" err="1">
                <a:solidFill>
                  <a:srgbClr val="00345E"/>
                </a:solidFill>
                <a:latin typeface="Times New Roman" panose="02020603050405020304" pitchFamily="18" charset="0"/>
                <a:cs typeface="Times New Roman" panose="02020603050405020304" pitchFamily="18" charset="0"/>
              </a:rPr>
              <a:t>либо</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нарушение</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оператором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площадки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оператором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специализированной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электронной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площадки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установленных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законодательством</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Российской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Федерации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требований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порядку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или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сроку</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направления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в</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кредитную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организацию</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информации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необходимой</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для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осуществления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таких</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блокирования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и</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прекращения</a:t>
            </a:r>
            <a:r>
              <a:rPr lang="en-US" sz="1400" b="1">
                <a:solidFill>
                  <a:srgbClr val="00345E"/>
                </a:solidFill>
                <a:latin typeface="Times New Roman" panose="02020603050405020304" pitchFamily="18" charset="0"/>
                <a:cs typeface="Times New Roman" panose="02020603050405020304" pitchFamily="18" charset="0"/>
              </a:rPr>
              <a:t> </a:t>
            </a:r>
            <a:r>
              <a:rPr lang="en-US" sz="1400" b="1" err="1">
                <a:solidFill>
                  <a:srgbClr val="00345E"/>
                </a:solidFill>
                <a:latin typeface="Times New Roman" panose="02020603050405020304" pitchFamily="18" charset="0"/>
                <a:cs typeface="Times New Roman" panose="02020603050405020304" pitchFamily="18" charset="0"/>
              </a:rPr>
              <a:t>блокирования</a:t>
            </a: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ru-RU" sz="1400" b="1">
                <a:solidFill>
                  <a:srgbClr val="00345E"/>
                </a:solidFill>
                <a:latin typeface="Times New Roman" panose="02020603050405020304" pitchFamily="18" charset="0"/>
                <a:cs typeface="Times New Roman" panose="02020603050405020304" pitchFamily="18" charset="0"/>
              </a:rPr>
              <a:t/>
            </a:r>
            <a:br>
              <a:rPr lang="ru-RU" sz="1400" b="1">
                <a:solidFill>
                  <a:srgbClr val="00345E"/>
                </a:solidFill>
                <a:latin typeface="Times New Roman" panose="02020603050405020304" pitchFamily="18" charset="0"/>
                <a:cs typeface="Times New Roman" panose="02020603050405020304" pitchFamily="18" charset="0"/>
              </a:rPr>
            </a:br>
            <a:r>
              <a:rPr lang="en-US" sz="1400" i="1" err="1">
                <a:solidFill>
                  <a:srgbClr val="00345E"/>
                </a:solidFill>
                <a:latin typeface="Times New Roman" panose="02020603050405020304" pitchFamily="18" charset="0"/>
                <a:cs typeface="Times New Roman" panose="02020603050405020304" pitchFamily="18" charset="0"/>
              </a:rPr>
              <a:t>влечет</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предупреждение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или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наложение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административного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штрафа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размере</a:t>
            </a:r>
            <a:r>
              <a:rPr lang="en-US" sz="1400" i="1">
                <a:solidFill>
                  <a:srgbClr val="00345E"/>
                </a:solidFill>
                <a:latin typeface="Times New Roman" panose="02020603050405020304" pitchFamily="18" charset="0"/>
                <a:cs typeface="Times New Roman" panose="02020603050405020304" pitchFamily="18" charset="0"/>
              </a:rPr>
              <a:t> 1 </a:t>
            </a:r>
            <a:r>
              <a:rPr lang="en-US" sz="1400" i="1" err="1">
                <a:solidFill>
                  <a:srgbClr val="00345E"/>
                </a:solidFill>
                <a:latin typeface="Times New Roman" panose="02020603050405020304" pitchFamily="18" charset="0"/>
                <a:cs typeface="Times New Roman" panose="02020603050405020304" pitchFamily="18" charset="0"/>
              </a:rPr>
              <a:t>процента</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суммы</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денежных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средств</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подлежащих</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блокированию</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или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прекращению</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блокирования</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но</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менее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пяти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не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более</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тридцати</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тысяч</a:t>
            </a:r>
            <a:r>
              <a:rPr lang="en-US" sz="1400" i="1">
                <a:solidFill>
                  <a:srgbClr val="00345E"/>
                </a:solidFill>
                <a:latin typeface="Times New Roman" panose="02020603050405020304" pitchFamily="18" charset="0"/>
                <a:cs typeface="Times New Roman" panose="02020603050405020304" pitchFamily="18" charset="0"/>
              </a:rPr>
              <a:t> </a:t>
            </a:r>
            <a:r>
              <a:rPr lang="en-US" sz="1400" i="1" err="1">
                <a:solidFill>
                  <a:srgbClr val="00345E"/>
                </a:solidFill>
                <a:latin typeface="Times New Roman" panose="02020603050405020304" pitchFamily="18" charset="0"/>
                <a:cs typeface="Times New Roman" panose="02020603050405020304" pitchFamily="18" charset="0"/>
              </a:rPr>
              <a:t>рублей</a:t>
            </a:r>
            <a:endParaRPr lang="en-US" sz="1400" i="1">
              <a:solidFill>
                <a:srgbClr val="00345E"/>
              </a:solidFill>
              <a:latin typeface="Times New Roman" panose="02020603050405020304" pitchFamily="18" charset="0"/>
              <a:cs typeface="Times New Roman" panose="02020603050405020304" pitchFamily="18" charset="0"/>
            </a:endParaRPr>
          </a:p>
          <a:p>
            <a:pPr>
              <a:lnSpc>
                <a:spcPts val="2339"/>
              </a:lnSpc>
            </a:pPr>
            <a:endParaRPr lang="en-US" sz="1400"/>
          </a:p>
        </p:txBody>
      </p:sp>
      <p:pic>
        <p:nvPicPr>
          <p:cNvPr id="22" name="Рисунок 21">
            <a:extLst>
              <a:ext uri="{FF2B5EF4-FFF2-40B4-BE49-F238E27FC236}">
                <a16:creationId xmlns:a16="http://schemas.microsoft.com/office/drawing/2014/main" xmlns="" id="{0042F73E-F5D1-6A92-595D-4F73CFD27A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5966" y="415576"/>
            <a:ext cx="474888" cy="443736"/>
          </a:xfrm>
          <a:prstGeom prst="rect">
            <a:avLst/>
          </a:prstGeom>
        </p:spPr>
      </p:pic>
      <p:pic>
        <p:nvPicPr>
          <p:cNvPr id="2" name="Рисунок 1">
            <a:extLst>
              <a:ext uri="{FF2B5EF4-FFF2-40B4-BE49-F238E27FC236}">
                <a16:creationId xmlns:a16="http://schemas.microsoft.com/office/drawing/2014/main" xmlns="" id="{F0BB407E-F00A-2DCE-AF6F-9B06EC1119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5966" y="2566169"/>
            <a:ext cx="474888" cy="443736"/>
          </a:xfrm>
          <a:prstGeom prst="rect">
            <a:avLst/>
          </a:prstGeom>
        </p:spPr>
      </p:pic>
    </p:spTree>
    <p:extLst>
      <p:ext uri="{BB962C8B-B14F-4D97-AF65-F5344CB8AC3E}">
        <p14:creationId xmlns:p14="http://schemas.microsoft.com/office/powerpoint/2010/main" val="29848633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55"/>
          <p:cNvPicPr/>
          <p:nvPr/>
        </p:nvPicPr>
        <p:blipFill>
          <a:blip r:embed="rId2"/>
          <a:srcRect l="31460"/>
          <a:stretch/>
        </p:blipFill>
        <p:spPr>
          <a:xfrm>
            <a:off x="9180000" y="0"/>
            <a:ext cx="6264360" cy="6857640"/>
          </a:xfrm>
          <a:prstGeom prst="rect">
            <a:avLst/>
          </a:prstGeom>
          <a:ln w="0">
            <a:noFill/>
          </a:ln>
        </p:spPr>
      </p:pic>
      <p:sp>
        <p:nvSpPr>
          <p:cNvPr id="139" name="TextBox 8"/>
          <p:cNvSpPr/>
          <p:nvPr/>
        </p:nvSpPr>
        <p:spPr>
          <a:xfrm>
            <a:off x="2661120" y="227160"/>
            <a:ext cx="953424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50000"/>
              </a:lnSpc>
            </a:pPr>
            <a:r>
              <a:rPr lang="ru-RU" sz="2000" b="0" strike="noStrike" spc="-1">
                <a:solidFill>
                  <a:srgbClr val="00345E"/>
                </a:solidFill>
                <a:latin typeface="Times New Roman"/>
                <a:ea typeface="DejaVu Sans Condensed"/>
              </a:rPr>
              <a:t>1. Нормативно-правовое обоснование осуществления контрольных функций</a:t>
            </a:r>
            <a:r>
              <a:rPr sz="2000"/>
              <a:t/>
            </a:r>
            <a:br>
              <a:rPr sz="2000"/>
            </a:br>
            <a:r>
              <a:rPr lang="ru-RU" sz="2000" b="0" strike="noStrike" spc="-1">
                <a:solidFill>
                  <a:srgbClr val="00345E"/>
                </a:solidFill>
                <a:latin typeface="Times New Roman"/>
                <a:ea typeface="DejaVu Sans Condensed"/>
              </a:rPr>
              <a:t>ФАС России при рассмотрении жалоб, проведении проверок</a:t>
            </a:r>
            <a:endParaRPr lang="ru-RU" sz="2000" b="0" strike="noStrike" spc="-1">
              <a:solidFill>
                <a:srgbClr val="000000"/>
              </a:solidFill>
              <a:latin typeface="Arial"/>
            </a:endParaRPr>
          </a:p>
        </p:txBody>
      </p:sp>
      <p:cxnSp>
        <p:nvCxnSpPr>
          <p:cNvPr id="140" name="Прямая соединительная линия 10"/>
          <p:cNvCxnSpPr/>
          <p:nvPr/>
        </p:nvCxnSpPr>
        <p:spPr>
          <a:xfrm>
            <a:off x="2700000" y="1231200"/>
            <a:ext cx="8110440" cy="720"/>
          </a:xfrm>
          <a:prstGeom prst="straightConnector1">
            <a:avLst/>
          </a:prstGeom>
          <a:ln w="28575">
            <a:solidFill>
              <a:srgbClr val="396CE8"/>
            </a:solidFill>
            <a:round/>
          </a:ln>
        </p:spPr>
      </p:cxnSp>
      <p:pic>
        <p:nvPicPr>
          <p:cNvPr id="141" name="Рисунок 26"/>
          <p:cNvPicPr/>
          <p:nvPr/>
        </p:nvPicPr>
        <p:blipFill>
          <a:blip r:embed="rId3"/>
          <a:srcRect l="96067" r="-6"/>
          <a:stretch/>
        </p:blipFill>
        <p:spPr>
          <a:xfrm>
            <a:off x="-219600" y="-77040"/>
            <a:ext cx="2622240" cy="12191400"/>
          </a:xfrm>
          <a:prstGeom prst="rect">
            <a:avLst/>
          </a:prstGeom>
          <a:ln w="0">
            <a:noFill/>
          </a:ln>
        </p:spPr>
      </p:pic>
      <p:pic>
        <p:nvPicPr>
          <p:cNvPr id="142" name="Рисунок 36"/>
          <p:cNvPicPr/>
          <p:nvPr/>
        </p:nvPicPr>
        <p:blipFill>
          <a:blip r:embed="rId4"/>
          <a:stretch/>
        </p:blipFill>
        <p:spPr>
          <a:xfrm>
            <a:off x="-325440" y="-93240"/>
            <a:ext cx="1959480" cy="1101960"/>
          </a:xfrm>
          <a:prstGeom prst="rect">
            <a:avLst/>
          </a:prstGeom>
          <a:ln w="0">
            <a:noFill/>
          </a:ln>
        </p:spPr>
      </p:pic>
      <p:sp>
        <p:nvSpPr>
          <p:cNvPr id="143" name="Прямоугольник 21"/>
          <p:cNvSpPr/>
          <p:nvPr/>
        </p:nvSpPr>
        <p:spPr>
          <a:xfrm>
            <a:off x="4509720" y="6300000"/>
            <a:ext cx="1249920" cy="433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imes New Roman"/>
            </a:endParaRPr>
          </a:p>
        </p:txBody>
      </p:sp>
      <p:sp>
        <p:nvSpPr>
          <p:cNvPr id="144" name="Прямоугольник 3"/>
          <p:cNvSpPr/>
          <p:nvPr/>
        </p:nvSpPr>
        <p:spPr>
          <a:xfrm>
            <a:off x="2689920" y="1272960"/>
            <a:ext cx="9302040" cy="5215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449263" algn="just" defTabSz="914400">
              <a:lnSpc>
                <a:spcPct val="150000"/>
              </a:lnSpc>
            </a:pPr>
            <a:r>
              <a:rPr lang="ru-RU" sz="1600" b="0" strike="noStrike" spc="-1" dirty="0">
                <a:solidFill>
                  <a:schemeClr val="dk1"/>
                </a:solidFill>
                <a:latin typeface="Times New Roman"/>
              </a:rPr>
              <a:t>Основными нормативно-правовыми актами, регулирующими порядок осуществления контрольных функций ФАС России являются Федеральный закон от  05.04.2013 № 44-ФЗ «О контрактной системе</a:t>
            </a:r>
            <a:r>
              <a:rPr sz="1600" dirty="0"/>
              <a:t/>
            </a:r>
            <a:br>
              <a:rPr sz="1600" dirty="0"/>
            </a:br>
            <a:r>
              <a:rPr lang="ru-RU" sz="1600" b="0" strike="noStrike" spc="-1" dirty="0">
                <a:solidFill>
                  <a:schemeClr val="dk1"/>
                </a:solidFill>
                <a:latin typeface="Times New Roman"/>
              </a:rPr>
              <a:t>в сфере закупок товаров, работ, услуг для обеспечения государственных и муниципальных нужд»</a:t>
            </a:r>
            <a:r>
              <a:rPr sz="1600" dirty="0"/>
              <a:t/>
            </a:r>
            <a:br>
              <a:rPr sz="1600" dirty="0"/>
            </a:br>
            <a:r>
              <a:rPr lang="ru-RU" sz="1600" b="0" strike="noStrike" spc="-1" dirty="0">
                <a:solidFill>
                  <a:schemeClr val="dk1"/>
                </a:solidFill>
                <a:latin typeface="Times New Roman"/>
              </a:rPr>
              <a:t>(далее — Закон о контрактной системе), Правила осуществления контроля в сфере закупок товаров, работ, услуг в отношении заказчиком, контрактных служб, контрактных управляющих, комиссий</a:t>
            </a:r>
            <a:r>
              <a:rPr sz="1600" dirty="0"/>
              <a:t/>
            </a:r>
            <a:br>
              <a:rPr sz="1600" dirty="0"/>
            </a:br>
            <a:r>
              <a:rPr lang="ru-RU" sz="1600" b="0" strike="noStrike" spc="-1" dirty="0">
                <a:solidFill>
                  <a:schemeClr val="dk1"/>
                </a:solidFill>
                <a:latin typeface="Times New Roman"/>
              </a:rPr>
              <a:t>по осуществлению закупок товаров, работ, услуг и их членов, уполномоченных органов, уполномоченных учреждений, специализированных организаций, операторов электронных площадок, операторов специализированных электронных площадок, банков, государственной корпорации развития «ВЭБ.РФ», региональных гарантийных организаций, утвержденные Постановлением Правительства РФ от 01.10.2020 № 1576 (далее — Правила № 1576), Приказ ФАС России от 13.10.2015 № 955/15. </a:t>
            </a:r>
          </a:p>
          <a:p>
            <a:pPr indent="449263" algn="just" defTabSz="914400">
              <a:lnSpc>
                <a:spcPct val="150000"/>
              </a:lnSpc>
            </a:pPr>
            <a:r>
              <a:rPr lang="ru-RU" sz="1600" b="0" strike="noStrike" spc="-1" dirty="0">
                <a:solidFill>
                  <a:schemeClr val="dk1"/>
                </a:solidFill>
                <a:latin typeface="Times New Roman"/>
              </a:rPr>
              <a:t>Необходимо отметить, что ФАС России в рамках своих полномочий на постоянной основе направляет письма, разъясняющие аспекты законодательства о контрактной системе в сфере закупок, имеющие неоднозначное толкование. </a:t>
            </a:r>
            <a:endParaRPr lang="ru-RU" sz="1600" b="0" strike="noStrike" spc="-1" dirty="0">
              <a:solidFill>
                <a:srgbClr val="000000"/>
              </a:solidFill>
              <a:latin typeface="Arial"/>
            </a:endParaRPr>
          </a:p>
          <a:p>
            <a:pPr algn="just" defTabSz="914400">
              <a:lnSpc>
                <a:spcPct val="150000"/>
              </a:lnSpc>
            </a:pPr>
            <a:endParaRPr lang="ru-RU" sz="1600" b="0" strike="noStrike" spc="-1" dirty="0">
              <a:solidFill>
                <a:srgbClr val="000000"/>
              </a:solidFill>
              <a:latin typeface="Arial"/>
            </a:endParaRPr>
          </a:p>
        </p:txBody>
      </p:sp>
    </p:spTree>
    <p:extLst>
      <p:ext uri="{BB962C8B-B14F-4D97-AF65-F5344CB8AC3E}">
        <p14:creationId xmlns:p14="http://schemas.microsoft.com/office/powerpoint/2010/main" val="28662589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Прямая соединительная линия 239"/>
          <p:cNvSpPr/>
          <p:nvPr/>
        </p:nvSpPr>
        <p:spPr>
          <a:xfrm flipV="1">
            <a:off x="5509080" y="2160000"/>
            <a:ext cx="232920" cy="223920"/>
          </a:xfrm>
          <a:prstGeom prst="line">
            <a:avLst/>
          </a:prstGeom>
          <a:ln w="38160">
            <a:solidFill>
              <a:srgbClr val="3465A4"/>
            </a:solidFill>
            <a:round/>
            <a:tailEnd type="triangle" w="med" len="med"/>
          </a:ln>
        </p:spPr>
        <p:style>
          <a:lnRef idx="0">
            <a:scrgbClr r="0" g="0" b="0"/>
          </a:lnRef>
          <a:fillRef idx="0">
            <a:scrgbClr r="0" g="0" b="0"/>
          </a:fillRef>
          <a:effectRef idx="0">
            <a:scrgbClr r="0" g="0" b="0"/>
          </a:effectRef>
          <a:fontRef idx="minor"/>
        </p:style>
        <p:txBody>
          <a:bodyPr lIns="109080" tIns="64080" rIns="109080" bIns="64080" anchor="ctr">
            <a:noAutofit/>
          </a:bodyPr>
          <a:lstStyle/>
          <a:p>
            <a:endParaRPr lang="ru-RU" sz="1800" b="0" strike="noStrike" spc="-1">
              <a:solidFill>
                <a:srgbClr val="000000"/>
              </a:solidFill>
              <a:latin typeface="Arial"/>
            </a:endParaRPr>
          </a:p>
        </p:txBody>
      </p:sp>
      <p:pic>
        <p:nvPicPr>
          <p:cNvPr id="241" name="Picture 1"/>
          <p:cNvPicPr/>
          <p:nvPr/>
        </p:nvPicPr>
        <p:blipFill>
          <a:blip r:embed="rId3"/>
          <a:srcRect l="31460"/>
          <a:stretch/>
        </p:blipFill>
        <p:spPr>
          <a:xfrm>
            <a:off x="9151200" y="0"/>
            <a:ext cx="6264360" cy="6944040"/>
          </a:xfrm>
          <a:prstGeom prst="rect">
            <a:avLst/>
          </a:prstGeom>
          <a:ln w="0">
            <a:noFill/>
          </a:ln>
        </p:spPr>
      </p:pic>
      <p:cxnSp>
        <p:nvCxnSpPr>
          <p:cNvPr id="242" name="Прямая соединительная линия 1"/>
          <p:cNvCxnSpPr/>
          <p:nvPr/>
        </p:nvCxnSpPr>
        <p:spPr>
          <a:xfrm>
            <a:off x="577080" y="1253880"/>
            <a:ext cx="8110440" cy="720"/>
          </a:xfrm>
          <a:prstGeom prst="straightConnector1">
            <a:avLst/>
          </a:prstGeom>
          <a:ln w="28575">
            <a:solidFill>
              <a:srgbClr val="396CE8"/>
            </a:solidFill>
            <a:round/>
          </a:ln>
        </p:spPr>
      </p:cxnSp>
      <p:pic>
        <p:nvPicPr>
          <p:cNvPr id="243" name="Рисунок 3"/>
          <p:cNvPicPr/>
          <p:nvPr/>
        </p:nvPicPr>
        <p:blipFill>
          <a:blip r:embed="rId4"/>
          <a:srcRect l="96067" r="-6"/>
          <a:stretch/>
        </p:blipFill>
        <p:spPr>
          <a:xfrm>
            <a:off x="-1324800" y="-66600"/>
            <a:ext cx="1901520" cy="12191400"/>
          </a:xfrm>
          <a:prstGeom prst="rect">
            <a:avLst/>
          </a:prstGeom>
          <a:ln w="0">
            <a:noFill/>
          </a:ln>
        </p:spPr>
      </p:pic>
      <p:pic>
        <p:nvPicPr>
          <p:cNvPr id="244" name="Рисунок 6"/>
          <p:cNvPicPr/>
          <p:nvPr/>
        </p:nvPicPr>
        <p:blipFill>
          <a:blip r:embed="rId5"/>
          <a:stretch/>
        </p:blipFill>
        <p:spPr>
          <a:xfrm>
            <a:off x="-340560" y="0"/>
            <a:ext cx="1959480" cy="1101960"/>
          </a:xfrm>
          <a:prstGeom prst="rect">
            <a:avLst/>
          </a:prstGeom>
          <a:ln w="0">
            <a:noFill/>
          </a:ln>
        </p:spPr>
      </p:pic>
      <p:cxnSp>
        <p:nvCxnSpPr>
          <p:cNvPr id="245" name="Прямая соединительная линия 5"/>
          <p:cNvCxnSpPr/>
          <p:nvPr/>
        </p:nvCxnSpPr>
        <p:spPr>
          <a:xfrm>
            <a:off x="7074000" y="4949640"/>
            <a:ext cx="360" cy="360"/>
          </a:xfrm>
          <a:prstGeom prst="straightConnector1">
            <a:avLst/>
          </a:prstGeom>
          <a:ln>
            <a:noFill/>
          </a:ln>
        </p:spPr>
      </p:cxnSp>
      <p:sp>
        <p:nvSpPr>
          <p:cNvPr id="246" name="Shape 1"/>
          <p:cNvSpPr/>
          <p:nvPr/>
        </p:nvSpPr>
        <p:spPr>
          <a:xfrm>
            <a:off x="639360" y="1314720"/>
            <a:ext cx="11433960" cy="33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ru-RU" sz="1600" b="1" strike="noStrike" spc="-1" dirty="0">
                <a:solidFill>
                  <a:srgbClr val="000000"/>
                </a:solidFill>
                <a:latin typeface="Times New Roman"/>
              </a:rPr>
              <a:t>Основания проведения внеплановой проверки: </a:t>
            </a:r>
            <a:endParaRPr lang="ru-RU" sz="1600" b="0" strike="noStrike" spc="-1" dirty="0">
              <a:solidFill>
                <a:srgbClr val="000000"/>
              </a:solidFill>
              <a:latin typeface="Arial"/>
            </a:endParaRPr>
          </a:p>
        </p:txBody>
      </p:sp>
      <p:sp>
        <p:nvSpPr>
          <p:cNvPr id="247" name="TextBox 1"/>
          <p:cNvSpPr/>
          <p:nvPr/>
        </p:nvSpPr>
        <p:spPr>
          <a:xfrm>
            <a:off x="755999" y="212400"/>
            <a:ext cx="10826401"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914400">
              <a:lnSpc>
                <a:spcPct val="100000"/>
              </a:lnSpc>
            </a:pPr>
            <a:r>
              <a:rPr lang="ru-RU" sz="2400" b="1" strike="noStrike" spc="-1" dirty="0">
                <a:solidFill>
                  <a:srgbClr val="00345E"/>
                </a:solidFill>
                <a:latin typeface="Times New Roman"/>
                <a:ea typeface="DejaVu Sans Condensed"/>
              </a:rPr>
              <a:t>3. Порядок проведения внеплановых проверок  антимонопольным органом. </a:t>
            </a:r>
            <a:endParaRPr lang="ru-RU" sz="2400" b="0" strike="noStrike" spc="-1" dirty="0">
              <a:solidFill>
                <a:srgbClr val="000000"/>
              </a:solidFill>
              <a:latin typeface="Arial"/>
            </a:endParaRPr>
          </a:p>
        </p:txBody>
      </p:sp>
      <p:sp>
        <p:nvSpPr>
          <p:cNvPr id="248" name="Прямоугольник: скругленные углы 1"/>
          <p:cNvSpPr/>
          <p:nvPr/>
        </p:nvSpPr>
        <p:spPr>
          <a:xfrm>
            <a:off x="984600" y="2160000"/>
            <a:ext cx="1715400" cy="1080000"/>
          </a:xfrm>
          <a:prstGeom prst="roundRect">
            <a:avLst>
              <a:gd name="adj" fmla="val 16667"/>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ru-RU" sz="1800" b="0" strike="noStrike" spc="-1">
              <a:solidFill>
                <a:schemeClr val="lt1"/>
              </a:solidFill>
              <a:latin typeface="Aptos"/>
            </a:endParaRPr>
          </a:p>
        </p:txBody>
      </p:sp>
      <p:sp>
        <p:nvSpPr>
          <p:cNvPr id="249" name="Shape 2"/>
          <p:cNvSpPr/>
          <p:nvPr/>
        </p:nvSpPr>
        <p:spPr>
          <a:xfrm>
            <a:off x="984600" y="2176200"/>
            <a:ext cx="1622160" cy="88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300" b="0" strike="noStrike" spc="-1">
                <a:solidFill>
                  <a:schemeClr val="lt1"/>
                </a:solidFill>
                <a:latin typeface="Times New Roman"/>
              </a:rPr>
              <a:t>1. Поступление жалобы на действия (бездействие субъектов контроля</a:t>
            </a:r>
            <a:endParaRPr lang="ru-RU" sz="1300" b="0" strike="noStrike" spc="-1">
              <a:solidFill>
                <a:srgbClr val="000000"/>
              </a:solidFill>
              <a:latin typeface="Arial"/>
            </a:endParaRPr>
          </a:p>
        </p:txBody>
      </p:sp>
      <p:sp>
        <p:nvSpPr>
          <p:cNvPr id="250" name="Прямоугольник: скругленные углы 3"/>
          <p:cNvSpPr/>
          <p:nvPr/>
        </p:nvSpPr>
        <p:spPr>
          <a:xfrm>
            <a:off x="2880000" y="2061360"/>
            <a:ext cx="2629080" cy="1718640"/>
          </a:xfrm>
          <a:prstGeom prst="roundRect">
            <a:avLst>
              <a:gd name="adj" fmla="val 16667"/>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ru-RU" sz="1800" b="0" strike="noStrike" spc="-1">
              <a:solidFill>
                <a:schemeClr val="lt1"/>
              </a:solidFill>
              <a:latin typeface="Aptos"/>
            </a:endParaRPr>
          </a:p>
        </p:txBody>
      </p:sp>
      <p:sp>
        <p:nvSpPr>
          <p:cNvPr id="251" name="Прямоугольник: скругленные углы 4"/>
          <p:cNvSpPr/>
          <p:nvPr/>
        </p:nvSpPr>
        <p:spPr>
          <a:xfrm>
            <a:off x="5760000" y="1800000"/>
            <a:ext cx="6300000" cy="945000"/>
          </a:xfrm>
          <a:prstGeom prst="roundRect">
            <a:avLst>
              <a:gd name="adj" fmla="val 16667"/>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ru-RU" sz="1800" b="0" strike="noStrike" spc="-1">
              <a:solidFill>
                <a:schemeClr val="lt1"/>
              </a:solidFill>
              <a:latin typeface="Aptos"/>
            </a:endParaRPr>
          </a:p>
        </p:txBody>
      </p:sp>
      <p:sp>
        <p:nvSpPr>
          <p:cNvPr id="252" name="Shape 4"/>
          <p:cNvSpPr/>
          <p:nvPr/>
        </p:nvSpPr>
        <p:spPr>
          <a:xfrm>
            <a:off x="5760000" y="1800000"/>
            <a:ext cx="6300000" cy="88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ru-RU" sz="1300" b="0" strike="noStrike" spc="-1">
                <a:solidFill>
                  <a:schemeClr val="lt1"/>
                </a:solidFill>
                <a:latin typeface="Times New Roman"/>
                <a:ea typeface="Calibri"/>
              </a:rPr>
              <a:t>заявления, сообщения физических и юридических лиц либо осуществляющих общественный контроль общественного объединения, в которых указывается на наличие признаков нарушения законодательства Российской Федерации и иных нормативных правовых актов о контрактной системе в сфере закупок;</a:t>
            </a:r>
            <a:endParaRPr lang="ru-RU" sz="1300" b="0" strike="noStrike" spc="-1">
              <a:solidFill>
                <a:srgbClr val="000000"/>
              </a:solidFill>
              <a:latin typeface="Calibri"/>
              <a:ea typeface="Calibri"/>
            </a:endParaRPr>
          </a:p>
        </p:txBody>
      </p:sp>
      <p:sp>
        <p:nvSpPr>
          <p:cNvPr id="253" name="Прямоугольник: скругленные углы 5"/>
          <p:cNvSpPr/>
          <p:nvPr/>
        </p:nvSpPr>
        <p:spPr>
          <a:xfrm>
            <a:off x="5940000" y="2880000"/>
            <a:ext cx="4320000" cy="540000"/>
          </a:xfrm>
          <a:prstGeom prst="roundRect">
            <a:avLst>
              <a:gd name="adj" fmla="val 16667"/>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ru-RU" sz="1800" b="0" strike="noStrike" spc="-1">
              <a:solidFill>
                <a:schemeClr val="lt1"/>
              </a:solidFill>
              <a:latin typeface="Aptos"/>
            </a:endParaRPr>
          </a:p>
        </p:txBody>
      </p:sp>
      <p:sp>
        <p:nvSpPr>
          <p:cNvPr id="254" name="Shape 5"/>
          <p:cNvSpPr/>
          <p:nvPr/>
        </p:nvSpPr>
        <p:spPr>
          <a:xfrm>
            <a:off x="5940000" y="2880000"/>
            <a:ext cx="4320000" cy="48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300" b="0" strike="noStrike" spc="-1">
                <a:solidFill>
                  <a:schemeClr val="lt1"/>
                </a:solidFill>
                <a:latin typeface="Times New Roman"/>
              </a:rPr>
              <a:t>обнаружения антимонопольным органом признаков законодательства о контрактной системе в сфере закупок;</a:t>
            </a:r>
            <a:endParaRPr lang="ru-RU" sz="1300" b="0" strike="noStrike" spc="-1">
              <a:solidFill>
                <a:srgbClr val="000000"/>
              </a:solidFill>
              <a:latin typeface="Arial"/>
            </a:endParaRPr>
          </a:p>
        </p:txBody>
      </p:sp>
      <p:sp>
        <p:nvSpPr>
          <p:cNvPr id="255" name="Shape 3"/>
          <p:cNvSpPr/>
          <p:nvPr/>
        </p:nvSpPr>
        <p:spPr>
          <a:xfrm>
            <a:off x="2880000" y="2160000"/>
            <a:ext cx="2629080" cy="147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r>
              <a:rPr lang="ru-RU" sz="1300" b="0" strike="noStrike" spc="-1">
                <a:solidFill>
                  <a:schemeClr val="lt1"/>
                </a:solidFill>
                <a:latin typeface="Times New Roman"/>
                <a:ea typeface="Calibri"/>
              </a:rPr>
              <a:t>2. получение информации</a:t>
            </a:r>
            <a:r>
              <a:rPr sz="1300"/>
              <a:t/>
            </a:r>
            <a:br>
              <a:rPr sz="1300"/>
            </a:br>
            <a:r>
              <a:rPr lang="ru-RU" sz="1300" b="0" strike="noStrike" spc="-1">
                <a:solidFill>
                  <a:schemeClr val="lt1"/>
                </a:solidFill>
                <a:latin typeface="Times New Roman"/>
                <a:ea typeface="Calibri"/>
              </a:rPr>
              <a:t>о признаках нарушения законодательства Российской Федерации и иных нормативных правовых актов о контрактной системе в сфере закупок посредством:</a:t>
            </a:r>
            <a:endParaRPr lang="ru-RU" sz="1300" b="0" strike="noStrike" spc="-1">
              <a:solidFill>
                <a:srgbClr val="000000"/>
              </a:solidFill>
              <a:latin typeface="Calibri"/>
              <a:ea typeface="Calibri"/>
            </a:endParaRPr>
          </a:p>
        </p:txBody>
      </p:sp>
      <p:sp>
        <p:nvSpPr>
          <p:cNvPr id="256" name="Прямая соединительная линия 255"/>
          <p:cNvSpPr/>
          <p:nvPr/>
        </p:nvSpPr>
        <p:spPr>
          <a:xfrm>
            <a:off x="5543640" y="3142080"/>
            <a:ext cx="408960" cy="9360"/>
          </a:xfrm>
          <a:prstGeom prst="line">
            <a:avLst/>
          </a:prstGeom>
          <a:ln w="38160">
            <a:solidFill>
              <a:srgbClr val="3465A4"/>
            </a:solidFill>
            <a:round/>
            <a:tailEnd type="triangle" w="med" len="med"/>
          </a:ln>
        </p:spPr>
        <p:style>
          <a:lnRef idx="0">
            <a:scrgbClr r="0" g="0" b="0"/>
          </a:lnRef>
          <a:fillRef idx="0">
            <a:scrgbClr r="0" g="0" b="0"/>
          </a:fillRef>
          <a:effectRef idx="0">
            <a:scrgbClr r="0" g="0" b="0"/>
          </a:effectRef>
          <a:fontRef idx="minor"/>
        </p:style>
        <p:txBody>
          <a:bodyPr lIns="109080" tIns="-54720" rIns="109080" bIns="-54720" anchor="ctr">
            <a:noAutofit/>
          </a:bodyPr>
          <a:lstStyle/>
          <a:p>
            <a:endParaRPr lang="ru-RU" sz="1800" b="0" strike="noStrike" spc="-1">
              <a:solidFill>
                <a:srgbClr val="000000"/>
              </a:solidFill>
              <a:latin typeface="Arial"/>
            </a:endParaRPr>
          </a:p>
        </p:txBody>
      </p:sp>
      <p:sp>
        <p:nvSpPr>
          <p:cNvPr id="257" name="Прямоугольник: скругленные углы 10"/>
          <p:cNvSpPr/>
          <p:nvPr/>
        </p:nvSpPr>
        <p:spPr>
          <a:xfrm>
            <a:off x="5940000" y="3546360"/>
            <a:ext cx="5220000" cy="540000"/>
          </a:xfrm>
          <a:prstGeom prst="roundRect">
            <a:avLst>
              <a:gd name="adj" fmla="val 16667"/>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ru-RU" sz="1800" b="0" strike="noStrike" spc="-1">
              <a:solidFill>
                <a:schemeClr val="lt1"/>
              </a:solidFill>
              <a:latin typeface="Aptos"/>
            </a:endParaRPr>
          </a:p>
        </p:txBody>
      </p:sp>
      <p:sp>
        <p:nvSpPr>
          <p:cNvPr id="258" name="Shape 9"/>
          <p:cNvSpPr/>
          <p:nvPr/>
        </p:nvSpPr>
        <p:spPr>
          <a:xfrm>
            <a:off x="5940000" y="3546360"/>
            <a:ext cx="5220000" cy="48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300" b="0" strike="noStrike" spc="-1">
                <a:solidFill>
                  <a:schemeClr val="lt1"/>
                </a:solidFill>
                <a:latin typeface="Times New Roman"/>
              </a:rPr>
              <a:t>сообщение средства массовой информации содержащее признаки нарушения законодательства о контрактной системе в сфере закупок. </a:t>
            </a:r>
            <a:endParaRPr lang="ru-RU" sz="1300" b="0" strike="noStrike" spc="-1">
              <a:solidFill>
                <a:srgbClr val="000000"/>
              </a:solidFill>
              <a:latin typeface="Arial"/>
            </a:endParaRPr>
          </a:p>
        </p:txBody>
      </p:sp>
      <p:sp>
        <p:nvSpPr>
          <p:cNvPr id="259" name="Прямая соединительная линия 258"/>
          <p:cNvSpPr/>
          <p:nvPr/>
        </p:nvSpPr>
        <p:spPr>
          <a:xfrm>
            <a:off x="5532120" y="3501720"/>
            <a:ext cx="362880" cy="187200"/>
          </a:xfrm>
          <a:prstGeom prst="line">
            <a:avLst/>
          </a:prstGeom>
          <a:ln w="38160">
            <a:solidFill>
              <a:srgbClr val="3465A4"/>
            </a:solidFill>
            <a:round/>
            <a:tailEnd type="triangle" w="med" len="med"/>
          </a:ln>
        </p:spPr>
        <p:style>
          <a:lnRef idx="0">
            <a:scrgbClr r="0" g="0" b="0"/>
          </a:lnRef>
          <a:fillRef idx="0">
            <a:scrgbClr r="0" g="0" b="0"/>
          </a:fillRef>
          <a:effectRef idx="0">
            <a:scrgbClr r="0" g="0" b="0"/>
          </a:effectRef>
          <a:fontRef idx="minor"/>
        </p:style>
        <p:txBody>
          <a:bodyPr lIns="109080" tIns="64080" rIns="109080" bIns="64080" anchor="ctr">
            <a:noAutofit/>
          </a:bodyPr>
          <a:lstStyle/>
          <a:p>
            <a:endParaRPr lang="ru-RU" sz="1800" b="0" strike="noStrike" spc="-1">
              <a:solidFill>
                <a:srgbClr val="000000"/>
              </a:solidFill>
              <a:latin typeface="Arial"/>
            </a:endParaRPr>
          </a:p>
        </p:txBody>
      </p:sp>
      <p:sp>
        <p:nvSpPr>
          <p:cNvPr id="260" name="Прямоугольник: скругленные углы 11"/>
          <p:cNvSpPr/>
          <p:nvPr/>
        </p:nvSpPr>
        <p:spPr>
          <a:xfrm>
            <a:off x="720000" y="4338360"/>
            <a:ext cx="2470680" cy="881640"/>
          </a:xfrm>
          <a:prstGeom prst="roundRect">
            <a:avLst>
              <a:gd name="adj" fmla="val 16667"/>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ru-RU" sz="1800" b="0" strike="noStrike" spc="-1">
              <a:solidFill>
                <a:schemeClr val="lt1"/>
              </a:solidFill>
              <a:latin typeface="Aptos"/>
            </a:endParaRPr>
          </a:p>
        </p:txBody>
      </p:sp>
      <p:sp>
        <p:nvSpPr>
          <p:cNvPr id="261" name="Shape 10"/>
          <p:cNvSpPr/>
          <p:nvPr/>
        </p:nvSpPr>
        <p:spPr>
          <a:xfrm>
            <a:off x="707400" y="4428000"/>
            <a:ext cx="2483280" cy="68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300" b="0" strike="noStrike" spc="-1">
                <a:solidFill>
                  <a:schemeClr val="lt1"/>
                </a:solidFill>
                <a:latin typeface="Times New Roman"/>
              </a:rPr>
              <a:t>3. после истечение срока исполнения ранее выданного предписания;</a:t>
            </a:r>
            <a:endParaRPr lang="ru-RU" sz="1300" b="0" strike="noStrike" spc="-1">
              <a:solidFill>
                <a:srgbClr val="000000"/>
              </a:solidFill>
              <a:latin typeface="Arial"/>
            </a:endParaRPr>
          </a:p>
        </p:txBody>
      </p:sp>
      <p:sp>
        <p:nvSpPr>
          <p:cNvPr id="262" name="Прямоугольник: скругленные углы 13"/>
          <p:cNvSpPr/>
          <p:nvPr/>
        </p:nvSpPr>
        <p:spPr>
          <a:xfrm>
            <a:off x="3485520" y="4320000"/>
            <a:ext cx="2454480" cy="1243800"/>
          </a:xfrm>
          <a:prstGeom prst="roundRect">
            <a:avLst>
              <a:gd name="adj" fmla="val 16667"/>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ru-RU" sz="1800" b="0" strike="noStrike" spc="-1">
              <a:solidFill>
                <a:schemeClr val="lt1"/>
              </a:solidFill>
              <a:latin typeface="Aptos"/>
            </a:endParaRPr>
          </a:p>
        </p:txBody>
      </p:sp>
      <p:sp>
        <p:nvSpPr>
          <p:cNvPr id="263" name="Shape 11"/>
          <p:cNvSpPr/>
          <p:nvPr/>
        </p:nvSpPr>
        <p:spPr>
          <a:xfrm>
            <a:off x="3600000" y="4392000"/>
            <a:ext cx="2282760" cy="108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r>
              <a:rPr lang="ru-RU" sz="1300" b="0" strike="noStrike" spc="-1">
                <a:solidFill>
                  <a:schemeClr val="lt1"/>
                </a:solidFill>
                <a:latin typeface="Times New Roman"/>
                <a:ea typeface="Calibri"/>
              </a:rPr>
              <a:t>4. получения обращения</a:t>
            </a:r>
            <a:r>
              <a:rPr sz="1300"/>
              <a:t/>
            </a:r>
            <a:br>
              <a:rPr sz="1300"/>
            </a:br>
            <a:r>
              <a:rPr lang="ru-RU" sz="1300" b="0" strike="noStrike" spc="-1">
                <a:solidFill>
                  <a:schemeClr val="lt1"/>
                </a:solidFill>
                <a:latin typeface="Times New Roman"/>
                <a:ea typeface="Calibri"/>
              </a:rPr>
              <a:t>о согласовании заключения контракта с единственным поставщиком (подрядчиком, исполнителем)</a:t>
            </a:r>
            <a:endParaRPr lang="ru-RU" sz="1300" b="0" strike="noStrike" spc="-1">
              <a:solidFill>
                <a:srgbClr val="000000"/>
              </a:solidFill>
              <a:latin typeface="Calibri"/>
              <a:ea typeface="Calibri"/>
            </a:endParaRPr>
          </a:p>
        </p:txBody>
      </p:sp>
      <p:sp>
        <p:nvSpPr>
          <p:cNvPr id="264" name="Прямоугольник: скругленные углы 6"/>
          <p:cNvSpPr/>
          <p:nvPr/>
        </p:nvSpPr>
        <p:spPr>
          <a:xfrm>
            <a:off x="6242760" y="4320000"/>
            <a:ext cx="3117240" cy="1263600"/>
          </a:xfrm>
          <a:prstGeom prst="roundRect">
            <a:avLst>
              <a:gd name="adj" fmla="val 16667"/>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ru-RU" sz="1800" b="0" strike="noStrike" spc="-1">
              <a:solidFill>
                <a:schemeClr val="lt1"/>
              </a:solidFill>
              <a:latin typeface="Aptos"/>
            </a:endParaRPr>
          </a:p>
        </p:txBody>
      </p:sp>
      <p:sp>
        <p:nvSpPr>
          <p:cNvPr id="265" name="Shape 6"/>
          <p:cNvSpPr/>
          <p:nvPr/>
        </p:nvSpPr>
        <p:spPr>
          <a:xfrm>
            <a:off x="6062760" y="4374000"/>
            <a:ext cx="3477240" cy="108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300" b="0" strike="noStrike" spc="-1">
                <a:solidFill>
                  <a:schemeClr val="lt1"/>
                </a:solidFill>
                <a:latin typeface="Times New Roman"/>
              </a:rPr>
              <a:t>4. получения обращения о включении информации об участнике закупки или о поставщике (подрядчике, исполнителе) в реестр недобросовестных поставщиков (подрядчиков, исполнителей).</a:t>
            </a:r>
            <a:endParaRPr lang="ru-RU" sz="1300" b="0" strike="noStrike" spc="-1">
              <a:solidFill>
                <a:srgbClr val="000000"/>
              </a:solidFill>
              <a:latin typeface="Arial"/>
            </a:endParaRPr>
          </a:p>
        </p:txBody>
      </p:sp>
    </p:spTree>
    <p:extLst>
      <p:ext uri="{BB962C8B-B14F-4D97-AF65-F5344CB8AC3E}">
        <p14:creationId xmlns:p14="http://schemas.microsoft.com/office/powerpoint/2010/main" val="25362786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Picture 2"/>
          <p:cNvPicPr/>
          <p:nvPr/>
        </p:nvPicPr>
        <p:blipFill>
          <a:blip r:embed="rId3"/>
          <a:srcRect l="31460"/>
          <a:stretch/>
        </p:blipFill>
        <p:spPr>
          <a:xfrm>
            <a:off x="9151200" y="0"/>
            <a:ext cx="6264360" cy="6944040"/>
          </a:xfrm>
          <a:prstGeom prst="rect">
            <a:avLst/>
          </a:prstGeom>
          <a:ln w="0">
            <a:noFill/>
          </a:ln>
        </p:spPr>
      </p:pic>
      <p:cxnSp>
        <p:nvCxnSpPr>
          <p:cNvPr id="267" name="Прямая соединительная линия 6"/>
          <p:cNvCxnSpPr/>
          <p:nvPr/>
        </p:nvCxnSpPr>
        <p:spPr>
          <a:xfrm>
            <a:off x="576720" y="1101240"/>
            <a:ext cx="8110440" cy="720"/>
          </a:xfrm>
          <a:prstGeom prst="straightConnector1">
            <a:avLst/>
          </a:prstGeom>
          <a:ln w="28575">
            <a:solidFill>
              <a:srgbClr val="396CE8"/>
            </a:solidFill>
            <a:round/>
          </a:ln>
        </p:spPr>
      </p:cxnSp>
      <p:pic>
        <p:nvPicPr>
          <p:cNvPr id="268" name="Рисунок 7"/>
          <p:cNvPicPr/>
          <p:nvPr/>
        </p:nvPicPr>
        <p:blipFill>
          <a:blip r:embed="rId4"/>
          <a:srcRect l="96067" r="-6"/>
          <a:stretch/>
        </p:blipFill>
        <p:spPr>
          <a:xfrm>
            <a:off x="-1324800" y="-66600"/>
            <a:ext cx="1901520" cy="12191400"/>
          </a:xfrm>
          <a:prstGeom prst="rect">
            <a:avLst/>
          </a:prstGeom>
          <a:ln w="0">
            <a:noFill/>
          </a:ln>
        </p:spPr>
      </p:pic>
      <p:pic>
        <p:nvPicPr>
          <p:cNvPr id="269" name="Рисунок 8"/>
          <p:cNvPicPr/>
          <p:nvPr/>
        </p:nvPicPr>
        <p:blipFill>
          <a:blip r:embed="rId5"/>
          <a:stretch/>
        </p:blipFill>
        <p:spPr>
          <a:xfrm>
            <a:off x="-340560" y="0"/>
            <a:ext cx="1959480" cy="1101960"/>
          </a:xfrm>
          <a:prstGeom prst="rect">
            <a:avLst/>
          </a:prstGeom>
          <a:ln w="0">
            <a:noFill/>
          </a:ln>
        </p:spPr>
      </p:pic>
      <p:graphicFrame>
        <p:nvGraphicFramePr>
          <p:cNvPr id="2" name="Таблица 2">
            <a:extLst>
              <a:ext uri="{FF2B5EF4-FFF2-40B4-BE49-F238E27FC236}">
                <a16:creationId xmlns:a16="http://schemas.microsoft.com/office/drawing/2014/main" xmlns="" id="{F09059F1-5839-4D01-9F72-C38352F1AEE9}"/>
              </a:ext>
            </a:extLst>
          </p:cNvPr>
          <p:cNvGraphicFramePr>
            <a:graphicFrameLocks noGrp="1"/>
          </p:cNvGraphicFramePr>
          <p:nvPr>
            <p:extLst/>
          </p:nvPr>
        </p:nvGraphicFramePr>
        <p:xfrm>
          <a:off x="576720" y="885012"/>
          <a:ext cx="11184356" cy="5166360"/>
        </p:xfrm>
        <a:graphic>
          <a:graphicData uri="http://schemas.openxmlformats.org/drawingml/2006/table">
            <a:tbl>
              <a:tblPr firstRow="1" bandRow="1">
                <a:tableStyleId>{5C22544A-7EE6-4342-B048-85BDC9FD1C3A}</a:tableStyleId>
              </a:tblPr>
              <a:tblGrid>
                <a:gridCol w="4495349">
                  <a:extLst>
                    <a:ext uri="{9D8B030D-6E8A-4147-A177-3AD203B41FA5}">
                      <a16:colId xmlns:a16="http://schemas.microsoft.com/office/drawing/2014/main" xmlns="" val="765951354"/>
                    </a:ext>
                  </a:extLst>
                </a:gridCol>
                <a:gridCol w="6689007">
                  <a:extLst>
                    <a:ext uri="{9D8B030D-6E8A-4147-A177-3AD203B41FA5}">
                      <a16:colId xmlns:a16="http://schemas.microsoft.com/office/drawing/2014/main" xmlns="" val="2609149653"/>
                    </a:ext>
                  </a:extLst>
                </a:gridCol>
              </a:tblGrid>
              <a:tr h="212967">
                <a:tc gridSpan="2">
                  <a:txBody>
                    <a:bodyPr/>
                    <a:lstStyle/>
                    <a:p>
                      <a:pPr algn="ctr"/>
                      <a:r>
                        <a:rPr lang="ru-RU" dirty="0">
                          <a:latin typeface="Times New Roman" panose="02020603050405020304" pitchFamily="18" charset="0"/>
                          <a:cs typeface="Times New Roman" panose="02020603050405020304" pitchFamily="18" charset="0"/>
                        </a:rPr>
                        <a:t>Общий порядок проведения внеплановых проверок.</a:t>
                      </a:r>
                    </a:p>
                  </a:txBody>
                  <a:tcPr/>
                </a:tc>
                <a:tc hMerge="1">
                  <a:txBody>
                    <a:bodyPr/>
                    <a:lstStyle/>
                    <a:p>
                      <a:endParaRPr lang="ru-RU" dirty="0"/>
                    </a:p>
                  </a:txBody>
                  <a:tcPr/>
                </a:tc>
                <a:extLst>
                  <a:ext uri="{0D108BD9-81ED-4DB2-BD59-A6C34878D82A}">
                    <a16:rowId xmlns:a16="http://schemas.microsoft.com/office/drawing/2014/main" xmlns="" val="2772613077"/>
                  </a:ext>
                </a:extLst>
              </a:tr>
              <a:tr h="452555">
                <a:tc>
                  <a:txBody>
                    <a:bodyPr/>
                    <a:lstStyle/>
                    <a:p>
                      <a:r>
                        <a:rPr lang="ru-RU" sz="1500" b="1" strike="noStrike" spc="-1" dirty="0">
                          <a:solidFill>
                            <a:srgbClr val="000000"/>
                          </a:solidFill>
                          <a:latin typeface="Times New Roman"/>
                        </a:rPr>
                        <a:t>Кем осуществляетс</a:t>
                      </a:r>
                      <a:r>
                        <a:rPr lang="ru-RU" sz="1500" b="1" spc="-1" dirty="0">
                          <a:solidFill>
                            <a:srgbClr val="000000"/>
                          </a:solidFill>
                          <a:latin typeface="Times New Roman"/>
                        </a:rPr>
                        <a:t>я внеплановая проверка?</a:t>
                      </a:r>
                      <a:endParaRPr lang="ru-RU" sz="1500" dirty="0"/>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spc="-1" dirty="0">
                          <a:solidFill>
                            <a:srgbClr val="000000"/>
                          </a:solidFill>
                          <a:latin typeface="Times New Roman"/>
                        </a:rPr>
                        <a:t>Комиссией (инспекцией) антимонопольного органа, состав которой утверждается приказом руководителя антимонопольного органа или </a:t>
                      </a:r>
                      <a:r>
                        <a:rPr lang="ru-RU" sz="1500" b="0" strike="noStrike" spc="-1" dirty="0">
                          <a:solidFill>
                            <a:srgbClr val="000000"/>
                          </a:solidFill>
                          <a:latin typeface="Times New Roman"/>
                          <a:ea typeface="Calibri"/>
                        </a:rPr>
                        <a:t>уполномоченного им заместителя. </a:t>
                      </a:r>
                      <a:endParaRPr lang="ru-RU" sz="1500" b="0" strike="noStrike" spc="-1" dirty="0">
                        <a:solidFill>
                          <a:srgbClr val="000000"/>
                        </a:solidFill>
                        <a:latin typeface="Arial"/>
                        <a:ea typeface="Microsoft YaHei"/>
                      </a:endParaRPr>
                    </a:p>
                  </a:txBody>
                  <a:tcPr/>
                </a:tc>
                <a:extLst>
                  <a:ext uri="{0D108BD9-81ED-4DB2-BD59-A6C34878D82A}">
                    <a16:rowId xmlns:a16="http://schemas.microsoft.com/office/drawing/2014/main" xmlns="" val="747924414"/>
                  </a:ext>
                </a:extLst>
              </a:tr>
              <a:tr h="450367">
                <a:tc>
                  <a:txBody>
                    <a:bodyPr/>
                    <a:lstStyle/>
                    <a:p>
                      <a:r>
                        <a:rPr lang="ru-RU" sz="1500" b="1" strike="noStrike" spc="-1" dirty="0">
                          <a:solidFill>
                            <a:srgbClr val="000000"/>
                          </a:solidFill>
                          <a:latin typeface="Times New Roman"/>
                          <a:ea typeface="Calibri"/>
                        </a:rPr>
                        <a:t>В какой форме осуществляется проверка? </a:t>
                      </a:r>
                      <a:endParaRPr lang="ru-RU" sz="1500" dirty="0"/>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a:ea typeface="+mn-ea"/>
                          <a:cs typeface="+mn-cs"/>
                        </a:rPr>
                        <a:t>В документарной и (или) выездной форме по месту нахождения субъекта контроля по основаниям, предусмотренным пунктами 19 Правил № 1576.</a:t>
                      </a:r>
                    </a:p>
                  </a:txBody>
                  <a:tcPr/>
                </a:tc>
                <a:extLst>
                  <a:ext uri="{0D108BD9-81ED-4DB2-BD59-A6C34878D82A}">
                    <a16:rowId xmlns:a16="http://schemas.microsoft.com/office/drawing/2014/main" xmlns="" val="490614954"/>
                  </a:ext>
                </a:extLst>
              </a:tr>
              <a:tr h="718764">
                <a:tc>
                  <a:txBody>
                    <a:bodyPr/>
                    <a:lstStyle/>
                    <a:p>
                      <a:r>
                        <a:rPr lang="ru-RU" sz="1500" b="1" strike="noStrike" spc="-1" dirty="0">
                          <a:solidFill>
                            <a:srgbClr val="000000"/>
                          </a:solidFill>
                          <a:latin typeface="Times New Roman"/>
                          <a:ea typeface="Calibri"/>
                        </a:rPr>
                        <a:t>В какие сроки проводится внеплановая проверка?</a:t>
                      </a:r>
                      <a:r>
                        <a:rPr lang="ru-RU" sz="1500" b="0" strike="noStrike" spc="-1" dirty="0">
                          <a:solidFill>
                            <a:srgbClr val="000000"/>
                          </a:solidFill>
                          <a:latin typeface="Times New Roman"/>
                          <a:ea typeface="Calibri"/>
                        </a:rPr>
                        <a:t> </a:t>
                      </a:r>
                      <a:endParaRPr lang="ru-RU" sz="1500" dirty="0"/>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a:ea typeface="+mn-ea"/>
                          <a:cs typeface="+mn-cs"/>
                        </a:rPr>
                        <a:t>Срок проведения внеплановой проверки составляет не более 10 рабочих дней (за исключением закупок сведения о которых составляют государственную тайну). Указанный срок может быть продлен приказом руководителя антимонопольного органа или уполномоченного им заместителя на срок не более 10 рабочих дней. </a:t>
                      </a:r>
                    </a:p>
                  </a:txBody>
                  <a:tcPr/>
                </a:tc>
                <a:extLst>
                  <a:ext uri="{0D108BD9-81ED-4DB2-BD59-A6C34878D82A}">
                    <a16:rowId xmlns:a16="http://schemas.microsoft.com/office/drawing/2014/main" xmlns="" val="3927038569"/>
                  </a:ext>
                </a:extLst>
              </a:tr>
              <a:tr h="725181">
                <a:tc>
                  <a:txBody>
                    <a:bodyPr/>
                    <a:lstStyle/>
                    <a:p>
                      <a:r>
                        <a:rPr lang="ru-RU" sz="1500" b="1" spc="-1" dirty="0">
                          <a:solidFill>
                            <a:srgbClr val="000000"/>
                          </a:solidFill>
                          <a:latin typeface="Times New Roman"/>
                          <a:ea typeface="Calibri"/>
                        </a:rPr>
                        <a:t>Какие действия предпринимает антимонопольный орган при принятии решения о проведении внеплановой проверки? </a:t>
                      </a:r>
                      <a:endParaRPr lang="ru-RU" sz="1500" dirty="0"/>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a:ea typeface="+mn-ea"/>
                          <a:cs typeface="+mn-cs"/>
                        </a:rPr>
                        <a:t>В течение 15 рабочих дней со дня поступления информации о признаках нарушения направляет соответствующее уведомление в адрес субъектов контроля и заявителя. Такое уведомление направляется в срок не позднее двух рабочих дней до даты проведения внеплановой проверки посредством почтовой или факсимильной связи либо электронной почты.</a:t>
                      </a:r>
                    </a:p>
                  </a:txBody>
                  <a:tcPr/>
                </a:tc>
                <a:extLst>
                  <a:ext uri="{0D108BD9-81ED-4DB2-BD59-A6C34878D82A}">
                    <a16:rowId xmlns:a16="http://schemas.microsoft.com/office/drawing/2014/main" xmlns="" val="667375877"/>
                  </a:ext>
                </a:extLst>
              </a:tr>
              <a:tr h="717251">
                <a:tc>
                  <a:txBody>
                    <a:bodyPr/>
                    <a:lstStyle/>
                    <a:p>
                      <a:r>
                        <a:rPr lang="ru-RU" sz="1500" b="1" kern="1200" spc="-1" dirty="0">
                          <a:solidFill>
                            <a:srgbClr val="000000"/>
                          </a:solidFill>
                          <a:latin typeface="Times New Roman"/>
                          <a:ea typeface="Calibri"/>
                          <a:cs typeface="+mn-cs"/>
                        </a:rPr>
                        <a:t>В какой срок направляется уведомление? </a:t>
                      </a:r>
                    </a:p>
                  </a:txBody>
                  <a:tcPr/>
                </a:tc>
                <a:tc>
                  <a:txBody>
                    <a:bodyPr/>
                    <a:lstStyle/>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a:ea typeface="+mn-ea"/>
                          <a:cs typeface="+mn-cs"/>
                        </a:rPr>
                        <a:t>Не позднее двух рабочих дней до даты проведения внеплановой проверки посредством почтовой или факсимильной связи либо электронной почты.</a:t>
                      </a:r>
                    </a:p>
                    <a:p>
                      <a:pPr marL="0" marR="0" lvl="0" indent="452438" algn="just" defTabSz="914400" rtl="0" eaLnBrk="1" fontAlgn="auto" latinLnBrk="0" hangingPunct="1">
                        <a:lnSpc>
                          <a:spcPct val="100000"/>
                        </a:lnSpc>
                        <a:spcBef>
                          <a:spcPts val="0"/>
                        </a:spcBef>
                        <a:spcAft>
                          <a:spcPts val="0"/>
                        </a:spcAft>
                        <a:buClrTx/>
                        <a:buSzTx/>
                        <a:buFontTx/>
                        <a:buNone/>
                        <a:tabLst/>
                        <a:defRPr/>
                      </a:pPr>
                      <a:r>
                        <a:rPr lang="ru-RU" sz="1500" b="0" strike="noStrike" kern="1200" spc="-1" dirty="0">
                          <a:solidFill>
                            <a:srgbClr val="000000"/>
                          </a:solidFill>
                          <a:latin typeface="Times New Roman"/>
                          <a:ea typeface="+mn-ea"/>
                          <a:cs typeface="+mn-cs"/>
                        </a:rPr>
                        <a:t>Уведомление должно быть размещено в ЕИС в течение 2 дней с даты направления.</a:t>
                      </a:r>
                    </a:p>
                  </a:txBody>
                  <a:tcPr/>
                </a:tc>
                <a:extLst>
                  <a:ext uri="{0D108BD9-81ED-4DB2-BD59-A6C34878D82A}">
                    <a16:rowId xmlns:a16="http://schemas.microsoft.com/office/drawing/2014/main" xmlns="" val="1927200947"/>
                  </a:ext>
                </a:extLst>
              </a:tr>
            </a:tbl>
          </a:graphicData>
        </a:graphic>
      </p:graphicFrame>
      <p:sp>
        <p:nvSpPr>
          <p:cNvPr id="9" name="TextBox 1">
            <a:extLst>
              <a:ext uri="{FF2B5EF4-FFF2-40B4-BE49-F238E27FC236}">
                <a16:creationId xmlns:a16="http://schemas.microsoft.com/office/drawing/2014/main" xmlns="" id="{A16EF1FE-158B-4F3E-A37F-CC4474FA937C}"/>
              </a:ext>
            </a:extLst>
          </p:cNvPr>
          <p:cNvSpPr/>
          <p:nvPr/>
        </p:nvSpPr>
        <p:spPr>
          <a:xfrm>
            <a:off x="755999" y="212400"/>
            <a:ext cx="10826401"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914400">
              <a:lnSpc>
                <a:spcPct val="100000"/>
              </a:lnSpc>
            </a:pPr>
            <a:r>
              <a:rPr lang="ru-RU" sz="2400" b="1" strike="noStrike" spc="-1" dirty="0">
                <a:solidFill>
                  <a:srgbClr val="00345E"/>
                </a:solidFill>
                <a:latin typeface="Times New Roman"/>
                <a:ea typeface="DejaVu Sans Condensed"/>
              </a:rPr>
              <a:t>3. Порядок проведения внеплановых проверок  антимонопольным органом. </a:t>
            </a:r>
            <a:endParaRPr lang="ru-RU" sz="2400" b="0" strike="noStrike" spc="-1" dirty="0">
              <a:solidFill>
                <a:srgbClr val="000000"/>
              </a:solidFill>
              <a:latin typeface="Arial"/>
            </a:endParaRPr>
          </a:p>
        </p:txBody>
      </p:sp>
    </p:spTree>
    <p:extLst>
      <p:ext uri="{BB962C8B-B14F-4D97-AF65-F5344CB8AC3E}">
        <p14:creationId xmlns:p14="http://schemas.microsoft.com/office/powerpoint/2010/main" val="2944913114"/>
      </p:ext>
    </p:extLst>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majorFont>
      <a:minorFont>
        <a:latin typeface="Calibri"/>
        <a:ea typeface=""/>
        <a:cs typeface=""/>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gradFill>
      </a:fillStyleLst>
      <a:lnStyleLst>
        <a:ln w="6350">
          <a:solidFill>
            <a:schemeClr val="phClr"/>
          </a:solidFill>
          <a:prstDash val="solid"/>
        </a:ln>
        <a:ln w="12700">
          <a:solidFill>
            <a:schemeClr val="phClr"/>
          </a:solidFill>
          <a:prstDash val="solid"/>
        </a:ln>
        <a:ln w="19050">
          <a:solidFill>
            <a:schemeClr val="phClr"/>
          </a:solidFill>
          <a:prstDash val="solid"/>
        </a:ln>
      </a:lnStyleLst>
      <a:effectStyleLst>
        <a:effectStyle>
          <a:effectLst>
            <a:outerShdw>
              <a:srgbClr val="000000">
                <a:alpha val="38000"/>
              </a:srgbClr>
            </a:outerShdw>
          </a:effectLst>
        </a:effectStyle>
        <a:effectStyle>
          <a:effectLst>
            <a:outerShdw>
              <a:srgbClr val="000000">
                <a:alpha val="35000"/>
              </a:srgbClr>
            </a:outerShdw>
          </a:effectLst>
        </a:effectStyle>
        <a:effectStyle>
          <a:effectLst>
            <a:outerShdw>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Normal.dotm</Template>
  <TotalTime>562</TotalTime>
  <Words>11678</Words>
  <Application>Microsoft Office PowerPoint</Application>
  <DocSecurity>0</DocSecurity>
  <PresentationFormat>Широкоэкранный</PresentationFormat>
  <Paragraphs>1325</Paragraphs>
  <Slides>107</Slides>
  <Notes>20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107</vt:i4>
      </vt:variant>
    </vt:vector>
  </HeadingPairs>
  <TitlesOfParts>
    <vt:vector size="116" baseType="lpstr">
      <vt:lpstr>Microsoft YaHei</vt:lpstr>
      <vt:lpstr>Aptos</vt:lpstr>
      <vt:lpstr>Arial</vt:lpstr>
      <vt:lpstr>Calibri</vt:lpstr>
      <vt:lpstr>Calibri Light</vt:lpstr>
      <vt:lpstr>DejaVu Sans Condensed</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Багов Сосланбек Муаедович</cp:lastModifiedBy>
  <cp:revision>33</cp:revision>
  <dcterms:modified xsi:type="dcterms:W3CDTF">2026-04-30T06:43:41Z</dcterms:modified>
</cp:coreProperties>
</file>